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7">
  <p:sldMasterIdLst>
    <p:sldMasterId id="2147483648" r:id="rId1"/>
  </p:sldMasterIdLst>
  <p:sldIdLst>
    <p:sldId id="256" r:id="rId2"/>
    <p:sldId id="258" r:id="rId3"/>
    <p:sldId id="259" r:id="rId4"/>
    <p:sldId id="260" r:id="rId5"/>
    <p:sldId id="308" r:id="rId6"/>
    <p:sldId id="309" r:id="rId7"/>
    <p:sldId id="261" r:id="rId8"/>
    <p:sldId id="262" r:id="rId9"/>
    <p:sldId id="263" r:id="rId10"/>
    <p:sldId id="264" r:id="rId11"/>
    <p:sldId id="265" r:id="rId12"/>
    <p:sldId id="310" r:id="rId13"/>
    <p:sldId id="266" r:id="rId14"/>
    <p:sldId id="311" r:id="rId15"/>
    <p:sldId id="267" r:id="rId16"/>
    <p:sldId id="306" r:id="rId17"/>
    <p:sldId id="268" r:id="rId18"/>
    <p:sldId id="270" r:id="rId19"/>
    <p:sldId id="271" r:id="rId20"/>
    <p:sldId id="273" r:id="rId21"/>
    <p:sldId id="275" r:id="rId22"/>
    <p:sldId id="318" r:id="rId23"/>
    <p:sldId id="276" r:id="rId24"/>
    <p:sldId id="319" r:id="rId25"/>
    <p:sldId id="279" r:id="rId26"/>
    <p:sldId id="320" r:id="rId27"/>
    <p:sldId id="312" r:id="rId28"/>
    <p:sldId id="277" r:id="rId29"/>
    <p:sldId id="278" r:id="rId30"/>
    <p:sldId id="313" r:id="rId31"/>
    <p:sldId id="314" r:id="rId32"/>
    <p:sldId id="321" r:id="rId33"/>
    <p:sldId id="315" r:id="rId34"/>
    <p:sldId id="316" r:id="rId35"/>
    <p:sldId id="284" r:id="rId36"/>
    <p:sldId id="285" r:id="rId37"/>
    <p:sldId id="317" r:id="rId38"/>
    <p:sldId id="286" r:id="rId39"/>
    <p:sldId id="287" r:id="rId40"/>
    <p:sldId id="288" r:id="rId41"/>
    <p:sldId id="289" r:id="rId42"/>
    <p:sldId id="290" r:id="rId43"/>
    <p:sldId id="291" r:id="rId44"/>
    <p:sldId id="292" r:id="rId45"/>
    <p:sldId id="293" r:id="rId46"/>
    <p:sldId id="294" r:id="rId47"/>
    <p:sldId id="322" r:id="rId48"/>
    <p:sldId id="296" r:id="rId49"/>
    <p:sldId id="297" r:id="rId50"/>
    <p:sldId id="298" r:id="rId51"/>
    <p:sldId id="299" r:id="rId52"/>
    <p:sldId id="325" r:id="rId53"/>
    <p:sldId id="324" r:id="rId54"/>
    <p:sldId id="323" r:id="rId55"/>
    <p:sldId id="326" r:id="rId56"/>
    <p:sldId id="327" r:id="rId57"/>
    <p:sldId id="328" r:id="rId58"/>
    <p:sldId id="300" r:id="rId59"/>
    <p:sldId id="301" r:id="rId60"/>
    <p:sldId id="302" r:id="rId61"/>
    <p:sldId id="331" r:id="rId62"/>
    <p:sldId id="303" r:id="rId63"/>
    <p:sldId id="329" r:id="rId64"/>
    <p:sldId id="304" r:id="rId65"/>
    <p:sldId id="305" r:id="rId66"/>
    <p:sldId id="332" r:id="rId6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68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76ADCBF-739C-4B19-B50E-9E3E9555D494}" type="datetimeFigureOut">
              <a:rPr lang="tr-TR" smtClean="0"/>
              <a:t>24.04.2018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2767672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6ADCBF-739C-4B19-B50E-9E3E9555D494}" type="datetimeFigureOut">
              <a:rPr lang="tr-TR" smtClean="0"/>
              <a:t>24.04.2018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261423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6ADCBF-739C-4B19-B50E-9E3E9555D494}" type="datetimeFigureOut">
              <a:rPr lang="tr-TR" smtClean="0"/>
              <a:t>24.04.2018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417297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76ADCBF-739C-4B19-B50E-9E3E9555D494}" type="datetimeFigureOut">
              <a:rPr lang="tr-TR" smtClean="0"/>
              <a:t>24.04.2018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303571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76ADCBF-739C-4B19-B50E-9E3E9555D494}" type="datetimeFigureOut">
              <a:rPr lang="tr-TR" smtClean="0"/>
              <a:t>24.04.2018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3571298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76ADCBF-739C-4B19-B50E-9E3E9555D494}" type="datetimeFigureOut">
              <a:rPr lang="tr-TR" smtClean="0"/>
              <a:t>24.04.2018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53501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76ADCBF-739C-4B19-B50E-9E3E9555D494}" type="datetimeFigureOut">
              <a:rPr lang="tr-TR" smtClean="0"/>
              <a:t>24.04.2018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213592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76ADCBF-739C-4B19-B50E-9E3E9555D494}" type="datetimeFigureOut">
              <a:rPr lang="tr-TR" smtClean="0"/>
              <a:t>24.04.2018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397897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76ADCBF-739C-4B19-B50E-9E3E9555D494}" type="datetimeFigureOut">
              <a:rPr lang="tr-TR" smtClean="0"/>
              <a:t>24.04.2018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1307308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6ADCBF-739C-4B19-B50E-9E3E9555D494}" type="datetimeFigureOut">
              <a:rPr lang="tr-TR" smtClean="0"/>
              <a:t>24.04.2018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183036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76ADCBF-739C-4B19-B50E-9E3E9555D494}" type="datetimeFigureOut">
              <a:rPr lang="tr-TR" smtClean="0"/>
              <a:t>24.04.2018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7FB5E05-3E3C-45BA-88DC-A74D40ADCD83}" type="slidenum">
              <a:rPr lang="tr-TR" smtClean="0"/>
              <a:t>‹#›</a:t>
            </a:fld>
            <a:endParaRPr lang="tr-TR"/>
          </a:p>
        </p:txBody>
      </p:sp>
    </p:spTree>
    <p:extLst>
      <p:ext uri="{BB962C8B-B14F-4D97-AF65-F5344CB8AC3E}">
        <p14:creationId xmlns:p14="http://schemas.microsoft.com/office/powerpoint/2010/main" val="73683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ADCBF-739C-4B19-B50E-9E3E9555D494}" type="datetimeFigureOut">
              <a:rPr lang="tr-TR" smtClean="0"/>
              <a:t>24.04.2018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FB5E05-3E3C-45BA-88DC-A74D40ADCD83}" type="slidenum">
              <a:rPr lang="tr-TR" smtClean="0"/>
              <a:t>‹#›</a:t>
            </a:fld>
            <a:endParaRPr lang="tr-TR"/>
          </a:p>
        </p:txBody>
      </p:sp>
    </p:spTree>
    <p:extLst>
      <p:ext uri="{BB962C8B-B14F-4D97-AF65-F5344CB8AC3E}">
        <p14:creationId xmlns:p14="http://schemas.microsoft.com/office/powerpoint/2010/main" val="2007169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anayasa.gov.tr/files/pdf/anayasa_yargisi/anayargi/armagan.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esmigazete.gov.tr/main.aspx?home=http://www.resmigazete.gov.tr/arsiv/23258.pdf&amp;main=http://www.resmigazete.gov.tr/arsiv/23258.pdf" TargetMode="External"/><Relationship Id="rId2" Type="http://schemas.openxmlformats.org/officeDocument/2006/relationships/hyperlink" Target="http://www.resmigazete.gov.tr/main.aspx?home=http://www.resmigazete.gov.tr/eskiler/2003/10/20031021.htm&amp;main=http://www.resmigazete.gov.tr/eskiler/2003/10/20031021.htm" TargetMode="External"/><Relationship Id="rId1" Type="http://schemas.openxmlformats.org/officeDocument/2006/relationships/slideLayout" Target="../slideLayouts/slideLayout7.xml"/><Relationship Id="rId6" Type="http://schemas.openxmlformats.org/officeDocument/2006/relationships/hyperlink" Target="http://www.resmigazete.gov.tr/main.aspx?home=http://www.resmigazete.gov.tr/arsiv/21937.pdf&amp;main=http://www.resmigazete.gov.tr/arsiv/21937.pdf" TargetMode="External"/><Relationship Id="rId5" Type="http://schemas.openxmlformats.org/officeDocument/2006/relationships/hyperlink" Target="http://www.resmigazete.gov.tr/eskiler/2003/06/20030617.htm" TargetMode="External"/><Relationship Id="rId4" Type="http://schemas.openxmlformats.org/officeDocument/2006/relationships/hyperlink" Target="http://www.resmigazete.gov.tr/main.aspx?home=http://www.resmigazete.gov.tr/arsiv/22746.pdf&amp;main=http://www.resmigazete.gov.tr/arsiv/22746.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mevzuat.gov.tr/MevzuatMetin/1.5.5262-20100311.pdf" TargetMode="External"/><Relationship Id="rId13" Type="http://schemas.openxmlformats.org/officeDocument/2006/relationships/hyperlink" Target="http://www.mevzuat.gov.tr/MevzuatMetin/1.3.6831.pdf" TargetMode="External"/><Relationship Id="rId18" Type="http://schemas.openxmlformats.org/officeDocument/2006/relationships/hyperlink" Target="http://www.mevzuat.gov.tr/MevzuatMetin/1.5.5216.doc" TargetMode="External"/><Relationship Id="rId3" Type="http://schemas.openxmlformats.org/officeDocument/2006/relationships/hyperlink" Target="http://www.mevzuat.gov.tr/MevzuatMetin/1.5.2873.pdf" TargetMode="External"/><Relationship Id="rId7" Type="http://schemas.openxmlformats.org/officeDocument/2006/relationships/hyperlink" Target="http://www.mevzuat.gov.tr/MevzuatMetin/1.5.4915.pdf" TargetMode="External"/><Relationship Id="rId12" Type="http://schemas.openxmlformats.org/officeDocument/2006/relationships/hyperlink" Target="http://www.mevzuat.gov.tr/MevzuatMetin/1.5.6172.pdf" TargetMode="External"/><Relationship Id="rId17" Type="http://schemas.openxmlformats.org/officeDocument/2006/relationships/hyperlink" Target="http://www.mevzuat.gov.tr/MevzuatMetin/1.5.5449.pdf" TargetMode="External"/><Relationship Id="rId2" Type="http://schemas.openxmlformats.org/officeDocument/2006/relationships/hyperlink" Target="http://www.mevzuat.gov.tr/MevzuatMetin/1.4.167.pdf" TargetMode="External"/><Relationship Id="rId16" Type="http://schemas.openxmlformats.org/officeDocument/2006/relationships/hyperlink" Target="http://www.mevzuat.gov.tr/MevzuatMetin/1.5.3067.pdf" TargetMode="External"/><Relationship Id="rId1" Type="http://schemas.openxmlformats.org/officeDocument/2006/relationships/slideLayout" Target="../slideLayouts/slideLayout7.xml"/><Relationship Id="rId6" Type="http://schemas.openxmlformats.org/officeDocument/2006/relationships/hyperlink" Target="http://www.mevzuat.gov.tr/MevzuatMetin/1.5.4342.pdf" TargetMode="External"/><Relationship Id="rId11" Type="http://schemas.openxmlformats.org/officeDocument/2006/relationships/hyperlink" Target="http://www.mevzuat.gov.tr/MevzuatMetin/1.5.5346.pdf" TargetMode="External"/><Relationship Id="rId5" Type="http://schemas.openxmlformats.org/officeDocument/2006/relationships/hyperlink" Target="http://www.mevzuat.gov.tr/MevzuatMetin/1.5.4122.pdf" TargetMode="External"/><Relationship Id="rId15" Type="http://schemas.openxmlformats.org/officeDocument/2006/relationships/hyperlink" Target="http://www.mevzuat.gov.tr/MevzuatMetin/1.5.5977.pdf" TargetMode="External"/><Relationship Id="rId10" Type="http://schemas.openxmlformats.org/officeDocument/2006/relationships/hyperlink" Target="http://www.mevzuat.gov.tr/MevzuatMetin/1.5.5488.pdf" TargetMode="External"/><Relationship Id="rId19" Type="http://schemas.openxmlformats.org/officeDocument/2006/relationships/hyperlink" Target="http://www.mevzuat.gov.tr/MevzuatMetin/1.5.4721.pdf" TargetMode="External"/><Relationship Id="rId4" Type="http://schemas.openxmlformats.org/officeDocument/2006/relationships/hyperlink" Target="http://www.mevzuat.gov.tr/MevzuatMetin/1.5.2872.pdf" TargetMode="External"/><Relationship Id="rId9" Type="http://schemas.openxmlformats.org/officeDocument/2006/relationships/hyperlink" Target="http://www.mevzuat.gov.tr/MevzuatMetin/1.5.5403.pdf" TargetMode="External"/><Relationship Id="rId14" Type="http://schemas.openxmlformats.org/officeDocument/2006/relationships/hyperlink" Target="http://www.mevzuat.gov.tr/MevzuatMetin/1.3.831.pdf"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mevzuat.gov.tr/MevzuatMetin/2.4.51465.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yonetimi.ormansu.gov.tr/AnaSayfa/resimliHaber/17-07-18/T%C3%BCrkiye%E2%80%99nin_Yeralt%C4%B1_Suyu_Y%C3%B6netimi_Kapasitesinin_Geli%C5%9Ftirilmesi_Projesi_Kapsam%C4%B1nda_3_Mod%C3%BCl%C3%BCn_2_E%C4%9Fitim_Aktivitesi_Ger%C3%A7ekle%C5%9Ftirilmektedir.aspx?sflang=tr" TargetMode="External"/><Relationship Id="rId2" Type="http://schemas.openxmlformats.org/officeDocument/2006/relationships/hyperlink" Target="http://www.resmigazete.gov.tr/eskiler/2017/02/20170216-1.htm" TargetMode="External"/><Relationship Id="rId1" Type="http://schemas.openxmlformats.org/officeDocument/2006/relationships/slideLayout" Target="../slideLayouts/slideLayout2.xml"/><Relationship Id="rId5" Type="http://schemas.openxmlformats.org/officeDocument/2006/relationships/hyperlink" Target="http://www.zmo.org.tr/resimler/ekler/91297f4216b01bc_ek.pdf?tipi=5&amp;turu=H&amp;sube=0" TargetMode="External"/><Relationship Id="rId4" Type="http://schemas.openxmlformats.org/officeDocument/2006/relationships/hyperlink" Target="http://iklim.ormansu.gov.t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csb.gov.tr/projeler/ockb/index.php?Sayfa=sayfa&amp;Tur=ustmenu&amp;Id=168" TargetMode="External"/><Relationship Id="rId2" Type="http://schemas.openxmlformats.org/officeDocument/2006/relationships/hyperlink" Target="http://www.tabiat.gov.tr/" TargetMode="External"/><Relationship Id="rId1" Type="http://schemas.openxmlformats.org/officeDocument/2006/relationships/slideLayout" Target="../slideLayouts/slideLayout2.xml"/><Relationship Id="rId4" Type="http://schemas.openxmlformats.org/officeDocument/2006/relationships/hyperlink" Target="http://www.kulturvarliklari.gov.tr/TR,44973/turkiye-geneli-sit-alanlari-istatistikleri.html"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www2.tbmm.gov.tr/d26/1/1-0838.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ogm.gov.tr/ekutuphane/Tebligler/Ekosistem%20Tabanl%C4%B1%20Fonksiyonel%20Orman%20Amenajman%20Planlar%C4%B1n%C4%B1n%20D%C3%BCzenlenmesine%20Ait%20Usul%20ve%20Esaslar.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ogle.com.tr/maps/dir/Erdemli/Ayranc%C4%B1/@37.4285289,33.5041915,10z/data=!4m13!4m12!1m5!1m1!1s0x14d8426c936bb057:0x5d750691c81b321d!2m2!1d34.0641419!2d36.8710807!1m5!1m1!1s0x14d9d616c413c75d:0xc30f70dd13865201!2m2!1d33.689309!2d37.361767"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ogm.gov.tr/ekutuphane/Protokoller/G%C4%B1da,%20Tar%C4%B1m%20ve%20Hayvanc%C4%B1l%C4%B1k%20Bakanl%C4%B1%C4%9F%C4%B1%20ile%20Bakanl%C4%B1%C4%9F%C4%B1m%C4%B1z%20Aras%C4%B1nda%20Yap%C4%B1lan%20Protokol.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resmigazete.gov.tr/eskiler/2013/03/20130307-10.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resmigazete.gov.tr/main.aspx?home=http://www.resmigazete.gov.tr/eskiler/2014/12/20141231.htm&amp;main=http://www.resmigazete.gov.tr/eskiler/2014/12/20141231.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kamufinans.com/dsi-tarim-bakanligina-mi-baglaniyor/" TargetMode="External"/><Relationship Id="rId2" Type="http://schemas.openxmlformats.org/officeDocument/2006/relationships/hyperlink" Target="http://www.ormansu.gov.tr/haber/orman-ve-su-i-%C5%9Fleri-bakanl%C4%B1%C4%9F%C4%B1-ndan-sulama-birliklerine-s%C4%B1k%C4%B1-deneti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resmigazete.gov.tr/main.aspx?home=http://www.resmigazete.gov.tr/eskiler/2014/07/20140704.htm&amp;main=http://www.resmigazete.gov.tr/eskiler/2014/07/20140704.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mevzuat.gov.tr/MevzuatMetin/1.5.5216.doc" TargetMode="External"/><Relationship Id="rId2" Type="http://schemas.openxmlformats.org/officeDocument/2006/relationships/hyperlink" Target="http://www.kalkinma.gov.tr/Pages/Yuksek-Planlama-Kurulu.aspx" TargetMode="External"/><Relationship Id="rId1" Type="http://schemas.openxmlformats.org/officeDocument/2006/relationships/slideLayout" Target="../slideLayouts/slideLayout2.xml"/><Relationship Id="rId4" Type="http://schemas.openxmlformats.org/officeDocument/2006/relationships/hyperlink" Target="http://www.aksam.com.tr/guncel/yeni-buyuksehir-olacak-iller-tam-liste-hangi-iller-buyuksehir-oluyor-2017/haber-593233"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resmigazete.gov.tr/eskiler/2009/07/20090724-3.htm" TargetMode="External"/><Relationship Id="rId2" Type="http://schemas.openxmlformats.org/officeDocument/2006/relationships/hyperlink" Target="http://www.resmigazete.gov.tr/main.aspx?home=http://www.resmigazete.gov.tr/eskiler/2014/12/20141231.htm&amp;main=http://www.resmigazete.gov.tr/eskiler/2014/12/20141231.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Word_Belgesi1.docx"/></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akparti.org.tr/site/haberler/65.-hukumet-programi/84149#1"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www2.tbmm.gov.tr/d26/1/1-0838.pdf" TargetMode="External"/><Relationship Id="rId2" Type="http://schemas.openxmlformats.org/officeDocument/2006/relationships/hyperlink" Target="http://www.zmo.org.tr/resimler/ekler/91297f4216b01bc_ek.pdf?tipi=5&amp;turu=H&amp;sube=0"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www.aksam.com.tr/guncel/yeni-buyuksehir-olacak-iller-tam-liste-hangi-iller-buyuksehir-oluyor-2017/haber-593233" TargetMode="External"/><Relationship Id="rId2" Type="http://schemas.openxmlformats.org/officeDocument/2006/relationships/hyperlink" Target="http://www.mevzuat.gov.tr/MevzuatMetin/1.5.5216.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www.ibb.istanbul/CorporateUnit/Detail/132" TargetMode="External"/><Relationship Id="rId2" Type="http://schemas.openxmlformats.org/officeDocument/2006/relationships/hyperlink" Target="http://www.ankara.bel.tr/genel-sekreter-yardimcisi1/kirsal-hizmetler-dairesi-baskanligi" TargetMode="External"/><Relationship Id="rId1" Type="http://schemas.openxmlformats.org/officeDocument/2006/relationships/slideLayout" Target="../slideLayouts/slideLayout7.xml"/><Relationship Id="rId6" Type="http://schemas.openxmlformats.org/officeDocument/2006/relationships/hyperlink" Target="https://www.izmir.bel.tr/BirimDetay/105/tr" TargetMode="External"/><Relationship Id="rId5" Type="http://schemas.openxmlformats.org/officeDocument/2006/relationships/hyperlink" Target="http://www.konya.bel.tr/kurumsalayrinti.php?id=195" TargetMode="External"/><Relationship Id="rId4" Type="http://schemas.openxmlformats.org/officeDocument/2006/relationships/hyperlink" Target="https://www.erzurum.bel.tr/IcerikDetay-daire_baskanliklarimiz/6048/I.html" TargetMode="External"/></Relationships>
</file>

<file path=ppt/slides/_rels/slide61.xml.rels><?xml version="1.0" encoding="UTF-8" standalone="yes"?>
<Relationships xmlns="http://schemas.openxmlformats.org/package/2006/relationships"><Relationship Id="rId2" Type="http://schemas.openxmlformats.org/officeDocument/2006/relationships/hyperlink" Target="http://www.resmigazete.gov.tr/main.aspx?home=http://www.resmigazete.gov.tr/eskiler/2017/07/20170729.htm&amp;main=http://www.resmigazete.gov.tr/eskiler/2017/07/20170729.htm"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surdurulebilirkalkinma.gov.tr/" TargetMode="External"/><Relationship Id="rId7" Type="http://schemas.openxmlformats.org/officeDocument/2006/relationships/hyperlink" Target="http://www.cem.gov.tr/erozyon/AnaSayfa/ankaragirisimi.aspx?sflang=tr" TargetMode="External"/><Relationship Id="rId2" Type="http://schemas.openxmlformats.org/officeDocument/2006/relationships/hyperlink" Target="http://www.gonder.org.tr/?p=6163" TargetMode="External"/><Relationship Id="rId1" Type="http://schemas.openxmlformats.org/officeDocument/2006/relationships/slideLayout" Target="../slideLayouts/slideLayout2.xml"/><Relationship Id="rId6" Type="http://schemas.openxmlformats.org/officeDocument/2006/relationships/hyperlink" Target="http://www2.unccd.int/land-degradation-neutrality" TargetMode="External"/><Relationship Id="rId5" Type="http://schemas.openxmlformats.org/officeDocument/2006/relationships/hyperlink" Target="http://www.fao.org/dryland-forestry/projects/ongoing-projects/sustainable-land-management-and-climate-friendly-agriculture/en/" TargetMode="External"/><Relationship Id="rId4" Type="http://schemas.openxmlformats.org/officeDocument/2006/relationships/hyperlink" Target="http://www.fao.org/land-water/land/sustainable-land-management/en/"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www.bonnchallenge.org/" TargetMode="External"/><Relationship Id="rId2" Type="http://schemas.openxmlformats.org/officeDocument/2006/relationships/hyperlink" Target="http://www.forestlandscaperestoration.org/" TargetMode="External"/><Relationship Id="rId1" Type="http://schemas.openxmlformats.org/officeDocument/2006/relationships/slideLayout" Target="../slideLayouts/slideLayout2.xml"/><Relationship Id="rId5" Type="http://schemas.openxmlformats.org/officeDocument/2006/relationships/hyperlink" Target="http://www.gonder.org.tr/?p=5737" TargetMode="External"/><Relationship Id="rId4" Type="http://schemas.openxmlformats.org/officeDocument/2006/relationships/hyperlink" Target="http://www.fao.org/in-action/forest-landscape-restoration-mechanism/en/"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68740" y="3029803"/>
            <a:ext cx="8408673" cy="3391832"/>
          </a:xfrm>
        </p:spPr>
        <p:txBody>
          <a:bodyPr>
            <a:normAutofit lnSpcReduction="10000"/>
          </a:bodyPr>
          <a:lstStyle/>
          <a:p>
            <a:r>
              <a:rPr lang="tr-TR" dirty="0"/>
              <a:t>Sürdürülebilir Arazi </a:t>
            </a:r>
            <a:r>
              <a:rPr lang="tr-TR" dirty="0" smtClean="0"/>
              <a:t>Yönetimi (SAY)  </a:t>
            </a:r>
            <a:r>
              <a:rPr lang="tr-TR" dirty="0"/>
              <a:t>ve İklim Dostu </a:t>
            </a:r>
            <a:r>
              <a:rPr lang="tr-TR" dirty="0" smtClean="0"/>
              <a:t>Tarım (İDT) </a:t>
            </a:r>
            <a:r>
              <a:rPr lang="tr-TR" dirty="0"/>
              <a:t>Uygulamaları Projesi </a:t>
            </a:r>
            <a:endParaRPr lang="tr-TR" dirty="0" smtClean="0"/>
          </a:p>
          <a:p>
            <a:r>
              <a:rPr lang="tr-TR" dirty="0" smtClean="0"/>
              <a:t>(</a:t>
            </a:r>
            <a:r>
              <a:rPr lang="tr-TR" dirty="0"/>
              <a:t>GCP/TUR/055/GFF</a:t>
            </a:r>
            <a:r>
              <a:rPr lang="tr-TR" dirty="0" smtClean="0"/>
              <a:t>)</a:t>
            </a:r>
          </a:p>
          <a:p>
            <a:r>
              <a:rPr lang="tr-TR" dirty="0" smtClean="0"/>
              <a:t>SAY ve İDT Uygulamaları </a:t>
            </a:r>
            <a:r>
              <a:rPr lang="tr-TR" dirty="0"/>
              <a:t>Mevzuatı Boşluk Analizi </a:t>
            </a:r>
            <a:endParaRPr lang="tr-TR" dirty="0" smtClean="0"/>
          </a:p>
          <a:p>
            <a:endParaRPr lang="tr-TR" dirty="0"/>
          </a:p>
          <a:p>
            <a:r>
              <a:rPr lang="tr-TR" dirty="0" smtClean="0"/>
              <a:t>İsmail BELEN</a:t>
            </a:r>
          </a:p>
          <a:p>
            <a:r>
              <a:rPr lang="tr-TR" dirty="0" err="1" smtClean="0"/>
              <a:t>Orm</a:t>
            </a:r>
            <a:r>
              <a:rPr lang="tr-TR" dirty="0" smtClean="0"/>
              <a:t>. Yük. Müh. Kamu Yönetimi Uzmanı</a:t>
            </a:r>
          </a:p>
          <a:p>
            <a:r>
              <a:rPr lang="tr-TR" dirty="0" smtClean="0"/>
              <a:t>24 Ağustos 2017 </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716" y="316861"/>
            <a:ext cx="1357010" cy="1357010"/>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7414" y="307596"/>
            <a:ext cx="2485936" cy="1392124"/>
          </a:xfrm>
          <a:prstGeom prst="rect">
            <a:avLst/>
          </a:prstGeom>
        </p:spPr>
      </p:pic>
      <p:pic>
        <p:nvPicPr>
          <p:cNvPr id="7" name="Resim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2470" y="281597"/>
            <a:ext cx="3371850" cy="1352550"/>
          </a:xfrm>
          <a:prstGeom prst="rect">
            <a:avLst/>
          </a:prstGeom>
        </p:spPr>
      </p:pic>
      <p:pic>
        <p:nvPicPr>
          <p:cNvPr id="8" name="Resim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4853" y="1634147"/>
            <a:ext cx="1014022" cy="1014022"/>
          </a:xfrm>
          <a:prstGeom prst="rect">
            <a:avLst/>
          </a:prstGeom>
        </p:spPr>
      </p:pic>
      <p:pic>
        <p:nvPicPr>
          <p:cNvPr id="9" name="Resim 8"/>
          <p:cNvPicPr>
            <a:picLocks noChangeAspect="1"/>
          </p:cNvPicPr>
          <p:nvPr/>
        </p:nvPicPr>
        <p:blipFill rotWithShape="1">
          <a:blip r:embed="rId6">
            <a:extLst>
              <a:ext uri="{28A0092B-C50C-407E-A947-70E740481C1C}">
                <a14:useLocalDpi xmlns:a14="http://schemas.microsoft.com/office/drawing/2010/main" val="0"/>
              </a:ext>
            </a:extLst>
          </a:blip>
          <a:srcRect b="17292"/>
          <a:stretch/>
        </p:blipFill>
        <p:spPr>
          <a:xfrm>
            <a:off x="9212238" y="2474717"/>
            <a:ext cx="2684309" cy="3946918"/>
          </a:xfrm>
          <a:prstGeom prst="rect">
            <a:avLst/>
          </a:prstGeom>
        </p:spPr>
      </p:pic>
    </p:spTree>
    <p:extLst>
      <p:ext uri="{BB962C8B-B14F-4D97-AF65-F5344CB8AC3E}">
        <p14:creationId xmlns:p14="http://schemas.microsoft.com/office/powerpoint/2010/main" val="2553207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82138"/>
            <a:ext cx="10515600" cy="762640"/>
          </a:xfrm>
        </p:spPr>
        <p:style>
          <a:lnRef idx="1">
            <a:schemeClr val="accent4"/>
          </a:lnRef>
          <a:fillRef idx="2">
            <a:schemeClr val="accent4"/>
          </a:fillRef>
          <a:effectRef idx="1">
            <a:schemeClr val="accent4"/>
          </a:effectRef>
          <a:fontRef idx="minor">
            <a:schemeClr val="dk1"/>
          </a:fontRef>
        </p:style>
        <p:txBody>
          <a:bodyPr>
            <a:normAutofit/>
          </a:bodyPr>
          <a:lstStyle/>
          <a:p>
            <a:r>
              <a:rPr lang="tr-TR" sz="2400" b="1" dirty="0" smtClean="0">
                <a:solidFill>
                  <a:srgbClr val="1F4D78"/>
                </a:solidFill>
                <a:effectLst/>
                <a:latin typeface="Calibri" panose="020F0502020204030204" pitchFamily="34" charset="0"/>
                <a:ea typeface="Times New Roman" panose="02020603050405020304" pitchFamily="18" charset="0"/>
                <a:cs typeface="Calibri" panose="020F0502020204030204" pitchFamily="34" charset="0"/>
              </a:rPr>
              <a:t>Proje Metni Çıktı 3.1 de Yapılan Tespitler </a:t>
            </a:r>
            <a:endParaRPr lang="tr-TR" sz="2400" dirty="0"/>
          </a:p>
        </p:txBody>
      </p:sp>
      <p:sp>
        <p:nvSpPr>
          <p:cNvPr id="5" name="Dikdörtgen 4"/>
          <p:cNvSpPr/>
          <p:nvPr/>
        </p:nvSpPr>
        <p:spPr>
          <a:xfrm>
            <a:off x="714801" y="1036729"/>
            <a:ext cx="10762398" cy="968278"/>
          </a:xfrm>
          <a:prstGeom prst="rect">
            <a:avLst/>
          </a:prstGeom>
        </p:spPr>
        <p:txBody>
          <a:bodyPr wrap="square">
            <a:spAutoFit/>
          </a:bodyPr>
          <a:lstStyle/>
          <a:p>
            <a:pPr algn="just">
              <a:lnSpc>
                <a:spcPct val="107000"/>
              </a:lnSpc>
              <a:spcAft>
                <a:spcPts val="800"/>
              </a:spcAft>
            </a:pPr>
            <a:r>
              <a:rPr lang="tr-TR" b="1" i="1" dirty="0" smtClean="0">
                <a:effectLst/>
                <a:latin typeface="Calibri" panose="020F0502020204030204" pitchFamily="34" charset="0"/>
                <a:ea typeface="Times New Roman" panose="02020603050405020304" pitchFamily="18" charset="0"/>
                <a:cs typeface="Calibri" panose="020F0502020204030204" pitchFamily="34" charset="0"/>
              </a:rPr>
              <a:t>Çıktı 3.1 </a:t>
            </a:r>
            <a:r>
              <a:rPr lang="tr-TR" i="1" dirty="0" smtClean="0">
                <a:effectLst/>
                <a:latin typeface="Calibri" panose="020F0502020204030204" pitchFamily="34" charset="0"/>
                <a:ea typeface="Times New Roman" panose="02020603050405020304" pitchFamily="18" charset="0"/>
                <a:cs typeface="Calibri" panose="020F0502020204030204" pitchFamily="34" charset="0"/>
              </a:rPr>
              <a:t>ile temel olarak “</a:t>
            </a:r>
            <a:r>
              <a:rPr lang="tr-TR" b="1" i="1" dirty="0" smtClean="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Ulusal ve yerel düzeydeki karar alıcılar için kurumsal entegre yönetim kapasitesi oluşturma programının kurulması</a:t>
            </a:r>
            <a:r>
              <a:rPr lang="tr-TR" i="1" dirty="0" smtClean="0">
                <a:effectLst/>
                <a:latin typeface="Calibri" panose="020F0502020204030204" pitchFamily="34" charset="0"/>
                <a:ea typeface="Times New Roman" panose="02020603050405020304" pitchFamily="18" charset="0"/>
                <a:cs typeface="Calibri" panose="020F0502020204030204" pitchFamily="34" charset="0"/>
              </a:rPr>
              <a:t>” hedeflenmiştir. </a:t>
            </a:r>
            <a:r>
              <a:rPr lang="tr-TR" dirty="0" smtClean="0">
                <a:effectLst/>
                <a:latin typeface="Calibri" panose="020F0502020204030204" pitchFamily="34" charset="0"/>
                <a:ea typeface="Times New Roman" panose="02020603050405020304" pitchFamily="18" charset="0"/>
                <a:cs typeface="Calibri" panose="020F0502020204030204" pitchFamily="34" charset="0"/>
              </a:rPr>
              <a:t>Bu konuda proje metninde özetle aşağıdaki hususlar ifade edilmiştir. </a:t>
            </a:r>
            <a:endParaRPr lang="tr-TR"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Dikdörtgen 2"/>
          <p:cNvSpPr/>
          <p:nvPr/>
        </p:nvSpPr>
        <p:spPr>
          <a:xfrm>
            <a:off x="3155894" y="-2988141"/>
            <a:ext cx="4661012" cy="369332"/>
          </a:xfrm>
          <a:prstGeom prst="rect">
            <a:avLst/>
          </a:prstGeom>
        </p:spPr>
        <p:txBody>
          <a:bodyPr wrap="square">
            <a:spAutoFit/>
          </a:bodyPr>
          <a:lstStyle/>
          <a:p>
            <a:r>
              <a:rPr lang="tr-TR" dirty="0"/>
              <a:t> </a:t>
            </a:r>
          </a:p>
        </p:txBody>
      </p:sp>
      <p:sp>
        <p:nvSpPr>
          <p:cNvPr id="6" name="İçerik Yer Tutucusu 5"/>
          <p:cNvSpPr>
            <a:spLocks noGrp="1"/>
          </p:cNvSpPr>
          <p:nvPr>
            <p:ph idx="1"/>
          </p:nvPr>
        </p:nvSpPr>
        <p:spPr>
          <a:xfrm>
            <a:off x="838200" y="1933997"/>
            <a:ext cx="10515600" cy="4242966"/>
          </a:xfrm>
        </p:spPr>
        <p:txBody>
          <a:bodyPr>
            <a:normAutofit fontScale="55000" lnSpcReduction="20000"/>
          </a:bodyPr>
          <a:lstStyle/>
          <a:p>
            <a:r>
              <a:rPr lang="tr-TR" dirty="0"/>
              <a:t>Bu çıktı </a:t>
            </a:r>
            <a:r>
              <a:rPr lang="tr-TR" dirty="0" smtClean="0">
                <a:solidFill>
                  <a:srgbClr val="C00000"/>
                </a:solidFill>
              </a:rPr>
              <a:t>SAY/İDT’ </a:t>
            </a:r>
            <a:r>
              <a:rPr lang="tr-TR" dirty="0" err="1" smtClean="0">
                <a:solidFill>
                  <a:srgbClr val="C00000"/>
                </a:solidFill>
              </a:rPr>
              <a:t>nin</a:t>
            </a:r>
            <a:r>
              <a:rPr lang="tr-TR" dirty="0" smtClean="0">
                <a:solidFill>
                  <a:srgbClr val="C00000"/>
                </a:solidFill>
              </a:rPr>
              <a:t> yeni </a:t>
            </a:r>
            <a:r>
              <a:rPr lang="tr-TR" dirty="0">
                <a:solidFill>
                  <a:srgbClr val="C00000"/>
                </a:solidFill>
              </a:rPr>
              <a:t>ve mevcut karar alma organlarında yaygınlaştırılmasına </a:t>
            </a:r>
            <a:r>
              <a:rPr lang="tr-TR" dirty="0"/>
              <a:t>odaklanacaktır. </a:t>
            </a:r>
            <a:endParaRPr lang="tr-TR" dirty="0" smtClean="0"/>
          </a:p>
          <a:p>
            <a:r>
              <a:rPr lang="tr-TR" dirty="0" smtClean="0"/>
              <a:t>Proje </a:t>
            </a:r>
            <a:r>
              <a:rPr lang="tr-TR" dirty="0"/>
              <a:t>sürdürülebilir arazi yönetimi ve iklim dostu tarımın daha iyi anlaşılması için özellikle </a:t>
            </a:r>
            <a:r>
              <a:rPr lang="tr-TR" dirty="0">
                <a:solidFill>
                  <a:srgbClr val="C00000"/>
                </a:solidFill>
              </a:rPr>
              <a:t>KKH’ de resmi olarak OSİB ve GTHB kapasitesini geliştirmeye </a:t>
            </a:r>
            <a:r>
              <a:rPr lang="tr-TR" dirty="0"/>
              <a:t>yönelik bir mekanizma kuracaktır.  </a:t>
            </a:r>
          </a:p>
          <a:p>
            <a:r>
              <a:rPr lang="tr-TR" dirty="0"/>
              <a:t> </a:t>
            </a:r>
            <a:r>
              <a:rPr lang="tr-TR" dirty="0" smtClean="0"/>
              <a:t>Proje </a:t>
            </a:r>
            <a:r>
              <a:rPr lang="tr-TR" dirty="0"/>
              <a:t>daha sonra daha bütünsel ve ekosistem esaslı ilke ve uygulamalarla daha bilgilendirilmiş olması için KKH ile karar almayı köprülemek üzere tasarlanan </a:t>
            </a:r>
            <a:r>
              <a:rPr lang="tr-TR" b="1" dirty="0">
                <a:solidFill>
                  <a:srgbClr val="C00000"/>
                </a:solidFill>
              </a:rPr>
              <a:t>resmi bir kurumsal mekanizma oluşturulmasına yardımcı olacaktır. </a:t>
            </a:r>
            <a:r>
              <a:rPr lang="tr-TR" dirty="0"/>
              <a:t>Bu kuruluşun hükümet, sivil toplum ve özel sektör çıkarları dahil KKH bünyesindeki başlıca baskı gruplarından temsilciler içermesi öngörülmektedir.  </a:t>
            </a:r>
          </a:p>
          <a:p>
            <a:r>
              <a:rPr lang="tr-TR" dirty="0"/>
              <a:t> </a:t>
            </a:r>
            <a:r>
              <a:rPr lang="tr-TR" dirty="0" smtClean="0"/>
              <a:t>Nihayetinde </a:t>
            </a:r>
            <a:r>
              <a:rPr lang="tr-TR" dirty="0"/>
              <a:t>bu kurum, üretim sektörü içerisinde daha çok sürdürülebilir arazi yönetimi ve iklim dostu yaklaşımın nasıl özendirileceğine özel vurgu </a:t>
            </a:r>
            <a:r>
              <a:rPr lang="tr-TR" dirty="0" smtClean="0"/>
              <a:t>yaparak </a:t>
            </a:r>
            <a:r>
              <a:rPr lang="tr-TR" dirty="0"/>
              <a:t>KKH çapında planlama yapılması yönünde destek sağlayabilecektir. </a:t>
            </a:r>
            <a:endParaRPr lang="tr-TR" dirty="0" smtClean="0"/>
          </a:p>
          <a:p>
            <a:r>
              <a:rPr lang="tr-TR" dirty="0" smtClean="0"/>
              <a:t>Bu </a:t>
            </a:r>
            <a:r>
              <a:rPr lang="tr-TR" dirty="0"/>
              <a:t>başlıca politika ve planlama belgelerine açıklama sağlanmasını içerebilir... Bunun toplu sonucu, ortaya çıkan sürdürülebilir arazi yönetimi ve iklime ilişkin zorlukların ele alınmasında daha iyi bir konumda olan düzenleyici, politika ve parasal (yardım ve teşvikler) olacaktır.”</a:t>
            </a:r>
          </a:p>
          <a:p>
            <a:r>
              <a:rPr lang="tr-TR" dirty="0"/>
              <a:t> </a:t>
            </a:r>
            <a:r>
              <a:rPr lang="tr-TR" dirty="0" smtClean="0"/>
              <a:t>Proje</a:t>
            </a:r>
            <a:r>
              <a:rPr lang="tr-TR" dirty="0"/>
              <a:t>, gösterilen en iyi uygulamaların tamamen işlevsel olmasını ve KKH çoğaltılmasını sağlamaya odaklanacaktır. </a:t>
            </a:r>
            <a:r>
              <a:rPr lang="tr-TR" b="1" dirty="0">
                <a:solidFill>
                  <a:srgbClr val="C00000"/>
                </a:solidFill>
              </a:rPr>
              <a:t>Paydaşlara ve özellikle karara alıcılara en iyi uygulamaları yansıtmak üzere bir dizi seminer düzenlenecektir.</a:t>
            </a:r>
            <a:r>
              <a:rPr lang="tr-TR" dirty="0"/>
              <a:t> Demonstrasyon faaliyetlerinden alınan kanıt ve dersleri içeren bir en iyi uygulamalar kılavuzu hazırlanacaktır.</a:t>
            </a:r>
          </a:p>
          <a:p>
            <a:r>
              <a:rPr lang="tr-TR" dirty="0"/>
              <a:t> </a:t>
            </a:r>
            <a:r>
              <a:rPr lang="tr-TR" dirty="0" smtClean="0"/>
              <a:t>GEF </a:t>
            </a:r>
            <a:r>
              <a:rPr lang="tr-TR" dirty="0"/>
              <a:t>artan kaynakları, OSİB ve GTHB’ </a:t>
            </a:r>
            <a:r>
              <a:rPr lang="tr-TR" dirty="0" err="1"/>
              <a:t>nin</a:t>
            </a:r>
            <a:r>
              <a:rPr lang="tr-TR" dirty="0"/>
              <a:t> iklim değişikliğinin azaltılması, arazi bozulmasının önlenmesine katkıda bulunması ve biyolojik çeşitliliğin temel politika ve programlara dahil edilmesinin sağlanması için birincil mekanizma olarak katılımcı ve entegre arazi yönetiminin güçlendirilmesi amacıyla </a:t>
            </a:r>
            <a:r>
              <a:rPr lang="tr-TR" b="1" dirty="0">
                <a:solidFill>
                  <a:srgbClr val="C00000"/>
                </a:solidFill>
              </a:rPr>
              <a:t>politika ve düzenleyici çerçevede yapılacak değişiklikler paketini geliştirmesini ve benimsenmesini sağlayacaktır</a:t>
            </a:r>
            <a:r>
              <a:rPr lang="tr-TR" dirty="0"/>
              <a:t>. Proje ile orman, mera/otlak araziler ve tarım arazilerine bütüncül bir yaklaşım getirilecektir.</a:t>
            </a:r>
          </a:p>
          <a:p>
            <a:r>
              <a:rPr lang="tr-TR" dirty="0"/>
              <a:t> </a:t>
            </a:r>
            <a:r>
              <a:rPr lang="tr-TR" dirty="0" smtClean="0"/>
              <a:t>Bu çalışmalar  «Sürdürülebilir </a:t>
            </a:r>
            <a:r>
              <a:rPr lang="tr-TR" dirty="0"/>
              <a:t>arazi yönetimi uygulamalarına yönelik mevzuat çerçevesinin hazırlanması (kanunlar, yönetmelikler ve rehberler</a:t>
            </a:r>
            <a:r>
              <a:rPr lang="tr-TR" dirty="0" smtClean="0"/>
              <a:t>)» konusunu da içerecektir. </a:t>
            </a:r>
            <a:endParaRPr lang="tr-TR" dirty="0"/>
          </a:p>
          <a:p>
            <a:endParaRPr lang="tr-TR" dirty="0"/>
          </a:p>
        </p:txBody>
      </p:sp>
    </p:spTree>
    <p:extLst>
      <p:ext uri="{BB962C8B-B14F-4D97-AF65-F5344CB8AC3E}">
        <p14:creationId xmlns:p14="http://schemas.microsoft.com/office/powerpoint/2010/main" val="1597407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82575"/>
          </a:xfrm>
        </p:spPr>
        <p:style>
          <a:lnRef idx="1">
            <a:schemeClr val="accent4"/>
          </a:lnRef>
          <a:fillRef idx="2">
            <a:schemeClr val="accent4"/>
          </a:fillRef>
          <a:effectRef idx="1">
            <a:schemeClr val="accent4"/>
          </a:effectRef>
          <a:fontRef idx="minor">
            <a:schemeClr val="dk1"/>
          </a:fontRef>
        </p:style>
        <p:txBody>
          <a:bodyPr>
            <a:noAutofit/>
          </a:bodyPr>
          <a:lstStyle/>
          <a:p>
            <a:r>
              <a:rPr lang="tr-TR" sz="2400" b="1" dirty="0" smtClean="0"/>
              <a:t>Proje Metninde Yer Alan Kurumsal Çerçeve ve Politika Çerçevesi</a:t>
            </a:r>
            <a:endParaRPr lang="tr-TR" sz="2400" dirty="0"/>
          </a:p>
        </p:txBody>
      </p:sp>
      <p:sp>
        <p:nvSpPr>
          <p:cNvPr id="3" name="İçerik Yer Tutucusu 2"/>
          <p:cNvSpPr>
            <a:spLocks noGrp="1"/>
          </p:cNvSpPr>
          <p:nvPr>
            <p:ph idx="1"/>
          </p:nvPr>
        </p:nvSpPr>
        <p:spPr>
          <a:xfrm>
            <a:off x="838201" y="805218"/>
            <a:ext cx="4675496" cy="5371745"/>
          </a:xfrm>
        </p:spPr>
        <p:txBody>
          <a:bodyPr>
            <a:normAutofit fontScale="62500" lnSpcReduction="20000"/>
          </a:bodyPr>
          <a:lstStyle/>
          <a:p>
            <a:r>
              <a:rPr lang="tr-TR" dirty="0" smtClean="0"/>
              <a:t>Proje </a:t>
            </a:r>
            <a:r>
              <a:rPr lang="tr-TR" dirty="0"/>
              <a:t>metni 1.1. Genel Bağlam altında yer alan C bölümünde “Kurumsal Çerçeve ve Politika Çerçevesi” başlığı altında proje tasarımı esnasında dikkate alınan kurumlar ve kanuni çerçeve sıralanmıştır.</a:t>
            </a:r>
          </a:p>
          <a:p>
            <a:r>
              <a:rPr lang="tr-TR" dirty="0"/>
              <a:t>Buna göre ilgili kurumlar şunlardır:</a:t>
            </a:r>
          </a:p>
          <a:p>
            <a:pPr lvl="0"/>
            <a:r>
              <a:rPr lang="tr-TR" dirty="0"/>
              <a:t>Orman ve Su İşleri Bakanlığı</a:t>
            </a:r>
          </a:p>
          <a:p>
            <a:pPr lvl="1"/>
            <a:r>
              <a:rPr lang="tr-TR" dirty="0"/>
              <a:t>Çölleşme ve Erozyonla Mücadele Genel Müdürlüğü</a:t>
            </a:r>
          </a:p>
          <a:p>
            <a:pPr lvl="1"/>
            <a:r>
              <a:rPr lang="tr-TR" dirty="0"/>
              <a:t>Doğa Koruma ve Milli Parklar Genel Müdürlüğü</a:t>
            </a:r>
          </a:p>
          <a:p>
            <a:pPr lvl="1"/>
            <a:r>
              <a:rPr lang="tr-TR" dirty="0"/>
              <a:t>Orman Genel Müdürlüğü</a:t>
            </a:r>
          </a:p>
          <a:p>
            <a:pPr lvl="1"/>
            <a:r>
              <a:rPr lang="tr-TR" dirty="0"/>
              <a:t>Devlet Su İşleri Genel Müdürlüğü</a:t>
            </a:r>
          </a:p>
          <a:p>
            <a:pPr lvl="1"/>
            <a:r>
              <a:rPr lang="tr-TR" dirty="0"/>
              <a:t>Su Yönetimi Genel Müdürlüğü </a:t>
            </a:r>
          </a:p>
          <a:p>
            <a:pPr lvl="0"/>
            <a:r>
              <a:rPr lang="tr-TR" dirty="0"/>
              <a:t>Gıda Tarım ve Hayvancılık Bakanlığı</a:t>
            </a:r>
          </a:p>
          <a:p>
            <a:pPr lvl="1"/>
            <a:r>
              <a:rPr lang="tr-TR" dirty="0"/>
              <a:t>Konya ve Karaman İl Müdürlükleri</a:t>
            </a:r>
          </a:p>
          <a:p>
            <a:pPr lvl="1"/>
            <a:r>
              <a:rPr lang="tr-TR" dirty="0"/>
              <a:t>Tarımsal Destekleme ve Yönlendirme Kurulu</a:t>
            </a:r>
          </a:p>
          <a:p>
            <a:pPr lvl="1"/>
            <a:r>
              <a:rPr lang="tr-TR" dirty="0"/>
              <a:t>Toprak Koruma Kurulu</a:t>
            </a:r>
          </a:p>
          <a:p>
            <a:pPr lvl="0"/>
            <a:r>
              <a:rPr lang="tr-TR" dirty="0"/>
              <a:t>Enerji ve Tabii Kaynaklar </a:t>
            </a:r>
            <a:r>
              <a:rPr lang="tr-TR" dirty="0" smtClean="0"/>
              <a:t>Bakanlığı</a:t>
            </a:r>
            <a:r>
              <a:rPr lang="tr-TR" dirty="0"/>
              <a:t/>
            </a:r>
            <a:br>
              <a:rPr lang="tr-TR" dirty="0"/>
            </a:br>
            <a:r>
              <a:rPr lang="tr-TR" b="1" dirty="0"/>
              <a:t> </a:t>
            </a:r>
            <a:endParaRPr lang="tr-TR" sz="3600" b="1" dirty="0"/>
          </a:p>
          <a:p>
            <a:endParaRPr lang="tr-TR" dirty="0"/>
          </a:p>
        </p:txBody>
      </p:sp>
      <p:sp>
        <p:nvSpPr>
          <p:cNvPr id="4" name="Dikdörtgen 3"/>
          <p:cNvSpPr/>
          <p:nvPr/>
        </p:nvSpPr>
        <p:spPr>
          <a:xfrm>
            <a:off x="5868537" y="900752"/>
            <a:ext cx="5622878" cy="4524315"/>
          </a:xfrm>
          <a:prstGeom prst="rect">
            <a:avLst/>
          </a:prstGeom>
        </p:spPr>
        <p:txBody>
          <a:bodyPr wrap="square">
            <a:spAutoFit/>
          </a:bodyPr>
          <a:lstStyle/>
          <a:p>
            <a:r>
              <a:rPr lang="tr-TR" dirty="0" smtClean="0"/>
              <a:t>Proje metninde sıralanan Kanunlar ve diğer ilgili mevzuat şunlardır:</a:t>
            </a:r>
          </a:p>
          <a:p>
            <a:pPr lvl="1"/>
            <a:r>
              <a:rPr lang="tr-TR" dirty="0" smtClean="0"/>
              <a:t>6831 Sayılı Orman Kanunu</a:t>
            </a:r>
          </a:p>
          <a:p>
            <a:pPr lvl="1"/>
            <a:r>
              <a:rPr lang="tr-TR" dirty="0" smtClean="0"/>
              <a:t>4122 Sayılı Milli Ağaçlandırma ve Erozyon Kontrolü Seferberliği Kanunu</a:t>
            </a:r>
          </a:p>
          <a:p>
            <a:pPr lvl="1"/>
            <a:r>
              <a:rPr lang="tr-TR" dirty="0" smtClean="0"/>
              <a:t>5488 Sayılı Tarım Kanunu</a:t>
            </a:r>
          </a:p>
          <a:p>
            <a:pPr lvl="1"/>
            <a:r>
              <a:rPr lang="tr-TR" dirty="0" smtClean="0"/>
              <a:t>5403 Sayılı Toprak Koruma ve Arazi Kullanımı Kanunu</a:t>
            </a:r>
          </a:p>
          <a:p>
            <a:pPr lvl="1"/>
            <a:r>
              <a:rPr lang="tr-TR" dirty="0" smtClean="0"/>
              <a:t>4342 Sayılı Mera Kanunu</a:t>
            </a:r>
          </a:p>
          <a:p>
            <a:pPr lvl="1"/>
            <a:r>
              <a:rPr lang="tr-TR" dirty="0" smtClean="0"/>
              <a:t>5262 Sayılı Organik Tarım Kanunu</a:t>
            </a:r>
          </a:p>
          <a:p>
            <a:pPr lvl="1"/>
            <a:r>
              <a:rPr lang="tr-TR" dirty="0" smtClean="0"/>
              <a:t>831 Sayılı Su Kanunu</a:t>
            </a:r>
          </a:p>
          <a:p>
            <a:pPr lvl="1"/>
            <a:r>
              <a:rPr lang="tr-TR" dirty="0" smtClean="0"/>
              <a:t>2872 Sayılı Çevre Kanunu</a:t>
            </a:r>
          </a:p>
          <a:p>
            <a:pPr lvl="1"/>
            <a:r>
              <a:rPr lang="tr-TR" dirty="0" smtClean="0"/>
              <a:t>167 Sayılı Yer Altı Suları Kanunu</a:t>
            </a:r>
          </a:p>
          <a:p>
            <a:pPr lvl="1"/>
            <a:r>
              <a:rPr lang="tr-TR" dirty="0" smtClean="0"/>
              <a:t>6172 Sayılı Sulama Birlikleri Kanunu</a:t>
            </a:r>
          </a:p>
          <a:p>
            <a:pPr lvl="1"/>
            <a:r>
              <a:rPr lang="tr-TR" dirty="0" smtClean="0"/>
              <a:t>6094 Sayılı Yenilenebilir Enerji Kanunu</a:t>
            </a:r>
          </a:p>
          <a:p>
            <a:pPr lvl="1"/>
            <a:r>
              <a:rPr lang="tr-TR" dirty="0" smtClean="0"/>
              <a:t>4915 Sayılı Kara Avcılığı Kanunu</a:t>
            </a:r>
          </a:p>
          <a:p>
            <a:pPr lvl="1"/>
            <a:r>
              <a:rPr lang="tr-TR" dirty="0" smtClean="0"/>
              <a:t>2873 Sayılı Milli Parklar Kanunu</a:t>
            </a:r>
            <a:endParaRPr lang="tr-TR" dirty="0"/>
          </a:p>
        </p:txBody>
      </p:sp>
    </p:spTree>
    <p:extLst>
      <p:ext uri="{BB962C8B-B14F-4D97-AF65-F5344CB8AC3E}">
        <p14:creationId xmlns:p14="http://schemas.microsoft.com/office/powerpoint/2010/main" val="1316973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787400"/>
          </a:xfrm>
        </p:spPr>
        <p:style>
          <a:lnRef idx="1">
            <a:schemeClr val="accent4"/>
          </a:lnRef>
          <a:fillRef idx="2">
            <a:schemeClr val="accent4"/>
          </a:fillRef>
          <a:effectRef idx="1">
            <a:schemeClr val="accent4"/>
          </a:effectRef>
          <a:fontRef idx="minor">
            <a:schemeClr val="dk1"/>
          </a:fontRef>
        </p:style>
        <p:txBody>
          <a:bodyPr/>
          <a:lstStyle/>
          <a:p>
            <a:r>
              <a:rPr lang="tr-TR" dirty="0" smtClean="0"/>
              <a:t>Mevcut Durum İncelemesi</a:t>
            </a:r>
            <a:endParaRPr lang="tr-TR" dirty="0"/>
          </a:p>
        </p:txBody>
      </p:sp>
      <p:sp>
        <p:nvSpPr>
          <p:cNvPr id="3" name="İçerik Yer Tutucusu 2"/>
          <p:cNvSpPr>
            <a:spLocks noGrp="1"/>
          </p:cNvSpPr>
          <p:nvPr>
            <p:ph idx="1"/>
          </p:nvPr>
        </p:nvSpPr>
        <p:spPr/>
        <p:txBody>
          <a:bodyPr/>
          <a:lstStyle/>
          <a:p>
            <a:r>
              <a:rPr lang="tr-TR" dirty="0" smtClean="0"/>
              <a:t>Bu bölümde;</a:t>
            </a:r>
          </a:p>
          <a:p>
            <a:pPr lvl="1"/>
            <a:r>
              <a:rPr lang="tr-TR" dirty="0" smtClean="0"/>
              <a:t> </a:t>
            </a:r>
            <a:r>
              <a:rPr lang="tr-TR" dirty="0"/>
              <a:t>Anayasa, </a:t>
            </a:r>
            <a:endParaRPr lang="tr-TR" dirty="0" smtClean="0"/>
          </a:p>
          <a:p>
            <a:pPr lvl="1"/>
            <a:r>
              <a:rPr lang="tr-TR" dirty="0" smtClean="0"/>
              <a:t>TBMM </a:t>
            </a:r>
            <a:r>
              <a:rPr lang="tr-TR" dirty="0"/>
              <a:t>ce Onaylanan Uluslararası Sözleşmeler, </a:t>
            </a:r>
            <a:endParaRPr lang="tr-TR" dirty="0" smtClean="0"/>
          </a:p>
          <a:p>
            <a:pPr lvl="1"/>
            <a:r>
              <a:rPr lang="tr-TR" dirty="0" smtClean="0"/>
              <a:t>Kanun</a:t>
            </a:r>
            <a:r>
              <a:rPr lang="tr-TR" dirty="0"/>
              <a:t>, </a:t>
            </a:r>
            <a:endParaRPr lang="tr-TR" dirty="0" smtClean="0"/>
          </a:p>
          <a:p>
            <a:pPr lvl="1"/>
            <a:r>
              <a:rPr lang="tr-TR" dirty="0" smtClean="0"/>
              <a:t>Kanun </a:t>
            </a:r>
            <a:r>
              <a:rPr lang="tr-TR" dirty="0"/>
              <a:t>Hükmünde Kararname, </a:t>
            </a:r>
            <a:endParaRPr lang="tr-TR" dirty="0" smtClean="0"/>
          </a:p>
          <a:p>
            <a:pPr lvl="1"/>
            <a:r>
              <a:rPr lang="tr-TR" dirty="0" smtClean="0"/>
              <a:t>Bakanlar Kurulu </a:t>
            </a:r>
            <a:r>
              <a:rPr lang="tr-TR" dirty="0"/>
              <a:t>Kararı, </a:t>
            </a:r>
            <a:r>
              <a:rPr lang="tr-TR" dirty="0" smtClean="0"/>
              <a:t>Yüksek Planlama Kurulu Kararı,</a:t>
            </a:r>
          </a:p>
          <a:p>
            <a:pPr lvl="1"/>
            <a:r>
              <a:rPr lang="tr-TR" dirty="0" smtClean="0"/>
              <a:t>Tüzük</a:t>
            </a:r>
            <a:r>
              <a:rPr lang="tr-TR" dirty="0"/>
              <a:t>, Yönetmelik, Tebliğ, Tamim, Teknik İzahname </a:t>
            </a:r>
            <a:r>
              <a:rPr lang="tr-TR" dirty="0" smtClean="0"/>
              <a:t> gibi mevzuat incelenmiştir.</a:t>
            </a:r>
            <a:endParaRPr lang="tr-TR" dirty="0"/>
          </a:p>
        </p:txBody>
      </p:sp>
    </p:spTree>
    <p:extLst>
      <p:ext uri="{BB962C8B-B14F-4D97-AF65-F5344CB8AC3E}">
        <p14:creationId xmlns:p14="http://schemas.microsoft.com/office/powerpoint/2010/main" val="1134115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96899"/>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b="1" dirty="0" smtClean="0"/>
              <a:t>Anayasa</a:t>
            </a:r>
            <a:endParaRPr lang="tr-TR" dirty="0"/>
          </a:p>
        </p:txBody>
      </p:sp>
      <p:sp>
        <p:nvSpPr>
          <p:cNvPr id="3" name="İçerik Yer Tutucusu 2"/>
          <p:cNvSpPr>
            <a:spLocks noGrp="1"/>
          </p:cNvSpPr>
          <p:nvPr>
            <p:ph idx="1"/>
          </p:nvPr>
        </p:nvSpPr>
        <p:spPr>
          <a:xfrm>
            <a:off x="838200" y="1269242"/>
            <a:ext cx="10515600" cy="4907721"/>
          </a:xfrm>
        </p:spPr>
        <p:txBody>
          <a:bodyPr>
            <a:normAutofit fontScale="77500" lnSpcReduction="20000"/>
          </a:bodyPr>
          <a:lstStyle/>
          <a:p>
            <a:r>
              <a:rPr lang="tr-TR" dirty="0" smtClean="0"/>
              <a:t>“</a:t>
            </a:r>
            <a:r>
              <a:rPr lang="tr-TR" dirty="0"/>
              <a:t>Sürdürülebilir Arazi Yönetimi ve İklim Dostu Tarım Uygulamaları- SAY ve İDT” bu isim altında Anayasa’da yer almamaktadır. Ancak Anayasa’ </a:t>
            </a:r>
            <a:r>
              <a:rPr lang="tr-TR" dirty="0" err="1"/>
              <a:t>nın</a:t>
            </a:r>
            <a:r>
              <a:rPr lang="tr-TR" dirty="0"/>
              <a:t> birçok maddesi bu iki konsepte vurgu yapmaktadır.</a:t>
            </a:r>
          </a:p>
          <a:p>
            <a:r>
              <a:rPr lang="tr-TR" b="1" dirty="0">
                <a:solidFill>
                  <a:srgbClr val="C00000"/>
                </a:solidFill>
              </a:rPr>
              <a:t>İlgili maddeler aşağıda sıralanmıştır. Bunlar bir bütün olarak değerlendirildiğinde SAY ve İDT” ye matuf düzenlemelerde Anayasal bir engelin olmadığı, hatta teşvik edici maddeler taşıdığı görülmektedir. </a:t>
            </a:r>
          </a:p>
          <a:p>
            <a:r>
              <a:rPr lang="tr-TR" dirty="0"/>
              <a:t>SAY  için anahtar kelimeler olan</a:t>
            </a:r>
            <a:r>
              <a:rPr lang="tr-TR" dirty="0" smtClean="0"/>
              <a:t>;</a:t>
            </a:r>
          </a:p>
          <a:p>
            <a:pPr marL="685800" lvl="2">
              <a:spcBef>
                <a:spcPts val="1000"/>
              </a:spcBef>
            </a:pPr>
            <a:r>
              <a:rPr lang="tr-TR" i="1" dirty="0"/>
              <a:t>Toprağın verimli olarak işletilmesi ve geliştirilmesi, </a:t>
            </a:r>
            <a:endParaRPr lang="tr-TR" i="1" dirty="0" smtClean="0"/>
          </a:p>
          <a:p>
            <a:pPr marL="685800" lvl="2">
              <a:spcBef>
                <a:spcPts val="1000"/>
              </a:spcBef>
            </a:pPr>
            <a:r>
              <a:rPr lang="tr-TR" i="1" dirty="0" smtClean="0"/>
              <a:t>Erozyonla </a:t>
            </a:r>
            <a:r>
              <a:rPr lang="tr-TR" i="1" dirty="0"/>
              <a:t>mücadele edilmesi, </a:t>
            </a:r>
            <a:endParaRPr lang="tr-TR" i="1" dirty="0" smtClean="0"/>
          </a:p>
          <a:p>
            <a:pPr marL="685800" lvl="2">
              <a:spcBef>
                <a:spcPts val="1000"/>
              </a:spcBef>
            </a:pPr>
            <a:r>
              <a:rPr lang="tr-TR" i="1" dirty="0" smtClean="0"/>
              <a:t>Tarım </a:t>
            </a:r>
            <a:r>
              <a:rPr lang="tr-TR" i="1" dirty="0"/>
              <a:t>arazileri ile çayır ve meraların tahribinin önlenmesi, </a:t>
            </a:r>
            <a:endParaRPr lang="tr-TR" i="1" dirty="0" smtClean="0"/>
          </a:p>
          <a:p>
            <a:pPr marL="685800" lvl="2">
              <a:spcBef>
                <a:spcPts val="1000"/>
              </a:spcBef>
            </a:pPr>
            <a:r>
              <a:rPr lang="tr-TR" i="1" dirty="0" smtClean="0"/>
              <a:t>Tarım </a:t>
            </a:r>
            <a:r>
              <a:rPr lang="tr-TR" i="1" dirty="0"/>
              <a:t>ve hayvancılıkla uğraşanların desteklenmesi, </a:t>
            </a:r>
            <a:endParaRPr lang="tr-TR" i="1" dirty="0" smtClean="0"/>
          </a:p>
          <a:p>
            <a:pPr marL="685800" lvl="2">
              <a:spcBef>
                <a:spcPts val="1000"/>
              </a:spcBef>
            </a:pPr>
            <a:r>
              <a:rPr lang="tr-TR" i="1" dirty="0" smtClean="0"/>
              <a:t>Sağlıklı </a:t>
            </a:r>
            <a:r>
              <a:rPr lang="tr-TR" i="1" dirty="0"/>
              <a:t>ve dengeli bir çevre, Planlı konut gelişimi, </a:t>
            </a:r>
            <a:endParaRPr lang="tr-TR" i="1" dirty="0" smtClean="0"/>
          </a:p>
          <a:p>
            <a:pPr marL="685800" lvl="2">
              <a:spcBef>
                <a:spcPts val="1000"/>
              </a:spcBef>
            </a:pPr>
            <a:r>
              <a:rPr lang="tr-TR" i="1" dirty="0" smtClean="0"/>
              <a:t>Usulüne </a:t>
            </a:r>
            <a:r>
              <a:rPr lang="tr-TR" i="1" dirty="0"/>
              <a:t>uygun şekilde imzalanmış ve yayımlanmış milletlerarası sözleşmelerin kanuni statüsü, </a:t>
            </a:r>
            <a:endParaRPr lang="tr-TR" i="1" dirty="0" smtClean="0"/>
          </a:p>
          <a:p>
            <a:pPr marL="685800" lvl="2">
              <a:spcBef>
                <a:spcPts val="1000"/>
              </a:spcBef>
            </a:pPr>
            <a:r>
              <a:rPr lang="tr-TR" i="1" dirty="0" smtClean="0"/>
              <a:t>Özellikle </a:t>
            </a:r>
            <a:r>
              <a:rPr lang="tr-TR" i="1" dirty="0"/>
              <a:t>sanayiin ve tarımın yurt düzeyinde dengeli ve uyumlu biçimde hızla gelişmesini sağlayacak kalkınma planları, </a:t>
            </a:r>
            <a:endParaRPr lang="tr-TR" i="1" dirty="0" smtClean="0"/>
          </a:p>
          <a:p>
            <a:pPr marL="685800" lvl="2">
              <a:spcBef>
                <a:spcPts val="1000"/>
              </a:spcBef>
            </a:pPr>
            <a:r>
              <a:rPr lang="tr-TR" i="1" dirty="0" smtClean="0"/>
              <a:t>Ormanların </a:t>
            </a:r>
            <a:r>
              <a:rPr lang="tr-TR" i="1" dirty="0"/>
              <a:t>korunması ve geliştirilmesi, Orman köylülerinin korunması, Kooperatifçiliğin geliştirilmesi”</a:t>
            </a:r>
            <a:r>
              <a:rPr lang="tr-TR" dirty="0"/>
              <a:t> gibi kavramlar net şekilde Anayasa’da yer almıştır. </a:t>
            </a:r>
          </a:p>
          <a:p>
            <a:endParaRPr lang="tr-TR" dirty="0"/>
          </a:p>
        </p:txBody>
      </p:sp>
    </p:spTree>
    <p:extLst>
      <p:ext uri="{BB962C8B-B14F-4D97-AF65-F5344CB8AC3E}">
        <p14:creationId xmlns:p14="http://schemas.microsoft.com/office/powerpoint/2010/main" val="2105553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20699"/>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b="1" dirty="0" smtClean="0"/>
              <a:t>Anayasa</a:t>
            </a:r>
            <a:endParaRPr lang="tr-TR" dirty="0"/>
          </a:p>
        </p:txBody>
      </p:sp>
      <p:sp>
        <p:nvSpPr>
          <p:cNvPr id="3" name="İçerik Yer Tutucusu 2"/>
          <p:cNvSpPr>
            <a:spLocks noGrp="1"/>
          </p:cNvSpPr>
          <p:nvPr>
            <p:ph idx="1"/>
          </p:nvPr>
        </p:nvSpPr>
        <p:spPr>
          <a:xfrm>
            <a:off x="838200" y="1269242"/>
            <a:ext cx="10515600" cy="4907721"/>
          </a:xfrm>
        </p:spPr>
        <p:txBody>
          <a:bodyPr>
            <a:normAutofit/>
          </a:bodyPr>
          <a:lstStyle/>
          <a:p>
            <a:pPr algn="just"/>
            <a:r>
              <a:rPr lang="tr-TR" dirty="0" smtClean="0"/>
              <a:t>Anayasa</a:t>
            </a:r>
            <a:r>
              <a:rPr lang="tr-TR" dirty="0"/>
              <a:t>’ </a:t>
            </a:r>
            <a:r>
              <a:rPr lang="tr-TR" dirty="0" err="1"/>
              <a:t>nın</a:t>
            </a:r>
            <a:r>
              <a:rPr lang="tr-TR" dirty="0"/>
              <a:t> 123. Maddesi İdare’ </a:t>
            </a:r>
            <a:r>
              <a:rPr lang="tr-TR" dirty="0" err="1"/>
              <a:t>nin</a:t>
            </a:r>
            <a:r>
              <a:rPr lang="tr-TR" dirty="0"/>
              <a:t> “</a:t>
            </a:r>
            <a:r>
              <a:rPr lang="tr-TR" i="1" dirty="0"/>
              <a:t>kuruluş ve görevleri ile birlikte bir bütün olduğunu ve bunun Kanunla</a:t>
            </a:r>
            <a:r>
              <a:rPr lang="tr-TR" dirty="0"/>
              <a:t>” düzenleneceğini ifade ederek kurumların bir bütün olarak hareket etmesini düzenlemiştir. </a:t>
            </a:r>
            <a:endParaRPr lang="tr-TR" dirty="0" smtClean="0"/>
          </a:p>
          <a:p>
            <a:pPr algn="just"/>
            <a:r>
              <a:rPr lang="tr-TR" dirty="0" smtClean="0"/>
              <a:t>Türkiye’de </a:t>
            </a:r>
            <a:r>
              <a:rPr lang="tr-TR" dirty="0"/>
              <a:t>havza bütünlüğünü esas alarak çalışan temel Bakanlıklar</a:t>
            </a:r>
            <a:r>
              <a:rPr lang="tr-TR" dirty="0" smtClean="0"/>
              <a:t>;</a:t>
            </a:r>
          </a:p>
          <a:p>
            <a:pPr lvl="1" algn="just"/>
            <a:r>
              <a:rPr lang="tr-TR" dirty="0" smtClean="0"/>
              <a:t>Orman </a:t>
            </a:r>
            <a:r>
              <a:rPr lang="tr-TR" dirty="0"/>
              <a:t>ve Su İşleri Bakanlığı, </a:t>
            </a:r>
            <a:endParaRPr lang="tr-TR" dirty="0" smtClean="0"/>
          </a:p>
          <a:p>
            <a:pPr lvl="1" algn="just"/>
            <a:r>
              <a:rPr lang="tr-TR" dirty="0" smtClean="0"/>
              <a:t>Gıda </a:t>
            </a:r>
            <a:r>
              <a:rPr lang="tr-TR" dirty="0"/>
              <a:t>Tarım ve Hayvancılık Bakanlığı, </a:t>
            </a:r>
            <a:endParaRPr lang="tr-TR" dirty="0" smtClean="0"/>
          </a:p>
          <a:p>
            <a:pPr lvl="1" algn="just"/>
            <a:r>
              <a:rPr lang="tr-TR" dirty="0" smtClean="0"/>
              <a:t>Çevre </a:t>
            </a:r>
            <a:r>
              <a:rPr lang="tr-TR" dirty="0"/>
              <a:t>ve Şehircilik Bakanlığı olarak sıralanabilir</a:t>
            </a:r>
            <a:r>
              <a:rPr lang="tr-TR" dirty="0" smtClean="0"/>
              <a:t>.</a:t>
            </a:r>
          </a:p>
          <a:p>
            <a:pPr lvl="1" algn="just"/>
            <a:r>
              <a:rPr lang="tr-TR" dirty="0" smtClean="0"/>
              <a:t>Ayrıca Kalkınma Bakanlığı da çalışmalara katkı vermektedir.  </a:t>
            </a:r>
          </a:p>
          <a:p>
            <a:pPr algn="just"/>
            <a:r>
              <a:rPr lang="tr-TR" dirty="0" smtClean="0"/>
              <a:t>Bu </a:t>
            </a:r>
            <a:r>
              <a:rPr lang="tr-TR" dirty="0"/>
              <a:t>üç Bakanlığın “havza tanımları ve standartları” arasında, hatta aynı Bakanlık birimlerinin havza tanım ve standartları arasında farklılıklar görülebilmektedir</a:t>
            </a:r>
            <a:r>
              <a:rPr lang="tr-TR" dirty="0" smtClean="0"/>
              <a:t>.</a:t>
            </a:r>
            <a:endParaRPr lang="tr-TR" dirty="0"/>
          </a:p>
        </p:txBody>
      </p:sp>
    </p:spTree>
    <p:extLst>
      <p:ext uri="{BB962C8B-B14F-4D97-AF65-F5344CB8AC3E}">
        <p14:creationId xmlns:p14="http://schemas.microsoft.com/office/powerpoint/2010/main" val="2105553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838200" y="392864"/>
            <a:ext cx="3548985" cy="369332"/>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anchor="ctr" anchorCtr="0" compatLnSpc="1">
            <a:prstTxWarp prst="textNoShape">
              <a:avLst/>
            </a:prstTxWarp>
            <a:spAutoFit/>
          </a:bodyPr>
          <a:lstStyle/>
          <a:p>
            <a:pPr lvl="0" eaLnBrk="0" fontAlgn="base" hangingPunct="0">
              <a:lnSpc>
                <a:spcPct val="100000"/>
              </a:lnSpc>
              <a:spcAft>
                <a:spcPct val="0"/>
              </a:spcAft>
            </a:pPr>
            <a:r>
              <a:rPr kumimoji="0" lang="tr-TR" altLang="tr-TR" sz="1800" b="0" i="0" u="none" strike="noStrike" cap="none" normalizeH="0" baseline="0" dirty="0" smtClean="0" bmk="_Toc488672489">
                <a:ln>
                  <a:noFill/>
                </a:ln>
                <a:solidFill>
                  <a:schemeClr val="tx1"/>
                </a:solidFill>
                <a:effectLst/>
                <a:latin typeface="Arial" panose="020B0604020202020204" pitchFamily="34" charset="0"/>
                <a:cs typeface="Calibri" panose="020F0502020204030204" pitchFamily="34" charset="0"/>
              </a:rPr>
              <a:t>SAY İle  İlgili Anayasa Maddeleri</a:t>
            </a:r>
            <a:r>
              <a:rPr kumimoji="0" lang="tr-TR" altLang="tr-TR" sz="1800" b="0" i="0" u="none" strike="noStrike" cap="none" normalizeH="0" baseline="0" dirty="0" smtClean="0">
                <a:ln>
                  <a:noFill/>
                </a:ln>
                <a:solidFill>
                  <a:schemeClr val="tx1"/>
                </a:solidFill>
                <a:effectLst/>
                <a:latin typeface="Arial" panose="020B0604020202020204" pitchFamily="34" charset="0"/>
                <a:cs typeface="Calibri" panose="020F0502020204030204" pitchFamily="34" charset="0"/>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9" name="İçerik Yer Tutucusu 8"/>
          <p:cNvSpPr>
            <a:spLocks noGrp="1"/>
          </p:cNvSpPr>
          <p:nvPr>
            <p:ph idx="1"/>
          </p:nvPr>
        </p:nvSpPr>
        <p:spPr>
          <a:xfrm>
            <a:off x="464024" y="887104"/>
            <a:ext cx="10889776" cy="5527344"/>
          </a:xfrm>
        </p:spPr>
        <p:txBody>
          <a:bodyPr>
            <a:noAutofit/>
          </a:bodyPr>
          <a:lstStyle/>
          <a:p>
            <a:r>
              <a:rPr lang="tr-TR" sz="1400" b="1" dirty="0"/>
              <a:t>Madde 44 – Toprak mülkiyeti:</a:t>
            </a:r>
            <a:r>
              <a:rPr lang="tr-TR" sz="1400" dirty="0"/>
              <a:t> Devlet, toprağın verimli olarak işletilmesini korumak ve geliştirmek, erozyonla kaybedilmesini önlemek ve topraksız olan veya yeter toprağı bulunmayan çiftçilikle uğraşan köylüye toprak sağlamak amacıyla gerekli tedbirleri alır.</a:t>
            </a:r>
          </a:p>
          <a:p>
            <a:r>
              <a:rPr lang="tr-TR" sz="1400" b="1" dirty="0" smtClean="0"/>
              <a:t>Madde </a:t>
            </a:r>
            <a:r>
              <a:rPr lang="tr-TR" sz="1400" b="1" dirty="0"/>
              <a:t>45 -Tarım, hayvancılık ve bu üretim dallarında çalışanların korunması:</a:t>
            </a:r>
            <a:r>
              <a:rPr lang="tr-TR" sz="1400" dirty="0"/>
              <a:t> Devlet, tarım arazileri ile çayır ve </a:t>
            </a:r>
            <a:r>
              <a:rPr lang="tr-TR" sz="1400" dirty="0" err="1"/>
              <a:t>mer'aların</a:t>
            </a:r>
            <a:r>
              <a:rPr lang="tr-TR" sz="1400" dirty="0"/>
              <a:t> amaç dışı kullanılmasını ve tahribini önlemek, tarımsal üretim planlaması ilkelerine uygun olarak bitkisel ve hayvansal üretimi artırmak maksadıyla, tarım ve hayvancılıkla uğraşanların işletme araç ve gereçlerinin ve diğer girdilerinin sağlanmasını kolaylaştırır</a:t>
            </a:r>
            <a:r>
              <a:rPr lang="tr-TR" sz="1400" dirty="0" smtClean="0"/>
              <a:t>. </a:t>
            </a:r>
            <a:r>
              <a:rPr lang="tr-TR" sz="1400" dirty="0"/>
              <a:t> </a:t>
            </a:r>
            <a:r>
              <a:rPr lang="tr-TR" sz="1400" dirty="0" smtClean="0"/>
              <a:t>Devlet</a:t>
            </a:r>
            <a:r>
              <a:rPr lang="tr-TR" sz="1400" dirty="0"/>
              <a:t>, bitkisel ve hayvansal ürünlerin değerlendirilmesi ve gerçek değerlerinin üreticinin eline geçmesi için gereken tedbirleri alır.</a:t>
            </a:r>
          </a:p>
          <a:p>
            <a:r>
              <a:rPr lang="tr-TR" sz="1400" b="1" dirty="0" smtClean="0"/>
              <a:t>Madde 56- </a:t>
            </a:r>
            <a:r>
              <a:rPr lang="tr-TR" sz="1400" b="1" dirty="0"/>
              <a:t>Sağlık hizmetleri ve çevrenin korunması– </a:t>
            </a:r>
            <a:r>
              <a:rPr lang="tr-TR" sz="1400" dirty="0"/>
              <a:t>Herkes, sağlıklı ve dengeli bir çevrede yaşama hakkına sahiptir. Çevreyi geliştirmek, çevre sağlığını korumak ve çevre kirlenmesini önlemek Devletin ve vatandaşların ödevidir.</a:t>
            </a:r>
          </a:p>
          <a:p>
            <a:r>
              <a:rPr lang="tr-TR" sz="1400" b="1" dirty="0" smtClean="0"/>
              <a:t>Madde </a:t>
            </a:r>
            <a:r>
              <a:rPr lang="tr-TR" sz="1400" b="1" dirty="0"/>
              <a:t>90- Milletlerarası antlaşmaları uygun bulma  </a:t>
            </a:r>
            <a:r>
              <a:rPr lang="tr-TR" sz="1400" dirty="0"/>
              <a:t>Türkiye Cumhuriyeti adına yabancı devletlerle ve milletlerarası kuruluşlarla yapılacak antlaşmaların onaylanması, Türkiye Büyük Millet Meclisinin onaylamayı bir kanunla uygun bulmasına bağlıdır</a:t>
            </a:r>
            <a:r>
              <a:rPr lang="tr-TR" sz="1400" dirty="0" smtClean="0"/>
              <a:t>. Usulüne </a:t>
            </a:r>
            <a:r>
              <a:rPr lang="tr-TR" sz="1400" dirty="0"/>
              <a:t>göre yürürlüğe konulmuş Milletlerarası antlaşmalar kanun hükmündedir. Bunlar hakkında Anayasaya aykırılık iddiası ile Anayasa Mahkemesine başvurulamaz. Usulüne göre yürürlüğe konulmuş temel hak ve özgürlüklere ilişkin milletlerarası antlaşmalarla kanunların aynı konuda farklı hükümler içermesi nedeniyle çıkabilecek uyuşmazlıklarda milletlerarası antlaşma hükümleri esas alınır.</a:t>
            </a:r>
          </a:p>
          <a:p>
            <a:r>
              <a:rPr lang="tr-TR" sz="1400" dirty="0"/>
              <a:t> </a:t>
            </a:r>
            <a:r>
              <a:rPr lang="tr-TR" sz="1400" b="1" dirty="0" smtClean="0"/>
              <a:t>Madde </a:t>
            </a:r>
            <a:r>
              <a:rPr lang="tr-TR" sz="1400" b="1" dirty="0"/>
              <a:t>166 - Planlama; Ekonomik ve Sosyal Konsey– </a:t>
            </a:r>
            <a:r>
              <a:rPr lang="tr-TR" sz="1400" dirty="0"/>
              <a:t>Ekonomik, sosyal ve kültürel kalkınmayı, </a:t>
            </a:r>
            <a:r>
              <a:rPr lang="tr-TR" sz="1400" b="1" dirty="0"/>
              <a:t>özellikle sanayiin ve tarımın yurt düzeyinde</a:t>
            </a:r>
            <a:r>
              <a:rPr lang="tr-TR" sz="1400" dirty="0"/>
              <a:t> dengeli ve uyumlu biçimde hızla gelişmesini, ülke kaynaklarının döküm ve değerlendirilmesini yaparak verimli şekilde kullanılmasını planlamak, bu amaçla gerekli teşkilatı kurmak Devletin görevidir. </a:t>
            </a:r>
            <a:r>
              <a:rPr lang="tr-TR" sz="1400" dirty="0" smtClean="0"/>
              <a:t> Planda </a:t>
            </a:r>
            <a:r>
              <a:rPr lang="tr-TR" sz="1400" dirty="0"/>
              <a:t>milli tasarrufu ve üretimi artırıcı, fiyatlarda istikrar ve dış ödemelerde dengeyi sağlayıcı, yatırım ve istihdamı geliştirici tedbirler öngörülür; yatırımlarda toplum yararları ve gerekleri gözetilir; kaynakların verimli şekilde kullanılması hedef alınır. </a:t>
            </a:r>
            <a:r>
              <a:rPr lang="tr-TR" sz="1400" b="1" dirty="0"/>
              <a:t>Kalkınma girişimleri, bu plana göre gerçekleştirilir.</a:t>
            </a:r>
            <a:r>
              <a:rPr lang="tr-TR" sz="1400" dirty="0"/>
              <a:t> </a:t>
            </a:r>
            <a:r>
              <a:rPr lang="tr-TR" sz="1400" dirty="0" smtClean="0"/>
              <a:t> Kalkınma </a:t>
            </a:r>
            <a:r>
              <a:rPr lang="tr-TR" sz="1400" dirty="0"/>
              <a:t>planlarının hazırlanmasına, Türkiye Büyük Millet Meclisince onaylanmasına, uygulanmasına, değiştirilmesine ve bütünlüğünü bozacak değişikliklerin önlenmesine ilişkin usul ve esaslar kanunla düzenlenir. Ekonomik ve sosyal politikaların oluşturulmasında hükümete </a:t>
            </a:r>
            <a:r>
              <a:rPr lang="tr-TR" sz="1400" dirty="0" err="1"/>
              <a:t>istişarî</a:t>
            </a:r>
            <a:r>
              <a:rPr lang="tr-TR" sz="1400" dirty="0"/>
              <a:t> nitelikte görüş bildirmek amacıyla Ekonomik ve Sosyal Konsey kurulur. Ekonomik ve Sosyal Konseyin kuruluş ve işleyişi kanunla düzenlenir. </a:t>
            </a:r>
          </a:p>
          <a:p>
            <a:endParaRPr lang="tr-TR" sz="1400" dirty="0"/>
          </a:p>
        </p:txBody>
      </p:sp>
    </p:spTree>
    <p:extLst>
      <p:ext uri="{BB962C8B-B14F-4D97-AF65-F5344CB8AC3E}">
        <p14:creationId xmlns:p14="http://schemas.microsoft.com/office/powerpoint/2010/main" val="276832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838200" y="392864"/>
            <a:ext cx="3548985" cy="369332"/>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none" lIns="91440" tIns="45720" rIns="91440" bIns="45720" numCol="1" anchor="ctr" anchorCtr="0" compatLnSpc="1">
            <a:prstTxWarp prst="textNoShape">
              <a:avLst/>
            </a:prstTxWarp>
            <a:spAutoFit/>
          </a:bodyPr>
          <a:lstStyle/>
          <a:p>
            <a:pPr lvl="0" eaLnBrk="0" fontAlgn="base" hangingPunct="0">
              <a:lnSpc>
                <a:spcPct val="100000"/>
              </a:lnSpc>
              <a:spcAft>
                <a:spcPct val="0"/>
              </a:spcAft>
            </a:pPr>
            <a:r>
              <a:rPr kumimoji="0" lang="tr-TR" altLang="tr-TR" sz="1800" b="0" i="0" u="none" strike="noStrike" cap="none" normalizeH="0" baseline="0" dirty="0" smtClean="0" bmk="_Toc488672489">
                <a:ln>
                  <a:noFill/>
                </a:ln>
                <a:solidFill>
                  <a:schemeClr val="tx1"/>
                </a:solidFill>
                <a:effectLst/>
                <a:latin typeface="Arial" panose="020B0604020202020204" pitchFamily="34" charset="0"/>
                <a:cs typeface="Calibri" panose="020F0502020204030204" pitchFamily="34" charset="0"/>
              </a:rPr>
              <a:t>SAY İle  İlgili Anayasa Maddeleri</a:t>
            </a:r>
            <a:r>
              <a:rPr kumimoji="0" lang="tr-TR" altLang="tr-TR" sz="1800" b="0" i="0" u="none" strike="noStrike" cap="none" normalizeH="0" baseline="0" dirty="0" smtClean="0">
                <a:ln>
                  <a:noFill/>
                </a:ln>
                <a:solidFill>
                  <a:schemeClr val="tx1"/>
                </a:solidFill>
                <a:effectLst/>
                <a:latin typeface="Arial" panose="020B0604020202020204" pitchFamily="34" charset="0"/>
                <a:cs typeface="Calibri" panose="020F0502020204030204" pitchFamily="34" charset="0"/>
              </a:rPr>
              <a:t> </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9" name="İçerik Yer Tutucusu 8"/>
          <p:cNvSpPr>
            <a:spLocks noGrp="1"/>
          </p:cNvSpPr>
          <p:nvPr>
            <p:ph idx="1"/>
          </p:nvPr>
        </p:nvSpPr>
        <p:spPr>
          <a:xfrm>
            <a:off x="464024" y="887104"/>
            <a:ext cx="10889776" cy="5527344"/>
          </a:xfrm>
        </p:spPr>
        <p:txBody>
          <a:bodyPr>
            <a:normAutofit fontScale="62500" lnSpcReduction="20000"/>
          </a:bodyPr>
          <a:lstStyle/>
          <a:p>
            <a:r>
              <a:rPr lang="tr-TR" dirty="0"/>
              <a:t> </a:t>
            </a:r>
            <a:r>
              <a:rPr lang="tr-TR" b="1" dirty="0" smtClean="0"/>
              <a:t>Madde </a:t>
            </a:r>
            <a:r>
              <a:rPr lang="tr-TR" b="1" dirty="0"/>
              <a:t>169 -Ormanların korunması ve geliştirilmesi – </a:t>
            </a:r>
            <a:r>
              <a:rPr lang="tr-TR" dirty="0"/>
              <a:t>Devlet, ormanların korunması ve sahalarının genişletilmesi için gerekli kanunları koyar ve tedbirleri alır. Yanan ormanların yerinde yeni orman yetiştirilir, bu yerlerde başka çeşit tarım ve hayvancılık yapılamaz. Bütün ormanların gözetimi Devlete aittir.</a:t>
            </a:r>
          </a:p>
          <a:p>
            <a:r>
              <a:rPr lang="tr-TR" dirty="0"/>
              <a:t>Devlet ormanlarının mülkiyeti devrolunamaz. Devlet ormanları kanuna göre, Devletçe yönetilir ve işletilir. Bu ormanlar zamanaşımı ile mülk edinilemez ve kamu yararı dışında irtifak hakkına konu olamaz.</a:t>
            </a:r>
          </a:p>
          <a:p>
            <a:r>
              <a:rPr lang="tr-TR" dirty="0"/>
              <a:t>Ormanlara zarar verebilecek hiçbir faaliyet ve eyleme müsaade edilemez. Ormanların tahrip edilmesine yol açan siyasi propaganda yapılamaz; münhasıran orman suçları için genel ve özel af çıkarılamaz. Ormanları yakmak, ormanı yok etmek veya daraltmak amacıyla işlenen suçlar genel ve özel af kapsamına alınamaz.</a:t>
            </a:r>
          </a:p>
          <a:p>
            <a:r>
              <a:rPr lang="tr-TR" b="1" dirty="0"/>
              <a:t>Madde 170- Orman köylüsünün korunması- </a:t>
            </a:r>
            <a:r>
              <a:rPr lang="tr-TR" dirty="0"/>
              <a:t>Ormanlar içinde veya bitişiğindeki köyler halkının kalkındırılması, ormanların ve bütünlüğünün korunması bakımlarından, ormanın gözetilmesi ve işletilmesinde Devletle bu halkın işbirliğini sağlayıcı tedbirlerle, 31/12/1981 tarihinden önce bilim ve fen bakımından orman niteliğini tamamen kaybetmiş yerlerin değerlendirilmesi; bilim ve fen bakımından orman olarak muhafazasında yarar görülmeyen yerlerin tespiti ve orman sınırları dışına çıkartılması; orman içindeki köyler halkının kısmen veya tamamen bu yerlere yerleştirilmesi için Devlet eliyle anılan yerlerin ihya edilerek bu halkın yararlanmasına tahsisi kanunla düzenlenir. </a:t>
            </a:r>
          </a:p>
          <a:p>
            <a:r>
              <a:rPr lang="tr-TR" dirty="0"/>
              <a:t>Devlet, bu halkın işletme araç ve gereçleriyle diğer girdilerinin sağlanmasını kolaylaştırıcı tedbirleri alır. Orman içinden nakledilen köyler halkına ait araziler, Devlet ormanı olarak derhal ağaçlandırılır.</a:t>
            </a:r>
          </a:p>
          <a:p>
            <a:r>
              <a:rPr lang="tr-TR" b="1" dirty="0"/>
              <a:t>Madde 171 -Kooperatifçiliğin geliştirilmesi – </a:t>
            </a:r>
            <a:r>
              <a:rPr lang="tr-TR" dirty="0"/>
              <a:t>Devlet, milli ekonominin yararlarını dikkate alarak, öncelikle üretimin artırılmasını ve tüketicinin korunmasını amaçlayan kooperatifçiliğin gelişmesini sağlayacak tedbirleri alır.</a:t>
            </a:r>
          </a:p>
        </p:txBody>
      </p:sp>
    </p:spTree>
    <p:extLst>
      <p:ext uri="{BB962C8B-B14F-4D97-AF65-F5344CB8AC3E}">
        <p14:creationId xmlns:p14="http://schemas.microsoft.com/office/powerpoint/2010/main" val="276832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1200"/>
          </a:xfrm>
        </p:spPr>
        <p:style>
          <a:lnRef idx="1">
            <a:schemeClr val="accent4"/>
          </a:lnRef>
          <a:fillRef idx="2">
            <a:schemeClr val="accent4"/>
          </a:fillRef>
          <a:effectRef idx="1">
            <a:schemeClr val="accent4"/>
          </a:effectRef>
          <a:fontRef idx="minor">
            <a:schemeClr val="dk1"/>
          </a:fontRef>
        </p:style>
        <p:txBody>
          <a:bodyPr>
            <a:normAutofit/>
          </a:bodyPr>
          <a:lstStyle/>
          <a:p>
            <a:r>
              <a:rPr lang="tr-TR" sz="3600" b="1" dirty="0" smtClean="0"/>
              <a:t>TBMM </a:t>
            </a:r>
            <a:r>
              <a:rPr lang="tr-TR" sz="3600" b="1" dirty="0"/>
              <a:t>Tarafından Onaylanan Uluslararası </a:t>
            </a:r>
            <a:r>
              <a:rPr lang="tr-TR" sz="3600" b="1" dirty="0" smtClean="0"/>
              <a:t>Sözleşmeler</a:t>
            </a:r>
            <a:endParaRPr lang="tr-TR" sz="3600" dirty="0"/>
          </a:p>
        </p:txBody>
      </p:sp>
      <p:sp>
        <p:nvSpPr>
          <p:cNvPr id="3" name="İçerik Yer Tutucusu 2"/>
          <p:cNvSpPr>
            <a:spLocks noGrp="1"/>
          </p:cNvSpPr>
          <p:nvPr>
            <p:ph idx="1"/>
          </p:nvPr>
        </p:nvSpPr>
        <p:spPr/>
        <p:txBody>
          <a:bodyPr>
            <a:normAutofit/>
          </a:bodyPr>
          <a:lstStyle/>
          <a:p>
            <a:r>
              <a:rPr lang="tr-TR" dirty="0"/>
              <a:t>Anayasa’ </a:t>
            </a:r>
            <a:r>
              <a:rPr lang="tr-TR" dirty="0" err="1"/>
              <a:t>nın</a:t>
            </a:r>
            <a:r>
              <a:rPr lang="tr-TR" dirty="0"/>
              <a:t> 90. Maddesinde belirtildiği gibi  “</a:t>
            </a:r>
            <a:r>
              <a:rPr lang="tr-TR" b="1" i="1" dirty="0"/>
              <a:t>Usulüne göre yürürlüğe konulmuş Milletlerarası antlaşmalar kanun hükmündedir</a:t>
            </a:r>
            <a:r>
              <a:rPr lang="tr-TR" i="1" dirty="0"/>
              <a:t>. Bunlar hakkında Anayasaya aykırılık iddiası ile Anayasa Mahkemesine başvurulamaz</a:t>
            </a:r>
            <a:r>
              <a:rPr lang="tr-TR" i="1" dirty="0" smtClean="0"/>
              <a:t>.</a:t>
            </a:r>
            <a:r>
              <a:rPr lang="tr-TR" dirty="0" smtClean="0"/>
              <a:t>” </a:t>
            </a:r>
            <a:r>
              <a:rPr lang="tr-TR" dirty="0"/>
              <a:t>Denilmektedir. </a:t>
            </a:r>
            <a:endParaRPr lang="tr-TR" dirty="0" smtClean="0"/>
          </a:p>
          <a:p>
            <a:r>
              <a:rPr lang="tr-TR" dirty="0" smtClean="0"/>
              <a:t>“SAY/İDT” </a:t>
            </a:r>
            <a:r>
              <a:rPr lang="tr-TR" dirty="0"/>
              <a:t>ile ilgili milletlerarası anlaşmalar tabloda gösterilmiştir. </a:t>
            </a:r>
            <a:endParaRPr lang="tr-TR" dirty="0" smtClean="0"/>
          </a:p>
          <a:p>
            <a:r>
              <a:rPr lang="tr-TR" dirty="0" smtClean="0"/>
              <a:t>Diğer </a:t>
            </a:r>
            <a:r>
              <a:rPr lang="tr-TR" dirty="0"/>
              <a:t>taraftan bu uluslararası sözleşmelerin Ülke mevzuatı, Ülkenin ulusal kanunu olarak kabul edilmesi ve uygulanması </a:t>
            </a:r>
            <a:r>
              <a:rPr lang="tr-TR" dirty="0" smtClean="0"/>
              <a:t>hususunun  </a:t>
            </a:r>
            <a:r>
              <a:rPr lang="tr-TR" dirty="0"/>
              <a:t>teşvik edilmesi </a:t>
            </a:r>
            <a:r>
              <a:rPr lang="tr-TR" dirty="0" smtClean="0"/>
              <a:t>gerektiği değerlendirilmektedir.  </a:t>
            </a:r>
            <a:r>
              <a:rPr lang="en-US" u="sng" dirty="0" smtClean="0">
                <a:hlinkClick r:id="rId2"/>
              </a:rPr>
              <a:t>http</a:t>
            </a:r>
            <a:r>
              <a:rPr lang="en-US" u="sng" dirty="0">
                <a:hlinkClick r:id="rId2"/>
              </a:rPr>
              <a:t>://www.anayasa.gov.tr/files/pdf/anayasa_yargisi/anayargi/armagan.pdf</a:t>
            </a:r>
            <a:r>
              <a:rPr lang="en-US" dirty="0"/>
              <a:t> </a:t>
            </a:r>
            <a:endParaRPr lang="tr-TR" dirty="0"/>
          </a:p>
          <a:p>
            <a:endParaRPr lang="tr-TR" dirty="0"/>
          </a:p>
        </p:txBody>
      </p:sp>
    </p:spTree>
    <p:extLst>
      <p:ext uri="{BB962C8B-B14F-4D97-AF65-F5344CB8AC3E}">
        <p14:creationId xmlns:p14="http://schemas.microsoft.com/office/powerpoint/2010/main" val="28171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29447043"/>
              </p:ext>
            </p:extLst>
          </p:nvPr>
        </p:nvGraphicFramePr>
        <p:xfrm>
          <a:off x="477671" y="1250168"/>
          <a:ext cx="10331356" cy="5119402"/>
        </p:xfrm>
        <a:graphic>
          <a:graphicData uri="http://schemas.openxmlformats.org/drawingml/2006/table">
            <a:tbl>
              <a:tblPr firstRow="1" firstCol="1" bandRow="1">
                <a:tableStyleId>{5C22544A-7EE6-4342-B048-85BDC9FD1C3A}</a:tableStyleId>
              </a:tblPr>
              <a:tblGrid>
                <a:gridCol w="1055735"/>
                <a:gridCol w="4168352"/>
                <a:gridCol w="5107269"/>
              </a:tblGrid>
              <a:tr h="602887">
                <a:tc>
                  <a:txBody>
                    <a:bodyPr/>
                    <a:lstStyle/>
                    <a:p>
                      <a:pPr algn="just">
                        <a:lnSpc>
                          <a:spcPct val="107000"/>
                        </a:lnSpc>
                        <a:spcAft>
                          <a:spcPts val="0"/>
                        </a:spcAft>
                      </a:pPr>
                      <a:r>
                        <a:rPr lang="tr-TR" sz="2000" dirty="0">
                          <a:effectLst/>
                        </a:rPr>
                        <a:t>Sıra No</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dirty="0">
                          <a:effectLst/>
                        </a:rPr>
                        <a:t>Milletlerarası Anlaşma Adı</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Türkiye Büyük Millet Meclisinin Onayladığına Dair Kanun</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02887">
                <a:tc>
                  <a:txBody>
                    <a:bodyPr/>
                    <a:lstStyle/>
                    <a:p>
                      <a:pPr algn="just">
                        <a:lnSpc>
                          <a:spcPct val="107000"/>
                        </a:lnSpc>
                        <a:spcAft>
                          <a:spcPts val="0"/>
                        </a:spcAft>
                      </a:pPr>
                      <a:r>
                        <a:rPr lang="tr-TR" sz="2000" dirty="0">
                          <a:effectLst/>
                        </a:rPr>
                        <a:t>1</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Birleşmiş Milletler İklim Değişikliği Çerçeve Sözleşmesi</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4990 Sayılı Kanun 21.10.2003 </a:t>
                      </a:r>
                      <a:r>
                        <a:rPr lang="tr-TR" sz="2000" u="sng">
                          <a:effectLst/>
                          <a:hlinkClick r:id="rId2"/>
                        </a:rPr>
                        <a:t>tarihli</a:t>
                      </a:r>
                      <a:r>
                        <a:rPr lang="tr-TR" sz="2000">
                          <a:effectLst/>
                        </a:rPr>
                        <a:t> Resmi Gazete’ de yayımlanmıştır.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205770">
                <a:tc>
                  <a:txBody>
                    <a:bodyPr/>
                    <a:lstStyle/>
                    <a:p>
                      <a:pPr algn="just">
                        <a:lnSpc>
                          <a:spcPct val="107000"/>
                        </a:lnSpc>
                        <a:spcAft>
                          <a:spcPts val="0"/>
                        </a:spcAft>
                      </a:pPr>
                      <a:r>
                        <a:rPr lang="tr-TR" sz="2000">
                          <a:effectLst/>
                        </a:rPr>
                        <a:t>2</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dirty="0">
                          <a:effectLst/>
                        </a:rPr>
                        <a:t>Çölleşmeyle Mücadele İçin Birleşmiş Milletler</a:t>
                      </a:r>
                    </a:p>
                    <a:p>
                      <a:pPr algn="just">
                        <a:lnSpc>
                          <a:spcPct val="107000"/>
                        </a:lnSpc>
                        <a:spcAft>
                          <a:spcPts val="0"/>
                        </a:spcAft>
                      </a:pPr>
                      <a:r>
                        <a:rPr lang="tr-TR" sz="2000" dirty="0">
                          <a:effectLst/>
                        </a:rPr>
                        <a:t>Sözleşmesi</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4340 sayılı Kanun” 14.02.1998 </a:t>
                      </a:r>
                      <a:r>
                        <a:rPr lang="tr-TR" sz="2000" u="sng">
                          <a:effectLst/>
                          <a:hlinkClick r:id="rId3"/>
                        </a:rPr>
                        <a:t>tarihli</a:t>
                      </a:r>
                      <a:r>
                        <a:rPr lang="tr-TR" sz="2000">
                          <a:effectLst/>
                        </a:rPr>
                        <a:t> Resmi Gazete’ de yayımlanmıştır. </a:t>
                      </a:r>
                    </a:p>
                    <a:p>
                      <a:pPr algn="just">
                        <a:lnSpc>
                          <a:spcPct val="107000"/>
                        </a:lnSpc>
                        <a:spcAft>
                          <a:spcPts val="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02887">
                <a:tc>
                  <a:txBody>
                    <a:bodyPr/>
                    <a:lstStyle/>
                    <a:p>
                      <a:pPr algn="just">
                        <a:lnSpc>
                          <a:spcPct val="107000"/>
                        </a:lnSpc>
                        <a:spcAft>
                          <a:spcPts val="0"/>
                        </a:spcAft>
                      </a:pPr>
                      <a:r>
                        <a:rPr lang="tr-TR" sz="2000">
                          <a:effectLst/>
                        </a:rPr>
                        <a:t>3</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Biyolojik Çeşitlilik Sözleşmesi</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4177 Sayılı Kanun 03.09.1996 </a:t>
                      </a:r>
                      <a:r>
                        <a:rPr lang="tr-TR" sz="2000" u="sng">
                          <a:effectLst/>
                          <a:hlinkClick r:id="rId4"/>
                        </a:rPr>
                        <a:t>tarihli</a:t>
                      </a:r>
                      <a:r>
                        <a:rPr lang="tr-TR" sz="2000">
                          <a:effectLst/>
                        </a:rPr>
                        <a:t> Resmi Gazete’ de yayımlanmıştır.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02887">
                <a:tc>
                  <a:txBody>
                    <a:bodyPr/>
                    <a:lstStyle/>
                    <a:p>
                      <a:pPr algn="just">
                        <a:lnSpc>
                          <a:spcPct val="107000"/>
                        </a:lnSpc>
                        <a:spcAft>
                          <a:spcPts val="0"/>
                        </a:spcAft>
                      </a:pPr>
                      <a:r>
                        <a:rPr lang="tr-TR" sz="2000">
                          <a:effectLst/>
                        </a:rPr>
                        <a:t>4</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Avrupa Peyzaj Sözleşmesi</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a:effectLst/>
                        </a:rPr>
                        <a:t>4881 Sayılı Kanun 17.06.2003 </a:t>
                      </a:r>
                      <a:r>
                        <a:rPr lang="tr-TR" sz="2000" u="sng">
                          <a:effectLst/>
                          <a:hlinkClick r:id="rId5"/>
                        </a:rPr>
                        <a:t>tarihli</a:t>
                      </a:r>
                      <a:r>
                        <a:rPr lang="tr-TR" sz="2000">
                          <a:effectLst/>
                        </a:rPr>
                        <a:t> Resmi Gazete’ de yayımlanmıştır.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205770">
                <a:tc>
                  <a:txBody>
                    <a:bodyPr/>
                    <a:lstStyle/>
                    <a:p>
                      <a:pPr algn="just">
                        <a:lnSpc>
                          <a:spcPct val="107000"/>
                        </a:lnSpc>
                        <a:spcAft>
                          <a:spcPts val="0"/>
                        </a:spcAft>
                      </a:pPr>
                      <a:r>
                        <a:rPr lang="tr-TR" sz="2000">
                          <a:effectLst/>
                        </a:rPr>
                        <a:t>5</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dirty="0" err="1">
                          <a:effectLst/>
                        </a:rPr>
                        <a:t>Ramsar</a:t>
                      </a:r>
                      <a:r>
                        <a:rPr lang="tr-TR" sz="2000" dirty="0">
                          <a:effectLst/>
                        </a:rPr>
                        <a:t> Sözleşmesi (Özellikle Su Kuşları Yaşama Ortamı Olarak Uluslararası Öneme Sahip Sulak Alanlar Hakkında Sözleşme)</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2000" dirty="0">
                          <a:effectLst/>
                        </a:rPr>
                        <a:t>3958 sayılı Kanun17.05.1994 </a:t>
                      </a:r>
                      <a:r>
                        <a:rPr lang="tr-TR" sz="2000" u="sng" dirty="0">
                          <a:effectLst/>
                          <a:hlinkClick r:id="rId6"/>
                        </a:rPr>
                        <a:t>tarihli</a:t>
                      </a:r>
                      <a:r>
                        <a:rPr lang="tr-TR" sz="2000" dirty="0">
                          <a:effectLst/>
                        </a:rPr>
                        <a:t> Resmi Gazete’ de yayımlanmıştır.</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Rectangle 1"/>
          <p:cNvSpPr>
            <a:spLocks noChangeArrowheads="1"/>
          </p:cNvSpPr>
          <p:nvPr/>
        </p:nvSpPr>
        <p:spPr bwMode="auto">
          <a:xfrm>
            <a:off x="484140" y="338762"/>
            <a:ext cx="6749173" cy="369332"/>
          </a:xfrm>
          <a:prstGeom prst="rect">
            <a:avLst/>
          </a:prstGeom>
          <a:ln/>
          <a:ex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bmk="_Toc488672490">
                <a:ln>
                  <a:noFill/>
                </a:ln>
                <a:solidFill>
                  <a:schemeClr val="tx1"/>
                </a:solidFill>
                <a:effectLst/>
                <a:latin typeface="Arial" panose="020B0604020202020204" pitchFamily="34" charset="0"/>
                <a:cs typeface="Calibri" panose="020F0502020204030204" pitchFamily="34" charset="0"/>
              </a:rPr>
              <a:t>SAY-İDT Konularında TBMM’ce Onaylanan Sözleşmeler</a:t>
            </a:r>
            <a:endParaRPr kumimoji="0" lang="tr-TR" altLang="tr-TR"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3130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tr-TR" b="1" dirty="0" smtClean="0"/>
              <a:t>Kanunlar</a:t>
            </a:r>
            <a:r>
              <a:rPr lang="tr-TR" b="1" dirty="0"/>
              <a:t/>
            </a:r>
            <a:br>
              <a:rPr lang="tr-TR" b="1" dirty="0"/>
            </a:br>
            <a:endParaRPr lang="tr-TR" dirty="0"/>
          </a:p>
        </p:txBody>
      </p:sp>
      <p:sp>
        <p:nvSpPr>
          <p:cNvPr id="3" name="İçerik Yer Tutucusu 2"/>
          <p:cNvSpPr>
            <a:spLocks noGrp="1"/>
          </p:cNvSpPr>
          <p:nvPr>
            <p:ph idx="1"/>
          </p:nvPr>
        </p:nvSpPr>
        <p:spPr/>
        <p:txBody>
          <a:bodyPr/>
          <a:lstStyle/>
          <a:p>
            <a:r>
              <a:rPr lang="tr-TR" dirty="0"/>
              <a:t>Konuyla ilgili olarak birçok Kanuni düzenleme bulunmaktadır. Bunlardan bir kısmı güncel linkleri ile birlikte tabloda sıralanmıştır. </a:t>
            </a:r>
          </a:p>
          <a:p>
            <a:r>
              <a:rPr lang="tr-TR" dirty="0"/>
              <a:t>Ayrıca özellikle önemli olan birkaç kanun detaylı şekilde incelenmiştir. </a:t>
            </a:r>
          </a:p>
          <a:p>
            <a:endParaRPr lang="tr-TR" dirty="0"/>
          </a:p>
        </p:txBody>
      </p:sp>
    </p:spTree>
    <p:extLst>
      <p:ext uri="{BB962C8B-B14F-4D97-AF65-F5344CB8AC3E}">
        <p14:creationId xmlns:p14="http://schemas.microsoft.com/office/powerpoint/2010/main" val="3614773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40850"/>
            <a:ext cx="10515600" cy="792036"/>
          </a:xfrm>
        </p:spPr>
        <p:style>
          <a:lnRef idx="1">
            <a:schemeClr val="accent4"/>
          </a:lnRef>
          <a:fillRef idx="2">
            <a:schemeClr val="accent4"/>
          </a:fillRef>
          <a:effectRef idx="1">
            <a:schemeClr val="accent4"/>
          </a:effectRef>
          <a:fontRef idx="minor">
            <a:schemeClr val="dk1"/>
          </a:fontRef>
        </p:style>
        <p:txBody>
          <a:bodyPr>
            <a:normAutofit/>
          </a:bodyPr>
          <a:lstStyle/>
          <a:p>
            <a:r>
              <a:rPr lang="tr-TR" sz="3200" b="1" dirty="0" smtClean="0"/>
              <a:t>Takdim</a:t>
            </a:r>
            <a:endParaRPr lang="tr-TR" sz="3200" dirty="0"/>
          </a:p>
        </p:txBody>
      </p:sp>
      <p:sp>
        <p:nvSpPr>
          <p:cNvPr id="3" name="İçerik Yer Tutucusu 2"/>
          <p:cNvSpPr>
            <a:spLocks noGrp="1"/>
          </p:cNvSpPr>
          <p:nvPr>
            <p:ph idx="1"/>
          </p:nvPr>
        </p:nvSpPr>
        <p:spPr>
          <a:xfrm>
            <a:off x="838200" y="1246173"/>
            <a:ext cx="10515600" cy="4930790"/>
          </a:xfrm>
        </p:spPr>
        <p:txBody>
          <a:bodyPr>
            <a:normAutofit fontScale="92500"/>
          </a:bodyPr>
          <a:lstStyle/>
          <a:p>
            <a:r>
              <a:rPr lang="tr-TR" dirty="0" smtClean="0"/>
              <a:t> </a:t>
            </a:r>
            <a:r>
              <a:rPr lang="tr-TR" dirty="0"/>
              <a:t>“Sürdürülebilir Arazi </a:t>
            </a:r>
            <a:r>
              <a:rPr lang="tr-TR" dirty="0" smtClean="0"/>
              <a:t>Yönetimi-SAY </a:t>
            </a:r>
            <a:r>
              <a:rPr lang="tr-TR" dirty="0"/>
              <a:t>ve İklim Dostu </a:t>
            </a:r>
            <a:r>
              <a:rPr lang="tr-TR" dirty="0" smtClean="0"/>
              <a:t>Tarım-İDT </a:t>
            </a:r>
            <a:r>
              <a:rPr lang="tr-TR" dirty="0"/>
              <a:t>Uygulamaları Mevzuatı Boşluk Analizi “ başlıklı </a:t>
            </a:r>
            <a:r>
              <a:rPr lang="tr-TR" b="1" dirty="0"/>
              <a:t>bu rapor </a:t>
            </a:r>
            <a:r>
              <a:rPr lang="tr-TR" dirty="0"/>
              <a:t>“Sürdürülebilir Arazi Yönetimi ve İklim Dostu Tarım Uygulamaları Projesi (GCP/TUR/055/GFF)” kapsamında </a:t>
            </a:r>
            <a:r>
              <a:rPr lang="tr-TR" b="1" dirty="0"/>
              <a:t>FAOSEC</a:t>
            </a:r>
            <a:r>
              <a:rPr lang="tr-TR" dirty="0"/>
              <a:t> için </a:t>
            </a:r>
            <a:r>
              <a:rPr lang="tr-TR" dirty="0" smtClean="0"/>
              <a:t>hazırlanmaktadır.</a:t>
            </a:r>
            <a:endParaRPr lang="tr-TR" dirty="0"/>
          </a:p>
          <a:p>
            <a:r>
              <a:rPr lang="tr-TR" dirty="0"/>
              <a:t>Bunun için öncelikle proje metni detaylı şekilde okunmuş, Türkiye için mevcut Kanunlar, hazırlıkları devam etmekte olan mevzuat çalışmaları, bir bütün olarak yürütmenin gelecek vizyonunun anlaşılması için halen görevde olan 65. Hükümet Programı incelenmiştir. </a:t>
            </a:r>
          </a:p>
          <a:p>
            <a:r>
              <a:rPr lang="tr-TR" dirty="0"/>
              <a:t>Bu incelemeler </a:t>
            </a:r>
            <a:r>
              <a:rPr lang="tr-TR" dirty="0" smtClean="0"/>
              <a:t>ışığında </a:t>
            </a:r>
            <a:r>
              <a:rPr lang="tr-TR" dirty="0"/>
              <a:t>hazırlanan ilk metin ilgili kişilere eposta ortamında gönderilmiş, ardından ulaşılabilen kişiler ile şifahi görüşmeler yapılmıştır.</a:t>
            </a:r>
          </a:p>
          <a:p>
            <a:r>
              <a:rPr lang="tr-TR" dirty="0"/>
              <a:t>Görüşmeler ve eposta kanalıyla gelen öneriler çerçevesinde </a:t>
            </a:r>
            <a:r>
              <a:rPr lang="tr-TR" dirty="0" smtClean="0"/>
              <a:t>metin yeniden düzenlenmiştir.  </a:t>
            </a:r>
            <a:endParaRPr lang="tr-TR" dirty="0"/>
          </a:p>
        </p:txBody>
      </p:sp>
    </p:spTree>
    <p:extLst>
      <p:ext uri="{BB962C8B-B14F-4D97-AF65-F5344CB8AC3E}">
        <p14:creationId xmlns:p14="http://schemas.microsoft.com/office/powerpoint/2010/main" val="2729602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343441043"/>
              </p:ext>
            </p:extLst>
          </p:nvPr>
        </p:nvGraphicFramePr>
        <p:xfrm>
          <a:off x="95003" y="109984"/>
          <a:ext cx="12077205" cy="6770981"/>
        </p:xfrm>
        <a:graphic>
          <a:graphicData uri="http://schemas.openxmlformats.org/drawingml/2006/table">
            <a:tbl>
              <a:tblPr firstRow="1" firstCol="1" bandRow="1">
                <a:tableStyleId>{5C22544A-7EE6-4342-B048-85BDC9FD1C3A}</a:tableStyleId>
              </a:tblPr>
              <a:tblGrid>
                <a:gridCol w="706207"/>
                <a:gridCol w="7269307"/>
                <a:gridCol w="1415203"/>
                <a:gridCol w="2686488"/>
              </a:tblGrid>
              <a:tr h="584697">
                <a:tc>
                  <a:txBody>
                    <a:bodyPr/>
                    <a:lstStyle/>
                    <a:p>
                      <a:pPr algn="just">
                        <a:lnSpc>
                          <a:spcPct val="107000"/>
                        </a:lnSpc>
                        <a:spcAft>
                          <a:spcPts val="0"/>
                        </a:spcAft>
                      </a:pPr>
                      <a:r>
                        <a:rPr lang="tr-TR" sz="1800" dirty="0">
                          <a:effectLst/>
                        </a:rPr>
                        <a:t>Sıra </a:t>
                      </a:r>
                    </a:p>
                    <a:p>
                      <a:pPr algn="just">
                        <a:lnSpc>
                          <a:spcPct val="107000"/>
                        </a:lnSpc>
                        <a:spcAft>
                          <a:spcPts val="0"/>
                        </a:spcAft>
                      </a:pPr>
                      <a:r>
                        <a:rPr lang="tr-TR" sz="1800" dirty="0">
                          <a:effectLst/>
                        </a:rPr>
                        <a:t>No</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dirty="0">
                          <a:effectLst/>
                        </a:rPr>
                        <a:t>Kanun Adı</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KanunNo</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Yayımlandığı Resmi Gazete</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2"/>
                        </a:rPr>
                        <a:t>Yer Altı Suları Hakkında Kanun</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167</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23/12/1960 Sayı : 10688</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3"/>
                        </a:rPr>
                        <a:t>Milli Parklar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2871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11/8/1983 Sayı : 18132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3</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4"/>
                        </a:rPr>
                        <a:t>Çevre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2872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11/8/1983 Sayı : 18132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316344">
                <a:tc>
                  <a:txBody>
                    <a:bodyPr/>
                    <a:lstStyle/>
                    <a:p>
                      <a:pPr algn="just">
                        <a:lnSpc>
                          <a:spcPct val="107000"/>
                        </a:lnSpc>
                        <a:spcAft>
                          <a:spcPts val="0"/>
                        </a:spcAft>
                      </a:pPr>
                      <a:r>
                        <a:rPr lang="tr-TR" sz="1800">
                          <a:effectLst/>
                        </a:rPr>
                        <a:t>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5"/>
                        </a:rPr>
                        <a:t>Milli Ağaçlandırma Ve Erozyon Kontrolü Seferberlik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4122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26/7/1995 Sayı : 22355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6"/>
                        </a:rPr>
                        <a:t>Mera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4342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dirty="0">
                          <a:effectLst/>
                        </a:rPr>
                        <a:t>28/2/1998 Sayı : 23272</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6</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7"/>
                        </a:rPr>
                        <a:t>Kara Avcılığı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4915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11/7/2003 Sayı : 25165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7</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8"/>
                        </a:rPr>
                        <a:t>Organik Tarım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5262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3/12/2004 Sayı :25659</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8</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9"/>
                        </a:rPr>
                        <a:t>Toprak Koruma ve Arazi Kullanımı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5403</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19/7/2005 Sayı : 25880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9</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0"/>
                        </a:rPr>
                        <a:t>Tarım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5488</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dirty="0">
                          <a:effectLst/>
                        </a:rPr>
                        <a:t>25/4/2006 Sayı : 26148</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584697">
                <a:tc>
                  <a:txBody>
                    <a:bodyPr/>
                    <a:lstStyle/>
                    <a:p>
                      <a:pPr algn="just">
                        <a:lnSpc>
                          <a:spcPct val="107000"/>
                        </a:lnSpc>
                        <a:spcAft>
                          <a:spcPts val="0"/>
                        </a:spcAft>
                      </a:pPr>
                      <a:r>
                        <a:rPr lang="tr-TR" sz="1800">
                          <a:effectLst/>
                        </a:rPr>
                        <a:t>10</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1"/>
                        </a:rPr>
                        <a:t>Yenilenebilir Enerji Kaynaklarının Elektrik Enerjisi Üretimi Amaçlı Kullanımına İlişkin Kanun</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5346</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dirty="0">
                          <a:effectLst/>
                        </a:rPr>
                        <a:t>18/5/2005 Sayı : 25819</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11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2"/>
                        </a:rPr>
                        <a:t>Sulama Birlikleri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6172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22/3/2011 Sayı : 27882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12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3"/>
                        </a:rPr>
                        <a:t>Orman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6831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8/9/1956 Sayı : 9402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13</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4"/>
                        </a:rPr>
                        <a:t>Sular Hakkında Kanun</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831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10/5/1926 Sayı : 368</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14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5"/>
                        </a:rPr>
                        <a:t>Biyogüvenlik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5977</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26/3/2010 Sayı : 27533</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584697">
                <a:tc>
                  <a:txBody>
                    <a:bodyPr/>
                    <a:lstStyle/>
                    <a:p>
                      <a:pPr algn="just">
                        <a:lnSpc>
                          <a:spcPct val="107000"/>
                        </a:lnSpc>
                        <a:spcAft>
                          <a:spcPts val="0"/>
                        </a:spcAft>
                      </a:pPr>
                      <a:r>
                        <a:rPr lang="tr-TR" sz="1800">
                          <a:effectLst/>
                        </a:rPr>
                        <a:t>15</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6"/>
                        </a:rPr>
                        <a:t>Kalkınma Planlarının Yürürlüğe Konması Ve Bütünlüğünün Korunması Hakkında Kanun</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3067</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6/11/1984 Sayı : 18567</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584697">
                <a:tc>
                  <a:txBody>
                    <a:bodyPr/>
                    <a:lstStyle/>
                    <a:p>
                      <a:pPr algn="just">
                        <a:lnSpc>
                          <a:spcPct val="107000"/>
                        </a:lnSpc>
                        <a:spcAft>
                          <a:spcPts val="0"/>
                        </a:spcAft>
                      </a:pPr>
                      <a:r>
                        <a:rPr lang="tr-TR" sz="1800">
                          <a:effectLst/>
                        </a:rPr>
                        <a:t>16</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7"/>
                        </a:rPr>
                        <a:t>Kalkınma Ajanslarının Kuruluşu, Koordinasyonu Ve Görevleri Hakkında Kanun</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5449</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8/2/2006 Sayı : 26074</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17</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a:effectLst/>
                          <a:hlinkClick r:id="rId18"/>
                        </a:rPr>
                        <a:t>Büyükşehir Belediyesi Kanunu</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5216</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23/7/2004 Sayı :25531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r h="292349">
                <a:tc>
                  <a:txBody>
                    <a:bodyPr/>
                    <a:lstStyle/>
                    <a:p>
                      <a:pPr algn="just">
                        <a:lnSpc>
                          <a:spcPct val="107000"/>
                        </a:lnSpc>
                        <a:spcAft>
                          <a:spcPts val="0"/>
                        </a:spcAft>
                      </a:pPr>
                      <a:r>
                        <a:rPr lang="tr-TR" sz="1800">
                          <a:effectLst/>
                        </a:rPr>
                        <a:t>18</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u="sng" dirty="0">
                          <a:effectLst/>
                          <a:hlinkClick r:id="rId19"/>
                        </a:rPr>
                        <a:t>Türk Medeni Kanunu</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a:effectLst/>
                        </a:rPr>
                        <a:t>4721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c>
                  <a:txBody>
                    <a:bodyPr/>
                    <a:lstStyle/>
                    <a:p>
                      <a:pPr algn="just">
                        <a:lnSpc>
                          <a:spcPct val="107000"/>
                        </a:lnSpc>
                        <a:spcAft>
                          <a:spcPts val="0"/>
                        </a:spcAft>
                      </a:pPr>
                      <a:r>
                        <a:rPr lang="tr-TR" sz="1800" dirty="0">
                          <a:effectLst/>
                        </a:rPr>
                        <a:t>8/12/2001 Sayı : 24607</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764" marR="63764" marT="0" marB="0"/>
                </a:tc>
              </a:tr>
            </a:tbl>
          </a:graphicData>
        </a:graphic>
      </p:graphicFrame>
    </p:spTree>
    <p:extLst>
      <p:ext uri="{BB962C8B-B14F-4D97-AF65-F5344CB8AC3E}">
        <p14:creationId xmlns:p14="http://schemas.microsoft.com/office/powerpoint/2010/main" val="27960459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44499"/>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600" b="1" i="1" dirty="0"/>
              <a:t>Yer Altı Suları Hakkında </a:t>
            </a:r>
            <a:r>
              <a:rPr lang="tr-TR" sz="3600" b="1" i="1" dirty="0" smtClean="0"/>
              <a:t>Kanun</a:t>
            </a:r>
            <a:endParaRPr lang="tr-TR" sz="3600" dirty="0"/>
          </a:p>
        </p:txBody>
      </p:sp>
      <p:sp>
        <p:nvSpPr>
          <p:cNvPr id="3" name="İçerik Yer Tutucusu 2"/>
          <p:cNvSpPr>
            <a:spLocks noGrp="1"/>
          </p:cNvSpPr>
          <p:nvPr>
            <p:ph idx="1"/>
          </p:nvPr>
        </p:nvSpPr>
        <p:spPr>
          <a:xfrm>
            <a:off x="581891" y="1092530"/>
            <a:ext cx="11293433" cy="5084433"/>
          </a:xfrm>
        </p:spPr>
        <p:txBody>
          <a:bodyPr>
            <a:noAutofit/>
          </a:bodyPr>
          <a:lstStyle/>
          <a:p>
            <a:r>
              <a:rPr lang="tr-TR" sz="2400" dirty="0"/>
              <a:t>1960 yılında çıkarılan Kanun, en son 2013 yılında yapılan değişiklikler ile birlikte yürürlüktedir</a:t>
            </a:r>
            <a:r>
              <a:rPr lang="tr-TR" sz="2400" dirty="0" smtClean="0"/>
              <a:t>.</a:t>
            </a:r>
          </a:p>
          <a:p>
            <a:r>
              <a:rPr lang="tr-TR" sz="2400" dirty="0" smtClean="0"/>
              <a:t> </a:t>
            </a:r>
            <a:r>
              <a:rPr lang="tr-TR" sz="2400" dirty="0"/>
              <a:t>Kanunun 1. Maddesine göre </a:t>
            </a:r>
            <a:r>
              <a:rPr lang="tr-TR" sz="2400" i="1" dirty="0"/>
              <a:t>“Madde 1 – Yeraltı suları umumi sular meyanında olup Devletin hüküm ve tasarrufu altındadır. Bu suların her türlü araştırılması, kullanılması, korunması ve tescili bu kanun hükümlerine tabidir.” Denilmektedir. </a:t>
            </a:r>
            <a:endParaRPr lang="tr-TR" sz="2400" i="1" dirty="0" smtClean="0"/>
          </a:p>
          <a:p>
            <a:r>
              <a:rPr lang="tr-TR" sz="2400" i="1" dirty="0" smtClean="0"/>
              <a:t>Kanunun </a:t>
            </a:r>
            <a:r>
              <a:rPr lang="tr-TR" sz="2400" i="1" dirty="0"/>
              <a:t>20. Maddesi “Madde 20 – Bu kanunun tatbikatı ile ilgili hususlar için Bayındırlık, Tarım, Sanayi, İmar ve İskân Bakanlıklarınca müştereken bir </a:t>
            </a:r>
            <a:r>
              <a:rPr lang="tr-TR" sz="2400" i="1" u="sng" dirty="0">
                <a:hlinkClick r:id="rId2"/>
              </a:rPr>
              <a:t>tüzük</a:t>
            </a:r>
            <a:r>
              <a:rPr lang="tr-TR" sz="2400" i="1" dirty="0"/>
              <a:t> hazırlanır” </a:t>
            </a:r>
            <a:r>
              <a:rPr lang="tr-TR" sz="2400" dirty="0"/>
              <a:t>hükmünü havidir. </a:t>
            </a:r>
          </a:p>
          <a:p>
            <a:r>
              <a:rPr lang="tr-TR" sz="2400" dirty="0"/>
              <a:t>Kanun ve Tüzüğe göre yer altı sularında tek yetkili Devlet Su İşleri Genel Müdürlüğüdür. </a:t>
            </a:r>
            <a:endParaRPr lang="tr-TR" sz="2400" dirty="0" smtClean="0"/>
          </a:p>
          <a:p>
            <a:r>
              <a:rPr lang="tr-TR" sz="2400" b="1" dirty="0" smtClean="0">
                <a:solidFill>
                  <a:schemeClr val="accent2">
                    <a:lumMod val="75000"/>
                  </a:schemeClr>
                </a:solidFill>
              </a:rPr>
              <a:t>Özellikle </a:t>
            </a:r>
            <a:r>
              <a:rPr lang="tr-TR" sz="2400" b="1" dirty="0">
                <a:solidFill>
                  <a:schemeClr val="accent2">
                    <a:lumMod val="75000"/>
                  </a:schemeClr>
                </a:solidFill>
              </a:rPr>
              <a:t>KKH gibi kapalı havzalarda yer altı sularının sürdürülebilir arazi yönetimi ve iklim dostu tarım uygulamalarındaki rolü hayati öneme sahiptir. Diğer taraftan yüzey suları gibi yer altı sularının da bir toplama havzası olduğu dikkate alındığında “Yeraltısuyu İşletme Alanları” </a:t>
            </a:r>
            <a:r>
              <a:rPr lang="tr-TR" sz="2400" b="1" dirty="0" err="1">
                <a:solidFill>
                  <a:schemeClr val="accent2">
                    <a:lumMod val="75000"/>
                  </a:schemeClr>
                </a:solidFill>
              </a:rPr>
              <a:t>nın</a:t>
            </a:r>
            <a:r>
              <a:rPr lang="tr-TR" sz="2400" b="1" dirty="0">
                <a:solidFill>
                  <a:schemeClr val="accent2">
                    <a:lumMod val="75000"/>
                  </a:schemeClr>
                </a:solidFill>
              </a:rPr>
              <a:t> entegre şekilde ilanı ve yönetilmesi gerektiği değerlendirilmektedir. </a:t>
            </a:r>
          </a:p>
          <a:p>
            <a:endParaRPr lang="tr-TR" sz="2400" dirty="0"/>
          </a:p>
        </p:txBody>
      </p:sp>
    </p:spTree>
    <p:extLst>
      <p:ext uri="{BB962C8B-B14F-4D97-AF65-F5344CB8AC3E}">
        <p14:creationId xmlns:p14="http://schemas.microsoft.com/office/powerpoint/2010/main" val="2728686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69215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b="1" i="1" dirty="0"/>
              <a:t>Yer Altı Suları Hakkında </a:t>
            </a:r>
            <a:r>
              <a:rPr lang="tr-TR" b="1" i="1" dirty="0" smtClean="0"/>
              <a:t>Çalışmalar</a:t>
            </a:r>
            <a:endParaRPr lang="tr-TR" dirty="0"/>
          </a:p>
        </p:txBody>
      </p:sp>
      <p:sp>
        <p:nvSpPr>
          <p:cNvPr id="3" name="İçerik Yer Tutucusu 2"/>
          <p:cNvSpPr>
            <a:spLocks noGrp="1"/>
          </p:cNvSpPr>
          <p:nvPr>
            <p:ph idx="1"/>
          </p:nvPr>
        </p:nvSpPr>
        <p:spPr>
          <a:xfrm>
            <a:off x="838200" y="1257300"/>
            <a:ext cx="10515600" cy="4919663"/>
          </a:xfrm>
        </p:spPr>
        <p:txBody>
          <a:bodyPr>
            <a:normAutofit fontScale="77500" lnSpcReduction="20000"/>
          </a:bodyPr>
          <a:lstStyle/>
          <a:p>
            <a:r>
              <a:rPr lang="tr-TR" dirty="0"/>
              <a:t>Su yönetiminin, tarımın ayrılmaz bir parçası olduğu düşünüldüğünde OSİB ve GTHB arasında daha etkin bir koordinasyon ihtiyacı olduğu değerlendirilmektedir. </a:t>
            </a:r>
          </a:p>
          <a:p>
            <a:r>
              <a:rPr lang="tr-TR" dirty="0"/>
              <a:t>Tarım için gereken suyun miktar ve kalitesinin sürdürülebilirliğini tespit etmek üzere Nehir Havza Yönetim Planları hazırlanmakta ve havzalara özel tedbirler getirilmektedir. Ayrıca sektörlerin ihtiyaçlarına ve kaynakların durumuna göre “Sektörel Su Tahsis Planları” hazırlanmaktadır.  Tarımdan kaynaklanan su kayıplarının Önlenmesi maksadıyla bir Yönetmelik yayımlanmıştır. </a:t>
            </a:r>
            <a:r>
              <a:rPr lang="tr-TR" u="sng" dirty="0">
                <a:hlinkClick r:id="rId2"/>
              </a:rPr>
              <a:t>http://www.resmigazete.gov.tr/eskiler/2017/02/20170216-1.htm</a:t>
            </a:r>
            <a:r>
              <a:rPr lang="tr-TR" dirty="0"/>
              <a:t>  </a:t>
            </a:r>
          </a:p>
          <a:p>
            <a:r>
              <a:rPr lang="tr-TR" dirty="0"/>
              <a:t>AB Yeraltı Suyu Direktifi ve Su Çerçeve Direktifi çerçevesinde hazırlanan </a:t>
            </a:r>
            <a:r>
              <a:rPr lang="tr-TR" u="sng" dirty="0">
                <a:hlinkClick r:id="rId3"/>
              </a:rPr>
              <a:t>“Türkiye’nin Yeraltı Suyu Yönetimi Kapasitesinin Geliştirilmesi Projesi”</a:t>
            </a:r>
            <a:r>
              <a:rPr lang="tr-TR" dirty="0"/>
              <a:t> SYGM tarafından koordine edilmektedir. </a:t>
            </a:r>
          </a:p>
          <a:p>
            <a:r>
              <a:rPr lang="tr-TR" dirty="0"/>
              <a:t>Ayrıca iklim değişikliğinin su kaynaklarına etkisi kapsamında uyum süreci Orman ve Su İşleri Bakanlığı Su Yönetimi Genel Müdürlüğü koordinasyonunda yürütülmektedir. </a:t>
            </a:r>
            <a:r>
              <a:rPr lang="tr-TR" u="sng" dirty="0">
                <a:hlinkClick r:id="rId4"/>
              </a:rPr>
              <a:t>http://iklim.ormansu.gov.tr/</a:t>
            </a:r>
            <a:r>
              <a:rPr lang="tr-TR" dirty="0"/>
              <a:t> </a:t>
            </a:r>
          </a:p>
          <a:p>
            <a:r>
              <a:rPr lang="tr-TR" dirty="0"/>
              <a:t>Diğer taraftan “Yer Altı Suları Hakkında Kanun” ve “Sular Hakkında Kanun” un değiştirilmesi amacıyla Orman ve Su İşleri Bakanlığı tarafından 2012 yılından bu tarafa bir çalışma yürütülmektedir.  </a:t>
            </a:r>
            <a:r>
              <a:rPr lang="tr-TR" u="sng" dirty="0">
                <a:hlinkClick r:id="rId5"/>
              </a:rPr>
              <a:t>http://www.zmo.org.tr/resimler/ekler/91297f4216b01bc_ek.pdf?tipi=5&amp;turu=H&amp;sube=0</a:t>
            </a:r>
            <a:r>
              <a:rPr lang="tr-TR" dirty="0"/>
              <a:t> </a:t>
            </a:r>
          </a:p>
          <a:p>
            <a:endParaRPr lang="tr-TR" dirty="0"/>
          </a:p>
        </p:txBody>
      </p:sp>
    </p:spTree>
    <p:extLst>
      <p:ext uri="{BB962C8B-B14F-4D97-AF65-F5344CB8AC3E}">
        <p14:creationId xmlns:p14="http://schemas.microsoft.com/office/powerpoint/2010/main" val="3524047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58032"/>
          </a:xfrm>
        </p:spPr>
        <p:style>
          <a:lnRef idx="1">
            <a:schemeClr val="accent4"/>
          </a:lnRef>
          <a:fillRef idx="2">
            <a:schemeClr val="accent4"/>
          </a:fillRef>
          <a:effectRef idx="1">
            <a:schemeClr val="accent4"/>
          </a:effectRef>
          <a:fontRef idx="minor">
            <a:schemeClr val="dk1"/>
          </a:fontRef>
        </p:style>
        <p:txBody>
          <a:bodyPr>
            <a:normAutofit/>
          </a:bodyPr>
          <a:lstStyle/>
          <a:p>
            <a:r>
              <a:rPr lang="tr-TR" sz="3600" dirty="0" smtClean="0"/>
              <a:t>Milli Parklar Kanunu</a:t>
            </a:r>
            <a:endParaRPr lang="tr-TR" sz="3600" dirty="0"/>
          </a:p>
        </p:txBody>
      </p:sp>
      <p:sp>
        <p:nvSpPr>
          <p:cNvPr id="3" name="İçerik Yer Tutucusu 2"/>
          <p:cNvSpPr>
            <a:spLocks noGrp="1"/>
          </p:cNvSpPr>
          <p:nvPr>
            <p:ph idx="1"/>
          </p:nvPr>
        </p:nvSpPr>
        <p:spPr>
          <a:xfrm>
            <a:off x="748145" y="1246909"/>
            <a:ext cx="10782795" cy="4930054"/>
          </a:xfrm>
        </p:spPr>
        <p:txBody>
          <a:bodyPr>
            <a:normAutofit fontScale="85000" lnSpcReduction="10000"/>
          </a:bodyPr>
          <a:lstStyle/>
          <a:p>
            <a:pPr algn="just"/>
            <a:r>
              <a:rPr lang="tr-TR" dirty="0" smtClean="0"/>
              <a:t>1983 </a:t>
            </a:r>
            <a:r>
              <a:rPr lang="tr-TR" dirty="0"/>
              <a:t>yılında çıkarılan Milli Parklar Kanunu en son 2011 yılında yapılan değişiklikler ile yürürlüktedir. </a:t>
            </a:r>
            <a:endParaRPr lang="tr-TR" dirty="0" smtClean="0"/>
          </a:p>
          <a:p>
            <a:pPr algn="just"/>
            <a:r>
              <a:rPr lang="tr-TR" dirty="0" smtClean="0"/>
              <a:t>Bu </a:t>
            </a:r>
            <a:r>
              <a:rPr lang="tr-TR" dirty="0"/>
              <a:t>Kanunun amacı </a:t>
            </a:r>
            <a:r>
              <a:rPr lang="tr-TR" i="1" dirty="0" smtClean="0"/>
              <a:t>“Madde </a:t>
            </a:r>
            <a:r>
              <a:rPr lang="tr-TR" i="1" dirty="0"/>
              <a:t>1 – Bu Kanunun amacı, yurdumuzdaki milli ve milletlerarası düzeyde değerlere sahip milli park, tabiat parkı, tabiat anıtı ve tabiatı koruma alanlarının seçilip belirlenmesine, özellik ve karakterleri bozulmadan korunmasına, geliştirilmesine ve yönetilmesine ilişkin esasları düzenlemektir</a:t>
            </a:r>
            <a:r>
              <a:rPr lang="tr-TR" dirty="0"/>
              <a:t>.” </a:t>
            </a:r>
          </a:p>
          <a:p>
            <a:pPr algn="just"/>
            <a:r>
              <a:rPr lang="tr-TR" dirty="0"/>
              <a:t>Orman ve Su İşleri Bakanlığının (Doğa Koruma ve Milli Parklar Genel Müdürlüğü)  </a:t>
            </a:r>
            <a:r>
              <a:rPr lang="tr-TR" u="sng" dirty="0">
                <a:hlinkClick r:id="rId2"/>
              </a:rPr>
              <a:t>mesuliyetindeki</a:t>
            </a:r>
            <a:r>
              <a:rPr lang="tr-TR" dirty="0"/>
              <a:t> milli park, tabiat parkı, tabiat anıtı ve tabiatı koruma alanları, yaban hayatı geliştirme sahaları, sulak alanlar, </a:t>
            </a:r>
            <a:endParaRPr lang="tr-TR" dirty="0" smtClean="0"/>
          </a:p>
          <a:p>
            <a:pPr algn="just"/>
            <a:r>
              <a:rPr lang="tr-TR" dirty="0" smtClean="0"/>
              <a:t>Çevre </a:t>
            </a:r>
            <a:r>
              <a:rPr lang="tr-TR" dirty="0"/>
              <a:t>ve Şehircilik Bakanlığı mesuliyetindeki “Özel Çevre Koruma </a:t>
            </a:r>
            <a:r>
              <a:rPr lang="tr-TR" u="sng" dirty="0">
                <a:hlinkClick r:id="rId3"/>
              </a:rPr>
              <a:t>Bölgeleri</a:t>
            </a:r>
            <a:r>
              <a:rPr lang="tr-TR" dirty="0"/>
              <a:t> ”, ve doğal sit alanları, Kültür ve Turizm Bakanlığı mesuliyetindeki “</a:t>
            </a:r>
            <a:r>
              <a:rPr lang="tr-TR" u="sng" dirty="0">
                <a:hlinkClick r:id="rId4"/>
              </a:rPr>
              <a:t>kültürel sit alanları”</a:t>
            </a:r>
            <a:r>
              <a:rPr lang="tr-TR" dirty="0"/>
              <a:t>, </a:t>
            </a:r>
            <a:endParaRPr lang="tr-TR" dirty="0" smtClean="0"/>
          </a:p>
          <a:p>
            <a:pPr algn="just"/>
            <a:r>
              <a:rPr lang="tr-TR" b="1" dirty="0">
                <a:solidFill>
                  <a:schemeClr val="accent2">
                    <a:lumMod val="75000"/>
                  </a:schemeClr>
                </a:solidFill>
              </a:rPr>
              <a:t>Orman Genel Müdürlüğü mesuliyetindeki Muhafaza ormanları ve mesire yerleri dikkate alındığında “korunan alanların” bir bütün olarak ele alınması ihtiyacı ortaya çıkmaktadır.</a:t>
            </a:r>
          </a:p>
          <a:p>
            <a:pPr marL="0" indent="0" algn="just">
              <a:buNone/>
            </a:pPr>
            <a:endParaRPr lang="tr-TR" dirty="0" smtClean="0"/>
          </a:p>
        </p:txBody>
      </p:sp>
    </p:spTree>
    <p:extLst>
      <p:ext uri="{BB962C8B-B14F-4D97-AF65-F5344CB8AC3E}">
        <p14:creationId xmlns:p14="http://schemas.microsoft.com/office/powerpoint/2010/main" val="1594567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58032"/>
          </a:xfrm>
        </p:spPr>
        <p:style>
          <a:lnRef idx="1">
            <a:schemeClr val="accent4"/>
          </a:lnRef>
          <a:fillRef idx="2">
            <a:schemeClr val="accent4"/>
          </a:fillRef>
          <a:effectRef idx="1">
            <a:schemeClr val="accent4"/>
          </a:effectRef>
          <a:fontRef idx="minor">
            <a:schemeClr val="dk1"/>
          </a:fontRef>
        </p:style>
        <p:txBody>
          <a:bodyPr>
            <a:normAutofit/>
          </a:bodyPr>
          <a:lstStyle/>
          <a:p>
            <a:r>
              <a:rPr lang="tr-TR" sz="3600" dirty="0" smtClean="0"/>
              <a:t>Milli Parklar Kanunu</a:t>
            </a:r>
            <a:endParaRPr lang="tr-TR" sz="3600" dirty="0"/>
          </a:p>
        </p:txBody>
      </p:sp>
      <p:sp>
        <p:nvSpPr>
          <p:cNvPr id="3" name="İçerik Yer Tutucusu 2"/>
          <p:cNvSpPr>
            <a:spLocks noGrp="1"/>
          </p:cNvSpPr>
          <p:nvPr>
            <p:ph idx="1"/>
          </p:nvPr>
        </p:nvSpPr>
        <p:spPr>
          <a:xfrm>
            <a:off x="748145" y="1246909"/>
            <a:ext cx="10782795" cy="4930054"/>
          </a:xfrm>
        </p:spPr>
        <p:txBody>
          <a:bodyPr>
            <a:normAutofit/>
          </a:bodyPr>
          <a:lstStyle/>
          <a:p>
            <a:pPr algn="just"/>
            <a:r>
              <a:rPr lang="tr-TR" dirty="0" smtClean="0"/>
              <a:t>Genel </a:t>
            </a:r>
            <a:r>
              <a:rPr lang="tr-TR" dirty="0"/>
              <a:t>olarak toplumun refah seviyesi artmakta, insanlar “rekreasyon” ihtiyacını daha fazla hissetmekte, ekosistem hizmetleri ve ihtiyacı öne çıkmaktadır.</a:t>
            </a:r>
          </a:p>
          <a:p>
            <a:pPr algn="just"/>
            <a:r>
              <a:rPr lang="tr-TR" dirty="0"/>
              <a:t>Diğer taraftan Orman ve Su İşleri Bakanlığınca hazırlanan “Tabiatı Ve Biyolojik Çeşitliliği Koruma Kanunu Tasarısı” </a:t>
            </a:r>
            <a:r>
              <a:rPr lang="tr-TR" b="1" dirty="0"/>
              <a:t>15.05.2017</a:t>
            </a:r>
            <a:r>
              <a:rPr lang="tr-TR" dirty="0"/>
              <a:t> tarihinde Hükümet tarafından Türkiye Büyük Millet Meclisi Başkanlığına sunulmuştur. </a:t>
            </a:r>
            <a:r>
              <a:rPr lang="tr-TR" u="sng" dirty="0">
                <a:hlinkClick r:id="rId2"/>
              </a:rPr>
              <a:t>http://www2.tbmm.gov.tr/d26/1/1-0838.pdf</a:t>
            </a:r>
            <a:r>
              <a:rPr lang="tr-TR" dirty="0"/>
              <a:t> </a:t>
            </a:r>
          </a:p>
          <a:p>
            <a:pPr algn="just"/>
            <a:endParaRPr lang="tr-TR" dirty="0"/>
          </a:p>
        </p:txBody>
      </p:sp>
    </p:spTree>
    <p:extLst>
      <p:ext uri="{BB962C8B-B14F-4D97-AF65-F5344CB8AC3E}">
        <p14:creationId xmlns:p14="http://schemas.microsoft.com/office/powerpoint/2010/main" val="1594567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73075"/>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600" dirty="0"/>
              <a:t>Milli Ağaçlandırma ve Erozyon Kontrolü </a:t>
            </a:r>
            <a:r>
              <a:rPr lang="tr-TR" sz="3600" dirty="0" smtClean="0"/>
              <a:t>Kanunu</a:t>
            </a:r>
            <a:endParaRPr lang="tr-TR" sz="3600" dirty="0"/>
          </a:p>
        </p:txBody>
      </p:sp>
      <p:sp>
        <p:nvSpPr>
          <p:cNvPr id="3" name="İçerik Yer Tutucusu 2"/>
          <p:cNvSpPr>
            <a:spLocks noGrp="1"/>
          </p:cNvSpPr>
          <p:nvPr>
            <p:ph idx="1"/>
          </p:nvPr>
        </p:nvSpPr>
        <p:spPr>
          <a:xfrm>
            <a:off x="838200" y="1151906"/>
            <a:ext cx="10515600" cy="5025057"/>
          </a:xfrm>
        </p:spPr>
        <p:txBody>
          <a:bodyPr>
            <a:normAutofit fontScale="85000" lnSpcReduction="20000"/>
          </a:bodyPr>
          <a:lstStyle/>
          <a:p>
            <a:r>
              <a:rPr lang="tr-TR" dirty="0" smtClean="0"/>
              <a:t>1995 </a:t>
            </a:r>
            <a:r>
              <a:rPr lang="tr-TR" dirty="0"/>
              <a:t>yılında çıkarılan Kanun en son 2004 yılında yapılan değişiklik ile birlikte yürürlüktedir. </a:t>
            </a:r>
          </a:p>
          <a:p>
            <a:r>
              <a:rPr lang="tr-TR" dirty="0"/>
              <a:t>Kanunun İkinci Maddesi </a:t>
            </a:r>
            <a:r>
              <a:rPr lang="tr-TR" i="1" dirty="0"/>
              <a:t>“Madde 2 – Orman sınırları içindeki; </a:t>
            </a:r>
            <a:r>
              <a:rPr lang="tr-TR" b="1" i="1" dirty="0"/>
              <a:t>yangın hariç çeşitli sebeplerle meydana gelmiş olan açıklıklarda</a:t>
            </a:r>
            <a:r>
              <a:rPr lang="tr-TR" i="1" dirty="0"/>
              <a:t>, amenajman planlarının ağaçlandırmaya ayırdığı sahalarda, Orman Bakanlığınca belirlenecek esaslar ve önceliklere göre ağaçlandırma ve erozyon kontrolü çalışmaları yapılmak üzere, kamu kurum ve kuruluşları ile gerçek ve tüzel kişilere bedelsiz izin verilebilir”</a:t>
            </a:r>
            <a:r>
              <a:rPr lang="tr-TR" dirty="0"/>
              <a:t> hükmünü içermektedir. </a:t>
            </a:r>
          </a:p>
          <a:p>
            <a:r>
              <a:rPr lang="tr-TR" b="1" dirty="0"/>
              <a:t>Günümüzde tabii şekilde oluşmuş veya uzun süreler sonunda peyzaj ile uyum sağlamış orman içi açıklıkların</a:t>
            </a:r>
            <a:r>
              <a:rPr lang="tr-TR" dirty="0"/>
              <a:t>; biyolojik çeşitlilik, su hasadı, rekreasyon, gıda güvenliği, otlatma açısından ne kadar önemli olduğu hususu yoğun şekilde kabul görmektedir. Bu çerçevede belli bir büyüklüğü aşmayan (mesela 3 hektar) tabii ve sonradan oluşmuş boşlukların muhafazası son derece isabetli olacaktır. Orman Genel Müdürlüğünce 2014 yılında yayımlanan 299 Sayılı ve “</a:t>
            </a:r>
            <a:r>
              <a:rPr lang="tr-TR" u="sng" dirty="0">
                <a:hlinkClick r:id="rId2"/>
              </a:rPr>
              <a:t>Ekosistem Tabanlı Fonksiyonel Orman Amenajman Planlarının Düzenlenmesine Ait Usul ve Esaslar</a:t>
            </a:r>
            <a:r>
              <a:rPr lang="tr-TR" dirty="0"/>
              <a:t>” başlıklı tebliğ bu konuda düzenleme yapmıştır. </a:t>
            </a:r>
            <a:endParaRPr lang="tr-TR" dirty="0" smtClean="0"/>
          </a:p>
          <a:p>
            <a:r>
              <a:rPr lang="tr-TR" dirty="0" smtClean="0"/>
              <a:t>. </a:t>
            </a:r>
            <a:endParaRPr lang="tr-TR" dirty="0"/>
          </a:p>
        </p:txBody>
      </p:sp>
    </p:spTree>
    <p:extLst>
      <p:ext uri="{BB962C8B-B14F-4D97-AF65-F5344CB8AC3E}">
        <p14:creationId xmlns:p14="http://schemas.microsoft.com/office/powerpoint/2010/main" val="2029054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73075"/>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600" dirty="0"/>
              <a:t>Milli Ağaçlandırma ve Erozyon Kontrolü </a:t>
            </a:r>
            <a:r>
              <a:rPr lang="tr-TR" sz="3600" dirty="0" smtClean="0"/>
              <a:t>Kanunu</a:t>
            </a:r>
            <a:endParaRPr lang="tr-TR" sz="3600" dirty="0"/>
          </a:p>
        </p:txBody>
      </p:sp>
      <p:sp>
        <p:nvSpPr>
          <p:cNvPr id="3" name="İçerik Yer Tutucusu 2"/>
          <p:cNvSpPr>
            <a:spLocks noGrp="1"/>
          </p:cNvSpPr>
          <p:nvPr>
            <p:ph idx="1"/>
          </p:nvPr>
        </p:nvSpPr>
        <p:spPr>
          <a:xfrm>
            <a:off x="838200" y="1151906"/>
            <a:ext cx="10515600" cy="5025057"/>
          </a:xfrm>
        </p:spPr>
        <p:txBody>
          <a:bodyPr>
            <a:normAutofit fontScale="92500"/>
          </a:bodyPr>
          <a:lstStyle/>
          <a:p>
            <a:r>
              <a:rPr lang="tr-TR" dirty="0"/>
              <a:t>Diğer taraftan başta Toroslar olmak üzere bozulmuş orman alanlarında yürütülen son derece başarılı “rehabilitasyon” çalışmaları bulunmaktadır. Buralarda yapılan “</a:t>
            </a:r>
            <a:r>
              <a:rPr lang="tr-TR" dirty="0" err="1"/>
              <a:t>karpelli</a:t>
            </a:r>
            <a:r>
              <a:rPr lang="tr-TR" dirty="0"/>
              <a:t> sedir tohumu ekimi” metodu ile makinalı toprak işleme gibi, bazen toprağın yapısını bozabilen uygulamalardan uzak durularak son derece başarılı ormanlar </a:t>
            </a:r>
            <a:r>
              <a:rPr lang="tr-TR" dirty="0" smtClean="0"/>
              <a:t>kurulmuştur.</a:t>
            </a:r>
            <a:endParaRPr lang="tr-TR" dirty="0"/>
          </a:p>
          <a:p>
            <a:r>
              <a:rPr lang="tr-TR" dirty="0" smtClean="0"/>
              <a:t>Son </a:t>
            </a:r>
            <a:r>
              <a:rPr lang="tr-TR" dirty="0"/>
              <a:t>zamanlarda Orman ve Su İşleri Bakanlığının karayolu kenarı, mezarlık, okul ve ibadethane bahçeleri gibi alanlarda ağaçlandırma yapmaya yoğunlaştığı görülmektedir ki bu olumlu bir gelişme olarak değerlendirilmektedir. </a:t>
            </a:r>
            <a:endParaRPr lang="tr-TR" dirty="0" smtClean="0"/>
          </a:p>
          <a:p>
            <a:r>
              <a:rPr lang="tr-TR" dirty="0" smtClean="0"/>
              <a:t>Sadece </a:t>
            </a:r>
            <a:r>
              <a:rPr lang="tr-TR" dirty="0"/>
              <a:t>ibreli fidan dikimine matuf ağaçlandırmaların; toprak ve biyolojik çeşitliliğin korunması, su hasadı ve diğer etkileri Türkiye için yeniden değerlendirilmelidir. Bu yeni yaklaşımların mevzuata da girmesinin faydalı olacağı mütalaa edilmektedir. </a:t>
            </a:r>
          </a:p>
          <a:p>
            <a:endParaRPr lang="tr-TR" dirty="0"/>
          </a:p>
          <a:p>
            <a:endParaRPr lang="tr-TR" dirty="0"/>
          </a:p>
        </p:txBody>
      </p:sp>
    </p:spTree>
    <p:extLst>
      <p:ext uri="{BB962C8B-B14F-4D97-AF65-F5344CB8AC3E}">
        <p14:creationId xmlns:p14="http://schemas.microsoft.com/office/powerpoint/2010/main" val="2029054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406399"/>
          </a:xfrm>
        </p:spPr>
        <p:style>
          <a:lnRef idx="1">
            <a:schemeClr val="accent4"/>
          </a:lnRef>
          <a:fillRef idx="2">
            <a:schemeClr val="accent4"/>
          </a:fillRef>
          <a:effectRef idx="1">
            <a:schemeClr val="accent4"/>
          </a:effectRef>
          <a:fontRef idx="minor">
            <a:schemeClr val="dk1"/>
          </a:fontRef>
        </p:style>
        <p:txBody>
          <a:bodyPr>
            <a:noAutofit/>
          </a:bodyPr>
          <a:lstStyle/>
          <a:p>
            <a:pPr lvl="0"/>
            <a:r>
              <a:rPr lang="tr-TR" altLang="tr-TR" sz="2800" dirty="0">
                <a:latin typeface="Arial" panose="020B0604020202020204" pitchFamily="34" charset="0"/>
              </a:rPr>
              <a:t>OGM 299 Sayılı Tebliğinin Orman içi boşluklarla ilgili </a:t>
            </a:r>
            <a:r>
              <a:rPr lang="tr-TR" altLang="tr-TR" sz="2800" dirty="0" smtClean="0">
                <a:latin typeface="Arial" panose="020B0604020202020204" pitchFamily="34" charset="0"/>
              </a:rPr>
              <a:t>maddesi</a:t>
            </a:r>
            <a:endParaRPr lang="tr-TR" sz="2800" dirty="0"/>
          </a:p>
        </p:txBody>
      </p:sp>
      <p:sp>
        <p:nvSpPr>
          <p:cNvPr id="3" name="İçerik Yer Tutucusu 2"/>
          <p:cNvSpPr>
            <a:spLocks noGrp="1"/>
          </p:cNvSpPr>
          <p:nvPr>
            <p:ph idx="1"/>
          </p:nvPr>
        </p:nvSpPr>
        <p:spPr>
          <a:xfrm>
            <a:off x="838200" y="902525"/>
            <a:ext cx="10515600" cy="5274438"/>
          </a:xfrm>
        </p:spPr>
        <p:txBody>
          <a:bodyPr>
            <a:normAutofit fontScale="62500" lnSpcReduction="20000"/>
          </a:bodyPr>
          <a:lstStyle/>
          <a:p>
            <a:r>
              <a:rPr lang="tr-TR" i="1" dirty="0"/>
              <a:t>Boşluklu kapalı ve ağaçsız orman topraklarından fonksiyonel açıdan </a:t>
            </a:r>
            <a:r>
              <a:rPr lang="tr-TR" i="1" dirty="0" err="1"/>
              <a:t>meşcere</a:t>
            </a:r>
            <a:r>
              <a:rPr lang="tr-TR" i="1" dirty="0"/>
              <a:t> kuruluşu işletme amacı ve koruma hedefine uygun olan alanlar (tıbbi ve ıtri bitki türlerinin planlarının yapıldığı, yoğun olduğu veya mevcut kapalılığın su üretimi açısından yeterli görüldüğü alanlar vb.) ile odun üretiminin ekonomik açıdan mümkün olmayan alanlar ve üst orman zonlarında yer alıp ağaçlandırılması mümkün görülmeyen alanlar ayrılır ve gerekirse hiçbir işlem yapılmadan olduğu gibi korunması istenebilir. </a:t>
            </a:r>
          </a:p>
          <a:p>
            <a:r>
              <a:rPr lang="tr-TR" i="1" dirty="0"/>
              <a:t> </a:t>
            </a:r>
            <a:r>
              <a:rPr lang="tr-TR" i="1" dirty="0" smtClean="0"/>
              <a:t>Bu </a:t>
            </a:r>
            <a:r>
              <a:rPr lang="tr-TR" i="1" dirty="0"/>
              <a:t>alanlar “Koruma Alanları Tablosu”nda (Tablo No.: 22/A) gösterilir. </a:t>
            </a:r>
            <a:r>
              <a:rPr lang="tr-TR" b="1" i="1" dirty="0" smtClean="0"/>
              <a:t>Doğal </a:t>
            </a:r>
            <a:r>
              <a:rPr lang="tr-TR" b="1" i="1" dirty="0"/>
              <a:t>olarak bulunan normal kapalı ormanlar içerisindeki boşluklu kapalı ve ağaçsız alanlardan üç hektara kadar alanlar endüstriyel ağaçlandırmalar hariç ağaçlandırmaya konu edilemez</a:t>
            </a:r>
            <a:r>
              <a:rPr lang="tr-TR" b="1" i="1" dirty="0" smtClean="0"/>
              <a:t>. </a:t>
            </a:r>
            <a:r>
              <a:rPr lang="tr-TR" b="1" i="1" dirty="0"/>
              <a:t> </a:t>
            </a:r>
            <a:r>
              <a:rPr lang="tr-TR" b="1" i="1" dirty="0" smtClean="0"/>
              <a:t>Bu </a:t>
            </a:r>
            <a:r>
              <a:rPr lang="tr-TR" b="1" i="1" dirty="0"/>
              <a:t>alanlar, biyolojik çeşitliliğin korunması ve yaban hayvanlarının otlama alanı olması yanında orman yangınları sırasında çeşitli canlı türleri ve insanların hayatlarını kurtarabilecekleri sığınaklardır</a:t>
            </a:r>
            <a:r>
              <a:rPr lang="tr-TR" i="1" dirty="0"/>
              <a:t>. Bu tip boşluklu kapalı ve açıklık alanların korunması ve yapılarının devam ettirilmesi gerekliliği hakkında planda bilgi verilir ve doğayı koruma fonksiyonu içerisindeki uygun koruma hedefinde planlanır. “Koruma Alanları Tablosu”nda (Tablo No.: 22/A) gösterilir. Yapılacak çalışmalarda yetişme ortamındaki mevcut asli türlerinden faydalanılır, nadir türlerin korunacağı planda belirtilir.</a:t>
            </a:r>
          </a:p>
          <a:p>
            <a:r>
              <a:rPr lang="tr-TR" dirty="0"/>
              <a:t>Diğer taraftan başta Toroslar olmak üzere bozulmuş orman alanlarında yürütülen son derece başarılı “rehabilitasyon” çalışmaları bulunmaktadır. Buralarda yapılan “</a:t>
            </a:r>
            <a:r>
              <a:rPr lang="tr-TR" dirty="0" err="1"/>
              <a:t>karpelli</a:t>
            </a:r>
            <a:r>
              <a:rPr lang="tr-TR" dirty="0"/>
              <a:t> sedir tohumu ekimi” metodu ile makinalı toprak işleme gibi, bazen toprağın yapısını bozabilen uygulamalardan uzak durularak son derece başarılı ormanlar kurulmuştur. </a:t>
            </a:r>
          </a:p>
          <a:p>
            <a:r>
              <a:rPr lang="tr-TR" dirty="0"/>
              <a:t>Son zamanlarda Orman ve Su İşleri Bakanlığının karayolu kenarı, mezarlık, okul ve ibadethane bahçeleri gibi alanlarda ağaçlandırma yapmaya yoğunlaştığı görülmektedir ki bu olumlu bir gelişme olarak değerlendirilmektedir. Sadece ibreli fidan dikimine matuf ağaçlandırmaların; toprak ve biyolojik çeşitliliğin korunması, su hasadı ve diğer etkileri Türkiye için yeniden değerlendirilmelidir. Bu yeni yaklaşımların mevzuata da girmesinin faydalı olacağı mütalaa edilmektedir. </a:t>
            </a:r>
          </a:p>
          <a:p>
            <a:endParaRPr lang="tr-TR" dirty="0"/>
          </a:p>
        </p:txBody>
      </p:sp>
    </p:spTree>
    <p:extLst>
      <p:ext uri="{BB962C8B-B14F-4D97-AF65-F5344CB8AC3E}">
        <p14:creationId xmlns:p14="http://schemas.microsoft.com/office/powerpoint/2010/main" val="18190979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Resim 1"/>
          <p:cNvPicPr>
            <a:picLocks noChangeAspect="1" noChangeArrowheads="1"/>
          </p:cNvPicPr>
          <p:nvPr/>
        </p:nvPicPr>
        <p:blipFill>
          <a:blip r:embed="rId2">
            <a:extLst>
              <a:ext uri="{28A0092B-C50C-407E-A947-70E740481C1C}">
                <a14:useLocalDpi xmlns:a14="http://schemas.microsoft.com/office/drawing/2010/main" val="0"/>
              </a:ext>
            </a:extLst>
          </a:blip>
          <a:srcRect l="5348" t="24242" b="7310"/>
          <a:stretch>
            <a:fillRect/>
          </a:stretch>
        </p:blipFill>
        <p:spPr bwMode="auto">
          <a:xfrm>
            <a:off x="107041" y="724395"/>
            <a:ext cx="11352097" cy="5450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5533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54025"/>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200" b="1" i="1" dirty="0"/>
              <a:t>Mera </a:t>
            </a:r>
            <a:r>
              <a:rPr lang="tr-TR" sz="3200" b="1" i="1" dirty="0" smtClean="0"/>
              <a:t>Kanunu</a:t>
            </a:r>
            <a:endParaRPr lang="tr-TR" sz="3200" dirty="0"/>
          </a:p>
        </p:txBody>
      </p:sp>
      <p:sp>
        <p:nvSpPr>
          <p:cNvPr id="3" name="İçerik Yer Tutucusu 2"/>
          <p:cNvSpPr>
            <a:spLocks noGrp="1"/>
          </p:cNvSpPr>
          <p:nvPr>
            <p:ph idx="1"/>
          </p:nvPr>
        </p:nvSpPr>
        <p:spPr>
          <a:xfrm>
            <a:off x="838200" y="1140031"/>
            <a:ext cx="10515600" cy="5036932"/>
          </a:xfrm>
        </p:spPr>
        <p:txBody>
          <a:bodyPr>
            <a:normAutofit/>
          </a:bodyPr>
          <a:lstStyle/>
          <a:p>
            <a:r>
              <a:rPr lang="tr-TR" sz="1400" dirty="0" smtClean="0"/>
              <a:t>1998 </a:t>
            </a:r>
            <a:r>
              <a:rPr lang="tr-TR" sz="1400" dirty="0"/>
              <a:t>yılında çıkarılan Kanun en son 2017 yılında yapılan değişiklikler ile birlikte yürürlüktedir.  </a:t>
            </a:r>
          </a:p>
          <a:p>
            <a:r>
              <a:rPr lang="tr-TR" sz="1400" dirty="0"/>
              <a:t>Kanunun Amacı  </a:t>
            </a:r>
            <a:r>
              <a:rPr lang="tr-TR" sz="1400" i="1" dirty="0"/>
              <a:t>“ Madde 1 – Bu Kanunun amacı; daha önce çeşitli kanunlarla tahsis edilmiş veya kadimden beri kullanılmakta olan mera, yaylak, kışlak ve kamuya ait otlak ve çayırların tespiti, tahdidi ile köy veya belediye tüzel kişilikleri adına tahsislerinin yapılmasını, belirlenecek kurallara uygun bir şekilde kullandırılmasını, bakım ve ıslahının yapılarak verimliliklerinin artırılmasını ve sürdürülmesini, kullanımlarının sürekli olarak denetlenmesini, korunmasını ve gerektiğinde kullanım amacının değiştirilmesini sağlamaktır”</a:t>
            </a:r>
            <a:r>
              <a:rPr lang="tr-TR" sz="1400" dirty="0"/>
              <a:t> şeklinde belirlenmiştir</a:t>
            </a:r>
            <a:r>
              <a:rPr lang="tr-TR" sz="1400" dirty="0" smtClean="0"/>
              <a:t>.  İkinci </a:t>
            </a:r>
            <a:r>
              <a:rPr lang="tr-TR" sz="1400" dirty="0"/>
              <a:t>Madde de ise “Madde 2 – Bu Kanun, </a:t>
            </a:r>
            <a:r>
              <a:rPr lang="tr-TR" sz="1400" b="1" dirty="0"/>
              <a:t>mera, yaylak ve kışlak alanları ile umuma ait çayır ve otlak alanları kapsar</a:t>
            </a:r>
            <a:r>
              <a:rPr lang="tr-TR" sz="1400" dirty="0"/>
              <a:t>” denilmiştir.</a:t>
            </a:r>
          </a:p>
          <a:p>
            <a:r>
              <a:rPr lang="tr-TR" sz="1400" dirty="0"/>
              <a:t>“Sürdürülebilir Arazi Yönetimi ve İklim Dostu Tarım Uygulamaları” için Mera Kanunu hayati önem taşımaktadır. </a:t>
            </a:r>
          </a:p>
          <a:p>
            <a:r>
              <a:rPr lang="tr-TR" sz="1400" dirty="0"/>
              <a:t>Kanunun 6. Maddesinde bir alanın mera olup olmadığına karar verecek komisyonun kuruluş ve işlevi belirlenmiştir. Madde şöyledir.</a:t>
            </a:r>
          </a:p>
          <a:p>
            <a:r>
              <a:rPr lang="tr-TR" sz="1400" dirty="0"/>
              <a:t> “</a:t>
            </a:r>
            <a:r>
              <a:rPr lang="tr-TR" sz="1400" i="1" dirty="0"/>
              <a:t>Madde 6 – </a:t>
            </a:r>
            <a:r>
              <a:rPr lang="tr-TR" sz="1400" i="1" dirty="0" smtClean="0"/>
              <a:t>… </a:t>
            </a:r>
            <a:r>
              <a:rPr lang="tr-TR" sz="1400" b="1" i="1" dirty="0"/>
              <a:t>Ayrıca orman içi, orman kenarı ve orman üst sınırında bulunan mera, yaylak ve kışlakların tespit, tahdit ve tahsisi çalışmalarında, ilgili orman teşkilatından bir orman mühendisi</a:t>
            </a:r>
            <a:r>
              <a:rPr lang="tr-TR" sz="1400" i="1" dirty="0"/>
              <a:t>, 3083 sayılı Sulama Alanlarında Arazi Düzenlenmesine Dair Tarım Reformu Kanunu uyarınca reform bölgesi ilan edilen alanlarda bulunan mera, yaylak ve kışlakların tespit, tahdit ve tahsisi çalışmalarında Tarım Reformu Teşkilatından bir ziraat mühendisi bu komisyonlarda üye olarak görevlendirilir.”</a:t>
            </a:r>
            <a:endParaRPr lang="tr-TR" sz="1400" dirty="0"/>
          </a:p>
          <a:p>
            <a:r>
              <a:rPr lang="tr-TR" sz="1400" dirty="0"/>
              <a:t>Kanunun 28. Maddesi “orman bölgelerinden yararlanmayı” belirlemektedir. Madde şöyledir.</a:t>
            </a:r>
          </a:p>
          <a:p>
            <a:r>
              <a:rPr lang="tr-TR" sz="1400" dirty="0"/>
              <a:t>“Madde 28 – </a:t>
            </a:r>
            <a:r>
              <a:rPr lang="tr-TR" sz="1400" i="1" dirty="0"/>
              <a:t>Orman bölgelerindeki köy ve belediyelere tahsis edilen mera, yaylak ve kışlaklardan o köy veya belediye halkı, </a:t>
            </a:r>
            <a:r>
              <a:rPr lang="tr-TR" sz="1400" b="1" i="1" dirty="0"/>
              <a:t>bu Kanun ve 6831 sayılı Orman Kanunu</a:t>
            </a:r>
            <a:r>
              <a:rPr lang="tr-TR" sz="1400" i="1" dirty="0"/>
              <a:t> gereğince konulan kayıtlara uymak şartı ile yararlanırlar. </a:t>
            </a:r>
            <a:r>
              <a:rPr lang="tr-TR" sz="1400" b="1" i="1" dirty="0"/>
              <a:t>Orman Bakanlığı, orman içi, orman kenarı ve orman üst sınırı mera, yaylak, kışlak ve otlakların koruma, bakım ve ıslahı konusunda kanunlar ile verilen görevi yapmaya devam eder</a:t>
            </a:r>
            <a:r>
              <a:rPr lang="tr-TR" sz="1400" dirty="0" smtClean="0"/>
              <a:t>.”</a:t>
            </a:r>
            <a:endParaRPr lang="tr-TR" sz="1400" dirty="0"/>
          </a:p>
        </p:txBody>
      </p:sp>
    </p:spTree>
    <p:extLst>
      <p:ext uri="{BB962C8B-B14F-4D97-AF65-F5344CB8AC3E}">
        <p14:creationId xmlns:p14="http://schemas.microsoft.com/office/powerpoint/2010/main" val="3407020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3048"/>
          </a:xfrm>
        </p:spPr>
        <p:style>
          <a:lnRef idx="1">
            <a:schemeClr val="accent4"/>
          </a:lnRef>
          <a:fillRef idx="2">
            <a:schemeClr val="accent4"/>
          </a:fillRef>
          <a:effectRef idx="1">
            <a:schemeClr val="accent4"/>
          </a:effectRef>
          <a:fontRef idx="minor">
            <a:schemeClr val="dk1"/>
          </a:fontRef>
        </p:style>
        <p:txBody>
          <a:bodyPr/>
          <a:lstStyle/>
          <a:p>
            <a:r>
              <a:rPr lang="tr-TR" b="1" u="sng" dirty="0" smtClean="0"/>
              <a:t>SAY/İDT</a:t>
            </a:r>
            <a:endParaRPr lang="tr-TR" dirty="0"/>
          </a:p>
        </p:txBody>
      </p:sp>
      <p:sp>
        <p:nvSpPr>
          <p:cNvPr id="3" name="İçerik Yer Tutucusu 2"/>
          <p:cNvSpPr>
            <a:spLocks noGrp="1"/>
          </p:cNvSpPr>
          <p:nvPr>
            <p:ph idx="1"/>
          </p:nvPr>
        </p:nvSpPr>
        <p:spPr>
          <a:xfrm>
            <a:off x="838200" y="1078174"/>
            <a:ext cx="10515600" cy="5098789"/>
          </a:xfrm>
        </p:spPr>
        <p:txBody>
          <a:bodyPr>
            <a:normAutofit fontScale="92500" lnSpcReduction="20000"/>
          </a:bodyPr>
          <a:lstStyle/>
          <a:p>
            <a:pPr algn="just"/>
            <a:r>
              <a:rPr lang="tr-TR" dirty="0" smtClean="0"/>
              <a:t>Birleşmiş </a:t>
            </a:r>
            <a:r>
              <a:rPr lang="tr-TR" dirty="0"/>
              <a:t>Milletler “sürdürülebilir arazi yönetimini”  “</a:t>
            </a:r>
            <a:r>
              <a:rPr lang="tr-TR" b="1" i="1" dirty="0"/>
              <a:t>Toprak, su, hayvanlar ve bitkiler dâhil arazi kaynaklarının,  uzun süreli verimlilik potansiyellerini garanti altına alarak ve çevresel fonksiyonlarını koruyarak, değişen insan ihtiyaçlarını karşılamak gayesi ile ürün üretimi için kullanılmasıdır</a:t>
            </a:r>
            <a:r>
              <a:rPr lang="tr-TR" b="1" dirty="0"/>
              <a:t>” </a:t>
            </a:r>
            <a:r>
              <a:rPr lang="tr-TR" dirty="0"/>
              <a:t>şeklinde tanımlamaktadır. </a:t>
            </a:r>
          </a:p>
          <a:p>
            <a:pPr algn="just"/>
            <a:r>
              <a:rPr lang="tr-TR" dirty="0"/>
              <a:t>Bu yönü ile bakıldığında SAY’ </a:t>
            </a:r>
            <a:r>
              <a:rPr lang="tr-TR" dirty="0" err="1"/>
              <a:t>ın</a:t>
            </a:r>
            <a:r>
              <a:rPr lang="tr-TR" dirty="0"/>
              <a:t> teknik veya hukuki düzenlemelerden öte bir “yaşam biçimi” olduğu ifade edilebilir.  </a:t>
            </a:r>
            <a:r>
              <a:rPr lang="tr-TR" i="1" dirty="0"/>
              <a:t>Toprak, su, hayvanlar ve bitkiler dâhil arazi kaynaklarının</a:t>
            </a:r>
            <a:r>
              <a:rPr lang="tr-TR" dirty="0"/>
              <a:t>, insanların, diğer bir ifade ile ekosistemi oluşturan bütün unsurların bir arada değerlendirilmesini zaruri kılan felsefi bir yaklaşımdır. </a:t>
            </a:r>
          </a:p>
          <a:p>
            <a:pPr algn="just"/>
            <a:r>
              <a:rPr lang="tr-TR" dirty="0"/>
              <a:t>Bu meyanda öncelikle “SAY/İDT” yaklaşımının anlaşılması, mevcut uygulamaların gözden geçirilmesi, bu yaklaşımın içselleştirilmesinin önündeki tehditlerin tespit edilmesi ve giderilmesine yönelik çözümlerin aranması gerekmektedir. </a:t>
            </a:r>
            <a:endParaRPr lang="tr-TR" dirty="0" smtClean="0"/>
          </a:p>
          <a:p>
            <a:pPr algn="just"/>
            <a:r>
              <a:rPr lang="tr-TR" dirty="0" smtClean="0"/>
              <a:t>Tarihi </a:t>
            </a:r>
            <a:r>
              <a:rPr lang="tr-TR" dirty="0"/>
              <a:t>ve kültürel birikim, miras hukuku, coğrafi şartlar “araziye” bakışı ve uygulamaları şekillendirmektedir. </a:t>
            </a:r>
          </a:p>
        </p:txBody>
      </p:sp>
    </p:spTree>
    <p:extLst>
      <p:ext uri="{BB962C8B-B14F-4D97-AF65-F5344CB8AC3E}">
        <p14:creationId xmlns:p14="http://schemas.microsoft.com/office/powerpoint/2010/main" val="21955549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54177"/>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200" b="1" i="1" dirty="0" smtClean="0"/>
              <a:t>Orman Kanununun Meralar ve Otlatma İle  İlgili Maddeleri</a:t>
            </a:r>
            <a:endParaRPr lang="tr-TR" sz="3200" dirty="0"/>
          </a:p>
        </p:txBody>
      </p:sp>
      <p:sp>
        <p:nvSpPr>
          <p:cNvPr id="3" name="İçerik Yer Tutucusu 2"/>
          <p:cNvSpPr>
            <a:spLocks noGrp="1"/>
          </p:cNvSpPr>
          <p:nvPr>
            <p:ph idx="1"/>
          </p:nvPr>
        </p:nvSpPr>
        <p:spPr>
          <a:xfrm>
            <a:off x="838200" y="921715"/>
            <a:ext cx="10515600" cy="5255248"/>
          </a:xfrm>
        </p:spPr>
        <p:txBody>
          <a:bodyPr>
            <a:noAutofit/>
          </a:bodyPr>
          <a:lstStyle/>
          <a:p>
            <a:pPr>
              <a:lnSpc>
                <a:spcPct val="120000"/>
              </a:lnSpc>
              <a:spcBef>
                <a:spcPts val="0"/>
              </a:spcBef>
            </a:pPr>
            <a:r>
              <a:rPr lang="tr-TR" sz="1600" dirty="0"/>
              <a:t>Mera Kanunu ile her ne kadar Gıda Tarım ve Hayvancılık Bakanlığı temel bakanlık olarak belirlenmiş ise de ülke gerçekleri dikkate alındığında Orman ve Su İşleri Bakanlığı ve bu Bakanlığın birimleri Orman Genel Müdürlüğü ve Doğa Koruma ve Milli Parklar Genel Müdürlüğünün de önemli mesuliyetler taşıdığı değerlendirilmektedir. </a:t>
            </a:r>
          </a:p>
          <a:p>
            <a:pPr>
              <a:lnSpc>
                <a:spcPct val="120000"/>
              </a:lnSpc>
              <a:spcBef>
                <a:spcPts val="0"/>
              </a:spcBef>
            </a:pPr>
            <a:r>
              <a:rPr lang="tr-TR" sz="1600" dirty="0"/>
              <a:t>Zaten bu husus gerek 6831 sayılı Orman Yasasında ve Orman Genel Müdürlüğü Teşkilat ve Görevleri Hakkındaki yasada açık şekilde yer almıştır.</a:t>
            </a:r>
          </a:p>
          <a:p>
            <a:pPr>
              <a:lnSpc>
                <a:spcPct val="120000"/>
              </a:lnSpc>
              <a:spcBef>
                <a:spcPts val="0"/>
              </a:spcBef>
            </a:pPr>
            <a:r>
              <a:rPr lang="tr-TR" sz="1600" dirty="0"/>
              <a:t>6831 Sayılı Orman Kanunun ilgili maddeleri şöyledir.</a:t>
            </a:r>
          </a:p>
          <a:p>
            <a:pPr lvl="1">
              <a:lnSpc>
                <a:spcPct val="120000"/>
              </a:lnSpc>
              <a:spcBef>
                <a:spcPts val="0"/>
              </a:spcBef>
            </a:pPr>
            <a:r>
              <a:rPr lang="tr-TR" sz="1200" b="1" dirty="0" smtClean="0"/>
              <a:t>Madde </a:t>
            </a:r>
            <a:r>
              <a:rPr lang="tr-TR" sz="1200" b="1" dirty="0"/>
              <a:t>19 </a:t>
            </a:r>
            <a:r>
              <a:rPr lang="tr-TR" sz="1200" dirty="0"/>
              <a:t>– (Değişik : 23/9/1983 - 2896/12 </a:t>
            </a:r>
            <a:r>
              <a:rPr lang="tr-TR" sz="1200" dirty="0" err="1"/>
              <a:t>md</a:t>
            </a:r>
            <a:r>
              <a:rPr lang="tr-TR" sz="1200" dirty="0" err="1" smtClean="0"/>
              <a:t>.</a:t>
            </a:r>
            <a:r>
              <a:rPr lang="tr-TR" sz="1200" dirty="0" smtClean="0"/>
              <a:t>):Ormanlara </a:t>
            </a:r>
            <a:r>
              <a:rPr lang="tr-TR" sz="1200" dirty="0"/>
              <a:t>her türlü hayvan sokulması yasaktır. (Değişik ikinci cümle: 13/2/2011-6111/182 </a:t>
            </a:r>
            <a:r>
              <a:rPr lang="tr-TR" sz="1200" dirty="0" err="1"/>
              <a:t>md.</a:t>
            </a:r>
            <a:r>
              <a:rPr lang="tr-TR" sz="1200" dirty="0"/>
              <a:t>) Ancak, kamu yararı gereklerine uygun olarak, orman idaresince belirlenen orman alanlarında; orman idaresince tespit edilen usul ve esaslar çerçevesinde hayvan otlatılmasına izin verilebilir</a:t>
            </a:r>
            <a:r>
              <a:rPr lang="tr-TR" sz="1200" dirty="0" smtClean="0"/>
              <a:t>. </a:t>
            </a:r>
            <a:r>
              <a:rPr lang="tr-TR" sz="1200" dirty="0"/>
              <a:t> </a:t>
            </a:r>
            <a:r>
              <a:rPr lang="tr-TR" sz="1200" dirty="0" smtClean="0"/>
              <a:t>Hayvan </a:t>
            </a:r>
            <a:r>
              <a:rPr lang="tr-TR" sz="1200" dirty="0"/>
              <a:t>otlatılmasına izin verilecek sahaların ve hayvan türlerinin belirlenmesi ile otlatma zamanı ve süresinin tayinine ve ilgililere duyurulmasına ilişkin hususlar yönetmelikle düzenlenir</a:t>
            </a:r>
            <a:r>
              <a:rPr lang="tr-TR" sz="1200" dirty="0" smtClean="0"/>
              <a:t>. </a:t>
            </a:r>
            <a:r>
              <a:rPr lang="tr-TR" sz="1200" dirty="0"/>
              <a:t> </a:t>
            </a:r>
            <a:r>
              <a:rPr lang="tr-TR" sz="1200" b="1" dirty="0" smtClean="0"/>
              <a:t>Yangın </a:t>
            </a:r>
            <a:r>
              <a:rPr lang="tr-TR" sz="1200" b="1" dirty="0"/>
              <a:t>görmüş ormanlarla, gençleştirmeye ayrılmış veya ağaçlandırılmış sahalarda hiç bir surette hayvan otlatılamaz.</a:t>
            </a:r>
          </a:p>
          <a:p>
            <a:pPr lvl="1">
              <a:lnSpc>
                <a:spcPct val="120000"/>
              </a:lnSpc>
              <a:spcBef>
                <a:spcPts val="0"/>
              </a:spcBef>
            </a:pPr>
            <a:r>
              <a:rPr lang="tr-TR" sz="1200" dirty="0"/>
              <a:t> </a:t>
            </a:r>
            <a:r>
              <a:rPr lang="tr-TR" sz="1200" b="1" dirty="0" smtClean="0"/>
              <a:t>Madde </a:t>
            </a:r>
            <a:r>
              <a:rPr lang="tr-TR" sz="1200" b="1" dirty="0"/>
              <a:t>20 </a:t>
            </a:r>
            <a:r>
              <a:rPr lang="tr-TR" sz="1200" dirty="0"/>
              <a:t>– Devlet ormanları içinde bulunan yaylak, kışlak ve otlaklarla sulama yerlerinde hakları olanlardan buralara hayvanlarıyla yahut hayvansız olarak girip çıkmak isteyenler; bu yerlere orman idaresinin göstereceği yollardan geçmeye ve ormanlara zarar vermemeye matuf tedbirlere riayete mecburdurlar.</a:t>
            </a:r>
          </a:p>
          <a:p>
            <a:pPr lvl="1">
              <a:lnSpc>
                <a:spcPct val="120000"/>
              </a:lnSpc>
              <a:spcBef>
                <a:spcPts val="0"/>
              </a:spcBef>
            </a:pPr>
            <a:r>
              <a:rPr lang="tr-TR" sz="1200" dirty="0"/>
              <a:t> </a:t>
            </a:r>
            <a:r>
              <a:rPr lang="tr-TR" sz="1200" b="1" dirty="0" smtClean="0"/>
              <a:t>Madde </a:t>
            </a:r>
            <a:r>
              <a:rPr lang="tr-TR" sz="1200" b="1" dirty="0"/>
              <a:t>21 </a:t>
            </a:r>
            <a:r>
              <a:rPr lang="tr-TR" sz="1200" dirty="0"/>
              <a:t>– (Değişik : 23/9/1983 - 2896/13 </a:t>
            </a:r>
            <a:r>
              <a:rPr lang="tr-TR" sz="1200" dirty="0" err="1"/>
              <a:t>md</a:t>
            </a:r>
            <a:r>
              <a:rPr lang="tr-TR" sz="1200" dirty="0" err="1" smtClean="0"/>
              <a:t>.</a:t>
            </a:r>
            <a:r>
              <a:rPr lang="tr-TR" sz="1200" dirty="0" smtClean="0"/>
              <a:t>): Devlet </a:t>
            </a:r>
            <a:r>
              <a:rPr lang="tr-TR" sz="1200" dirty="0"/>
              <a:t>ormanlarındaki otlaklara dışardan toplu olarak veya sürü halinde hayvan sokulup otlatılması, tanzim olunacak planlara göre orman idaresinin iznine bağlıdır. Planlar otlak zamanından evvel tanzim ve orman işletme müdürlüklerince tasdik olunur.</a:t>
            </a:r>
          </a:p>
          <a:p>
            <a:pPr lvl="1">
              <a:lnSpc>
                <a:spcPct val="120000"/>
              </a:lnSpc>
              <a:spcBef>
                <a:spcPts val="0"/>
              </a:spcBef>
            </a:pPr>
            <a:r>
              <a:rPr lang="tr-TR" sz="1200" dirty="0"/>
              <a:t> </a:t>
            </a:r>
            <a:r>
              <a:rPr lang="tr-TR" sz="1200" b="1" dirty="0" smtClean="0"/>
              <a:t>Madde </a:t>
            </a:r>
            <a:r>
              <a:rPr lang="tr-TR" sz="1200" b="1" dirty="0"/>
              <a:t>22 </a:t>
            </a:r>
            <a:r>
              <a:rPr lang="tr-TR" sz="1200" dirty="0"/>
              <a:t>– (Değişik : 23/9/1983 - 2896/14 </a:t>
            </a:r>
            <a:r>
              <a:rPr lang="tr-TR" sz="1200" dirty="0" err="1"/>
              <a:t>md</a:t>
            </a:r>
            <a:r>
              <a:rPr lang="tr-TR" sz="1200" dirty="0" err="1" smtClean="0"/>
              <a:t>.</a:t>
            </a:r>
            <a:r>
              <a:rPr lang="tr-TR" sz="1200" dirty="0" smtClean="0"/>
              <a:t>): Tarım </a:t>
            </a:r>
            <a:r>
              <a:rPr lang="tr-TR" sz="1200" dirty="0"/>
              <a:t>ve Orman Bakanlığı, Devlet ormanları içindeki ağaçsız otlak, yaylak ve kışlakların tanzim ve ıslahı hususunda gerekli tedbirleri alır</a:t>
            </a:r>
            <a:r>
              <a:rPr lang="tr-TR" sz="1200" dirty="0" smtClean="0"/>
              <a:t>.</a:t>
            </a:r>
            <a:endParaRPr lang="tr-TR" sz="1200" dirty="0"/>
          </a:p>
        </p:txBody>
      </p:sp>
    </p:spTree>
    <p:extLst>
      <p:ext uri="{BB962C8B-B14F-4D97-AF65-F5344CB8AC3E}">
        <p14:creationId xmlns:p14="http://schemas.microsoft.com/office/powerpoint/2010/main" val="34070204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54177"/>
          </a:xfrm>
          <a:solidFill>
            <a:schemeClr val="accent4">
              <a:lumMod val="60000"/>
              <a:lumOff val="40000"/>
            </a:schemeClr>
          </a:solidFill>
        </p:spPr>
        <p:txBody>
          <a:bodyPr>
            <a:normAutofit fontScale="90000"/>
          </a:bodyPr>
          <a:lstStyle/>
          <a:p>
            <a:r>
              <a:rPr lang="tr-TR" sz="3200" b="1" i="1" dirty="0" smtClean="0"/>
              <a:t>Ormanda Otlatma</a:t>
            </a:r>
            <a:endParaRPr lang="tr-TR" sz="3200" dirty="0"/>
          </a:p>
        </p:txBody>
      </p:sp>
      <p:sp>
        <p:nvSpPr>
          <p:cNvPr id="3" name="İçerik Yer Tutucusu 2"/>
          <p:cNvSpPr>
            <a:spLocks noGrp="1"/>
          </p:cNvSpPr>
          <p:nvPr>
            <p:ph idx="1"/>
          </p:nvPr>
        </p:nvSpPr>
        <p:spPr>
          <a:xfrm>
            <a:off x="838200" y="921715"/>
            <a:ext cx="10515600" cy="5255248"/>
          </a:xfrm>
        </p:spPr>
        <p:txBody>
          <a:bodyPr>
            <a:normAutofit/>
          </a:bodyPr>
          <a:lstStyle/>
          <a:p>
            <a:pPr algn="just">
              <a:lnSpc>
                <a:spcPct val="120000"/>
              </a:lnSpc>
              <a:spcBef>
                <a:spcPts val="0"/>
              </a:spcBef>
            </a:pPr>
            <a:r>
              <a:rPr lang="tr-TR" sz="2400" dirty="0"/>
              <a:t>Hattı zatında Orman Kanununun 19,20,21 ve 22. Maddeleri uygulamada tam olarak  karşılık bulamamıştır. Diğer taraftan bu düzenlemelerin bir kısmının toplumun isteklerine ve bilimsel gerçeklere uygun bir düzenleme olmadığı düşünülmektedir. Planlı ve kontrollü otlatmanın çoğu zaman ormanın faydasına olduğu, ayrıca gıda güvenliği, yangın ve böceklerle, orman zararlıları ile mücadele açısından hayati öneme sahip olduğu değerlendirilmektedir.</a:t>
            </a:r>
          </a:p>
          <a:p>
            <a:pPr algn="just">
              <a:lnSpc>
                <a:spcPct val="120000"/>
              </a:lnSpc>
              <a:spcBef>
                <a:spcPts val="0"/>
              </a:spcBef>
            </a:pPr>
            <a:r>
              <a:rPr lang="tr-TR" sz="2400" dirty="0"/>
              <a:t>Planlı şekilde yapılan otlatmanın istilacı türlerinin yayılmasına engel teşkil ettiği, biyolojik çeşitliliği desteklediği mütalaa edilmektedir. Örneğin Mersin ili Erdemli İlçesi ile Karaman’ </a:t>
            </a:r>
            <a:r>
              <a:rPr lang="tr-TR" sz="2400" dirty="0" err="1"/>
              <a:t>ın</a:t>
            </a:r>
            <a:r>
              <a:rPr lang="tr-TR" sz="2400" dirty="0"/>
              <a:t> Ayrancı ilçesi </a:t>
            </a:r>
            <a:r>
              <a:rPr lang="tr-TR" sz="2400" u="sng" dirty="0">
                <a:hlinkClick r:id="rId2"/>
              </a:rPr>
              <a:t>arasındaki</a:t>
            </a:r>
            <a:r>
              <a:rPr lang="tr-TR" sz="2400" dirty="0"/>
              <a:t> meralarda deve otlatmasının azalması sonucu meralardaki boylu dikenli çalıların arttığı ve neticede mera vasfının kaybolmaya yüz tuttuğu görülmüştür. </a:t>
            </a:r>
          </a:p>
        </p:txBody>
      </p:sp>
    </p:spTree>
    <p:extLst>
      <p:ext uri="{BB962C8B-B14F-4D97-AF65-F5344CB8AC3E}">
        <p14:creationId xmlns:p14="http://schemas.microsoft.com/office/powerpoint/2010/main" val="34070204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54177"/>
          </a:xfrm>
          <a:solidFill>
            <a:schemeClr val="accent4">
              <a:lumMod val="60000"/>
              <a:lumOff val="40000"/>
            </a:schemeClr>
          </a:solidFill>
        </p:spPr>
        <p:txBody>
          <a:bodyPr>
            <a:normAutofit fontScale="90000"/>
          </a:bodyPr>
          <a:lstStyle/>
          <a:p>
            <a:r>
              <a:rPr lang="tr-TR" sz="3200" b="1" i="1" dirty="0" smtClean="0"/>
              <a:t>Ormanda Otlatma</a:t>
            </a:r>
            <a:endParaRPr lang="tr-TR" sz="3200" dirty="0"/>
          </a:p>
        </p:txBody>
      </p:sp>
      <p:sp>
        <p:nvSpPr>
          <p:cNvPr id="3" name="İçerik Yer Tutucusu 2"/>
          <p:cNvSpPr>
            <a:spLocks noGrp="1"/>
          </p:cNvSpPr>
          <p:nvPr>
            <p:ph idx="1"/>
          </p:nvPr>
        </p:nvSpPr>
        <p:spPr>
          <a:xfrm>
            <a:off x="838200" y="921715"/>
            <a:ext cx="10515600" cy="5255248"/>
          </a:xfrm>
        </p:spPr>
        <p:txBody>
          <a:bodyPr>
            <a:normAutofit/>
          </a:bodyPr>
          <a:lstStyle/>
          <a:p>
            <a:pPr algn="just">
              <a:lnSpc>
                <a:spcPct val="120000"/>
              </a:lnSpc>
              <a:spcBef>
                <a:spcPts val="0"/>
              </a:spcBef>
            </a:pPr>
            <a:r>
              <a:rPr lang="tr-TR" sz="1600" dirty="0"/>
              <a:t>2017 Temmuz ayı itibariyle Orman ve Su İşleri Bakanlığı tarafından görüşe açılan “Devlet Su İşleri Genel Müdürlüğünün Teşkilat Ve Görevleri Hakkında Kanunda Ve Bazı Kanunlarda Değişiklik Yapılmasına Dair Kanun Tasarısı  (2. DSİ TORBA KANUN)” ile 31/08/1956 tarihli ve 6831 sayılı Orman Kanununun 19 uncu maddesinin üçüncü fıkrasına “Ancak bu sahalarda ağaçların boyu hayvanların zarar veremeyeceği seviyeye ulaştığında otlatmaya izin verilebilir”  cümlesi eklenmektedir. </a:t>
            </a:r>
            <a:endParaRPr lang="tr-TR" sz="1600" dirty="0" smtClean="0"/>
          </a:p>
          <a:p>
            <a:pPr algn="just">
              <a:lnSpc>
                <a:spcPct val="120000"/>
              </a:lnSpc>
              <a:spcBef>
                <a:spcPts val="0"/>
              </a:spcBef>
            </a:pPr>
            <a:r>
              <a:rPr lang="tr-TR" sz="1600" b="1" dirty="0" smtClean="0"/>
              <a:t>Bu </a:t>
            </a:r>
            <a:r>
              <a:rPr lang="tr-TR" sz="1600" b="1" dirty="0"/>
              <a:t>durumda yeni madde </a:t>
            </a:r>
            <a:r>
              <a:rPr lang="tr-TR" sz="1600" b="1" i="1" dirty="0"/>
              <a:t>“Yangın görmüş ormanlarla, gençleştirmeye ayrılmış veya ağaçlandırılmış sahalarda hiç bir surette hayvan otlatılamaz. Ancak bu sahalarda ağaçların boyu hayvanların zarar veremeyeceği seviyeye ulaştığında otlatmaya izin verilebilir”</a:t>
            </a:r>
            <a:r>
              <a:rPr lang="tr-TR" sz="1600" b="1" dirty="0"/>
              <a:t> şeklinde olacaktır. </a:t>
            </a:r>
            <a:r>
              <a:rPr lang="tr-TR" sz="1600" b="1" dirty="0" smtClean="0"/>
              <a:t> </a:t>
            </a:r>
            <a:r>
              <a:rPr lang="tr-TR" sz="1600" dirty="0" smtClean="0"/>
              <a:t>Bunun </a:t>
            </a:r>
            <a:r>
              <a:rPr lang="tr-TR" sz="1600" dirty="0"/>
              <a:t>son derece uygun bir düzenleme olacağı değerlendirilmektedir. </a:t>
            </a:r>
            <a:endParaRPr lang="tr-TR" sz="1600" dirty="0" smtClean="0"/>
          </a:p>
          <a:p>
            <a:pPr algn="just">
              <a:lnSpc>
                <a:spcPct val="120000"/>
              </a:lnSpc>
              <a:spcBef>
                <a:spcPts val="0"/>
              </a:spcBef>
            </a:pPr>
            <a:r>
              <a:rPr lang="tr-TR" sz="1600" dirty="0"/>
              <a:t>Diğer taraftan Türkiye’deki otlak, yaylak ve kışlakların önemli bir kısmı ormanlarda veya hukuken orman sayılan alanlarda bulunmaktadır. Bu konuda Gıda Tarım ve Hayvancılık Bakanlığı ve Orman ve Su İşleri Bakanlığı daha yakın ve hukuki temelleri kurulmuş işbirliğine gitmelidir. </a:t>
            </a:r>
          </a:p>
          <a:p>
            <a:pPr algn="just">
              <a:lnSpc>
                <a:spcPct val="120000"/>
              </a:lnSpc>
              <a:spcBef>
                <a:spcPts val="0"/>
              </a:spcBef>
            </a:pPr>
            <a:r>
              <a:rPr lang="tr-TR" sz="1600" dirty="0"/>
              <a:t>Bu çerçevede 17.01.2012 tarihinde Orman ve Su İşleri Bakanlığı ile Gıda Tarım ve Hayvancılık Bakanlığı arasında imzalanan “</a:t>
            </a:r>
            <a:r>
              <a:rPr lang="tr-TR" sz="1600" u="sng" dirty="0">
                <a:hlinkClick r:id="rId2"/>
              </a:rPr>
              <a:t>Ağaçlandırma Seferberliği Kapsamında Mera </a:t>
            </a:r>
            <a:r>
              <a:rPr lang="tr-TR" sz="1600" u="sng" dirty="0" smtClean="0">
                <a:hlinkClick r:id="rId2"/>
              </a:rPr>
              <a:t>Alanlarında </a:t>
            </a:r>
            <a:r>
              <a:rPr lang="tr-TR" sz="1600" u="sng" dirty="0">
                <a:hlinkClick r:id="rId2"/>
              </a:rPr>
              <a:t>Yapılacak Toprak Muhafaza Çalışmalarına Ait Protokol</a:t>
            </a:r>
            <a:r>
              <a:rPr lang="tr-TR" sz="1600" dirty="0"/>
              <a:t>”   önemli bir ihtiyacı karşılamıştır. Bu protokol ile iki Bakanlığın ortak çalışma esas ve usulleri belirlenmiş ve teşkilatlar da buna uymuştur. Konunun sürekliliğinin sağlanması için bunun Kanunlara </a:t>
            </a:r>
            <a:r>
              <a:rPr lang="tr-TR" sz="1600" dirty="0" err="1"/>
              <a:t>dercedilmesi</a:t>
            </a:r>
            <a:r>
              <a:rPr lang="tr-TR" sz="1600" dirty="0"/>
              <a:t> faydalı olacaktır. </a:t>
            </a:r>
          </a:p>
          <a:p>
            <a:pPr algn="just">
              <a:lnSpc>
                <a:spcPct val="120000"/>
              </a:lnSpc>
              <a:spcBef>
                <a:spcPts val="0"/>
              </a:spcBef>
            </a:pPr>
            <a:endParaRPr lang="tr-TR" sz="1600" dirty="0"/>
          </a:p>
        </p:txBody>
      </p:sp>
    </p:spTree>
    <p:extLst>
      <p:ext uri="{BB962C8B-B14F-4D97-AF65-F5344CB8AC3E}">
        <p14:creationId xmlns:p14="http://schemas.microsoft.com/office/powerpoint/2010/main" val="34070204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54177"/>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200" b="1" i="1" dirty="0" smtClean="0"/>
              <a:t>Orman Kanununun Yaylalar İle  İlgili Maddeleri</a:t>
            </a:r>
            <a:endParaRPr lang="tr-TR" sz="3200" dirty="0"/>
          </a:p>
        </p:txBody>
      </p:sp>
      <p:sp>
        <p:nvSpPr>
          <p:cNvPr id="3" name="İçerik Yer Tutucusu 2"/>
          <p:cNvSpPr>
            <a:spLocks noGrp="1"/>
          </p:cNvSpPr>
          <p:nvPr>
            <p:ph idx="1"/>
          </p:nvPr>
        </p:nvSpPr>
        <p:spPr>
          <a:xfrm>
            <a:off x="838200" y="921715"/>
            <a:ext cx="10515600" cy="5255248"/>
          </a:xfrm>
        </p:spPr>
        <p:txBody>
          <a:bodyPr>
            <a:normAutofit fontScale="92500" lnSpcReduction="20000"/>
          </a:bodyPr>
          <a:lstStyle/>
          <a:p>
            <a:pPr>
              <a:lnSpc>
                <a:spcPct val="120000"/>
              </a:lnSpc>
              <a:spcBef>
                <a:spcPts val="0"/>
              </a:spcBef>
            </a:pPr>
            <a:r>
              <a:rPr lang="tr-TR" sz="1500" i="1" dirty="0" smtClean="0"/>
              <a:t>Madde </a:t>
            </a:r>
            <a:r>
              <a:rPr lang="tr-TR" sz="1500" i="1" dirty="0"/>
              <a:t>17 – (Değişik birinci fıkra: 19/4/2012-6292/13 </a:t>
            </a:r>
            <a:r>
              <a:rPr lang="tr-TR" sz="1500" i="1" dirty="0" err="1"/>
              <a:t>md.</a:t>
            </a:r>
            <a:r>
              <a:rPr lang="tr-TR" sz="1500" i="1" dirty="0"/>
              <a:t>) Devlet ormanları içinde bu ormanların korunması, istihsal ve imarı ile alakalı olarak yapılacak her nevi bina ve tesisler müstesna olmak üzere; </a:t>
            </a:r>
            <a:r>
              <a:rPr lang="tr-TR" sz="1500" b="1" i="1" dirty="0"/>
              <a:t>otlatma planı yapılan alanlarda</a:t>
            </a:r>
            <a:r>
              <a:rPr lang="tr-TR" sz="1500" i="1" dirty="0"/>
              <a:t> yıllık otlatma süresi dâhilinde hayvanların planlı otlatılmasını sağlayan, gecelemesini emniyet altına alan ve dağılmalarını engelleyen geçici çevirmeler şeklinde düzenlemeler dışında, </a:t>
            </a:r>
            <a:r>
              <a:rPr lang="tr-TR" sz="1500" b="1" i="1" dirty="0"/>
              <a:t>her çeşit bina, ağıl ve hayvanların barınmasına mahsus yerler yapılması, tarla açılması, işlenmesi, ekilmesi ve orman içinde yerleşilmesi yasaktır.  </a:t>
            </a:r>
            <a:r>
              <a:rPr lang="tr-TR" sz="1500" b="1" i="1" dirty="0" smtClean="0"/>
              <a:t> </a:t>
            </a:r>
            <a:r>
              <a:rPr lang="tr-TR" sz="1500" b="1" i="1" dirty="0"/>
              <a:t> </a:t>
            </a:r>
            <a:r>
              <a:rPr lang="tr-TR" sz="1500" b="1" i="1" dirty="0">
                <a:solidFill>
                  <a:schemeClr val="accent2">
                    <a:lumMod val="75000"/>
                  </a:schemeClr>
                </a:solidFill>
              </a:rPr>
              <a:t>Ancak, Devlet ormanlarında 31/12/2011 tarihinden önce toplu yerleşimin bulunduğu; yaylak ve otlak olarak kullanılan alanlar içindeki yerler ile yılın belirli dönemlerinde geleneksel yaylacılık maksadıyla yerleşim yeri olarak kullanılan alanlar kullanım bütünlüğü de dikkate alınarak Orman Genel Müdürlüğünce tespit edilir. </a:t>
            </a:r>
            <a:r>
              <a:rPr lang="tr-TR" sz="1500" b="1" i="1" dirty="0" smtClean="0">
                <a:solidFill>
                  <a:schemeClr val="accent2">
                    <a:lumMod val="75000"/>
                  </a:schemeClr>
                </a:solidFill>
              </a:rPr>
              <a:t>Tespit </a:t>
            </a:r>
            <a:r>
              <a:rPr lang="tr-TR" sz="1500" b="1" i="1" dirty="0">
                <a:solidFill>
                  <a:schemeClr val="accent2">
                    <a:lumMod val="75000"/>
                  </a:schemeClr>
                </a:solidFill>
              </a:rPr>
              <a:t>edilen bu alanlardan uygun görülenler Orman ve Su İşleri Bakanlığının teklifi üzerine Bakanlar Kurulu kararı ile yayla alanı olarak ilan edilir</a:t>
            </a:r>
            <a:r>
              <a:rPr lang="tr-TR" sz="1500" i="1" dirty="0"/>
              <a:t>. İlan edilen yayla alanlarında 31/12/2011 tarihinden evvel yapılmış, hakkında müsadere kararı bulunanlar da dâhil her türlü bina ve tesisler mevcut haliyle vaziyet planında gösterilerek Orman Genel Müdürlüğü sabit kıymetlerine alınır. Yayla alanlarında bulunan bina ve tesisler orman idaresi tarafından işletilir, işlettirilebilir veya kiraya verilebilir. Elde edilen gelirler Orman Genel Müdürlüğü döner sermayesine gelir kaydedilir. Giderler ise Orman Genel Müdürlüğü döner sermayesinden karşılanır. </a:t>
            </a:r>
            <a:r>
              <a:rPr lang="tr-TR" sz="1500" i="1" dirty="0" smtClean="0"/>
              <a:t> </a:t>
            </a:r>
            <a:r>
              <a:rPr lang="tr-TR" sz="1500" i="1" dirty="0"/>
              <a:t> </a:t>
            </a:r>
            <a:r>
              <a:rPr lang="tr-TR" sz="1500" i="1" dirty="0" smtClean="0"/>
              <a:t>Bu </a:t>
            </a:r>
            <a:r>
              <a:rPr lang="tr-TR" sz="1500" i="1" dirty="0"/>
              <a:t>alanlardaki bina ve tesislerin kullanıcıları orman idaresince tespit edilir, ilgili kaymakamlık ve muhtarlıklar vasıtasıyla bir ay süreyle ilan edilir. Bu süre içinde yapılan itirazlar bir ay içinde orman idaresinde mevcut bilgi ve belgelere göre, bunun mümkün olmaması hâlinde başvuru sahiplerinin elindeki bilgi ve belgelere göre sonuçlandırılarak ilgililere bildirilir. </a:t>
            </a:r>
            <a:r>
              <a:rPr lang="tr-TR" sz="1500" i="1" dirty="0" smtClean="0"/>
              <a:t> </a:t>
            </a:r>
            <a:r>
              <a:rPr lang="tr-TR" sz="1500" i="1" dirty="0"/>
              <a:t> </a:t>
            </a:r>
            <a:r>
              <a:rPr lang="tr-TR" sz="1500" i="1" dirty="0" smtClean="0"/>
              <a:t>Kullanıcısı </a:t>
            </a:r>
            <a:r>
              <a:rPr lang="tr-TR" sz="1500" i="1" dirty="0"/>
              <a:t>tespit edilen bina ve tesisler vaziyet planına göre kullanıcısına, tespit tarihinden itibaren bir yıl içinde talebi hâlinde rayiç bedel üzerinden 8/9/1983 tarihli ve 2886 sayılı Devlet İhale Kanunu hükümlerine göre kiraya verilebilir. Kullanıcıları tarafından kiralanmayan bina ve tesisler ise yıkılır. Kiralanan bina ve tesislere ilişkin, ilgili kurumlarca orman idaresine bildirilen eksikliklerin tamamlanması yönünde kiracıya tebligat yapılarak en geç bir yıl içinde eksikliğin giderilmesi istenir. Eksikliklerin giderilmemesi hâlinde yapılan kiralama işlemi iptal edilir. İlgili mevzuattan doğacak her türlü zarar ve hukuki sorumluluk kiracıya aittir. </a:t>
            </a:r>
            <a:r>
              <a:rPr lang="tr-TR" sz="1500" i="1" dirty="0" smtClean="0"/>
              <a:t> </a:t>
            </a:r>
            <a:r>
              <a:rPr lang="tr-TR" sz="1500" i="1" dirty="0"/>
              <a:t> </a:t>
            </a:r>
            <a:r>
              <a:rPr lang="tr-TR" sz="1500" i="1" dirty="0" smtClean="0"/>
              <a:t>Yayla </a:t>
            </a:r>
            <a:r>
              <a:rPr lang="tr-TR" sz="1500" i="1" dirty="0"/>
              <a:t>alanı olarak ilan edilen yerlerde orman idaresince nüfus yoğunluğu, yöresel ihtiyaç ve sosyal problemler dikkate alınarak gerekli her tür ve ölçekte planlar Orman Genel Müdürlüğünce yapılır veya yaptırılır. </a:t>
            </a:r>
            <a:r>
              <a:rPr lang="tr-TR" sz="1500" i="1" dirty="0" smtClean="0"/>
              <a:t> </a:t>
            </a:r>
            <a:r>
              <a:rPr lang="tr-TR" sz="1500" i="1" dirty="0"/>
              <a:t> </a:t>
            </a:r>
            <a:r>
              <a:rPr lang="tr-TR" sz="1500" i="1" dirty="0" smtClean="0"/>
              <a:t>Yapılan </a:t>
            </a:r>
            <a:r>
              <a:rPr lang="tr-TR" sz="1500" i="1" dirty="0"/>
              <a:t>bu planlar Orman ve Su İşleri Bakanlığınca onaylanır. Yayla alanlarında mevcut bina ve tesislerin kiralayan tarafından iki yıl içinde planlara uygun hale getirilmesi istenir. Uyumlu hale getirenlerin kira sözleşmeleri yenilenir. Aksi halde kira sözleşmesi iptal edilir. Yayla alanlarına ilişkin iş ve işlemler yönetmelikle belirlenir</a:t>
            </a:r>
            <a:r>
              <a:rPr lang="tr-TR" sz="1500" i="1" dirty="0" smtClean="0"/>
              <a:t>.</a:t>
            </a:r>
          </a:p>
        </p:txBody>
      </p:sp>
    </p:spTree>
    <p:extLst>
      <p:ext uri="{BB962C8B-B14F-4D97-AF65-F5344CB8AC3E}">
        <p14:creationId xmlns:p14="http://schemas.microsoft.com/office/powerpoint/2010/main" val="3407020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54177"/>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200" b="1" i="1" dirty="0" smtClean="0"/>
              <a:t>Orman Kanununun Yaylalar İle  İlgili Maddeleri</a:t>
            </a:r>
            <a:endParaRPr lang="tr-TR" sz="3200" dirty="0"/>
          </a:p>
        </p:txBody>
      </p:sp>
      <p:sp>
        <p:nvSpPr>
          <p:cNvPr id="3" name="İçerik Yer Tutucusu 2"/>
          <p:cNvSpPr>
            <a:spLocks noGrp="1"/>
          </p:cNvSpPr>
          <p:nvPr>
            <p:ph idx="1"/>
          </p:nvPr>
        </p:nvSpPr>
        <p:spPr>
          <a:xfrm>
            <a:off x="838200" y="921715"/>
            <a:ext cx="10515600" cy="5255248"/>
          </a:xfrm>
        </p:spPr>
        <p:txBody>
          <a:bodyPr>
            <a:normAutofit/>
          </a:bodyPr>
          <a:lstStyle/>
          <a:p>
            <a:pPr>
              <a:lnSpc>
                <a:spcPct val="120000"/>
              </a:lnSpc>
              <a:spcBef>
                <a:spcPts val="0"/>
              </a:spcBef>
            </a:pPr>
            <a:r>
              <a:rPr lang="tr-TR" sz="2400" dirty="0"/>
              <a:t>Bu madde ile son derece önemli bir sosyal probleme neşter vurulduğu değerlendirilmektedir. Bu Kanun çerçevesinde hazırlanan “</a:t>
            </a:r>
            <a:r>
              <a:rPr lang="tr-TR" sz="2400" u="sng" dirty="0">
                <a:hlinkClick r:id="rId2"/>
              </a:rPr>
              <a:t>Devlet Ormanlarındaki Yayla Alanlarının Tespiti Ve İdaresi Hakkında Yönetmelik</a:t>
            </a:r>
            <a:r>
              <a:rPr lang="tr-TR" sz="2400" dirty="0"/>
              <a:t>” 07.03.2013 tarihli Resmi Gazete ’de yayımlanarak yürürlüğe girmiştir. </a:t>
            </a:r>
          </a:p>
          <a:p>
            <a:pPr>
              <a:lnSpc>
                <a:spcPct val="120000"/>
              </a:lnSpc>
              <a:spcBef>
                <a:spcPts val="0"/>
              </a:spcBef>
            </a:pPr>
            <a:r>
              <a:rPr lang="tr-TR" sz="2400" dirty="0" smtClean="0"/>
              <a:t>Bu </a:t>
            </a:r>
            <a:r>
              <a:rPr lang="tr-TR" sz="2400" dirty="0"/>
              <a:t>Yönetmelik çerçevesinde faaliyetler yürütülmekte ve sosyal barışa, vatandaş-devlet münasebetlerine, reel hayata ve reel problemlerin çözümüne katkı sağlamaktadır. </a:t>
            </a:r>
            <a:endParaRPr lang="tr-TR" sz="2400" dirty="0" smtClean="0"/>
          </a:p>
          <a:p>
            <a:pPr>
              <a:lnSpc>
                <a:spcPct val="120000"/>
              </a:lnSpc>
              <a:spcBef>
                <a:spcPts val="0"/>
              </a:spcBef>
            </a:pPr>
            <a:r>
              <a:rPr lang="tr-TR" sz="2400" dirty="0" smtClean="0"/>
              <a:t>Mersin </a:t>
            </a:r>
            <a:r>
              <a:rPr lang="tr-TR" sz="2400" dirty="0"/>
              <a:t>örneğinde bakıldığında, 2017 Temmuz ayı itibari ile bu Yönetmelik çerçevesinde 28 Yayla tespitinin yapıldığı, bunlardan 4 tanesinin Bakanlar Kurulu tarafından onaylanarak Resmi Gazete ‘de yayımlandığı, 24 tanesinin ise hâlihazırda Bakanlar Kurulunda beklediği ifade edilmiştir.  </a:t>
            </a:r>
          </a:p>
          <a:p>
            <a:endParaRPr lang="tr-TR" dirty="0"/>
          </a:p>
        </p:txBody>
      </p:sp>
    </p:spTree>
    <p:extLst>
      <p:ext uri="{BB962C8B-B14F-4D97-AF65-F5344CB8AC3E}">
        <p14:creationId xmlns:p14="http://schemas.microsoft.com/office/powerpoint/2010/main" val="34070204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482600"/>
          </a:xfrm>
        </p:spPr>
        <p:style>
          <a:lnRef idx="1">
            <a:schemeClr val="accent4"/>
          </a:lnRef>
          <a:fillRef idx="2">
            <a:schemeClr val="accent4"/>
          </a:fillRef>
          <a:effectRef idx="1">
            <a:schemeClr val="accent4"/>
          </a:effectRef>
          <a:fontRef idx="minor">
            <a:schemeClr val="dk1"/>
          </a:fontRef>
        </p:style>
        <p:txBody>
          <a:bodyPr>
            <a:noAutofit/>
          </a:bodyPr>
          <a:lstStyle/>
          <a:p>
            <a:r>
              <a:rPr lang="tr-TR" sz="2800" dirty="0"/>
              <a:t>Organik Tarım </a:t>
            </a:r>
            <a:r>
              <a:rPr lang="tr-TR" sz="2800" dirty="0" smtClean="0"/>
              <a:t>Kanunu</a:t>
            </a:r>
            <a:endParaRPr lang="tr-TR" sz="2800" dirty="0"/>
          </a:p>
        </p:txBody>
      </p:sp>
      <p:sp>
        <p:nvSpPr>
          <p:cNvPr id="3" name="İçerik Yer Tutucusu 2"/>
          <p:cNvSpPr>
            <a:spLocks noGrp="1"/>
          </p:cNvSpPr>
          <p:nvPr>
            <p:ph idx="1"/>
          </p:nvPr>
        </p:nvSpPr>
        <p:spPr>
          <a:xfrm>
            <a:off x="800100" y="996949"/>
            <a:ext cx="10515600" cy="4937125"/>
          </a:xfrm>
        </p:spPr>
        <p:txBody>
          <a:bodyPr>
            <a:normAutofit lnSpcReduction="10000"/>
          </a:bodyPr>
          <a:lstStyle/>
          <a:p>
            <a:pPr algn="just"/>
            <a:r>
              <a:rPr lang="tr-TR" sz="1800" dirty="0" smtClean="0"/>
              <a:t>2004 </a:t>
            </a:r>
            <a:r>
              <a:rPr lang="tr-TR" sz="1800" dirty="0"/>
              <a:t>yılında çıkarılan Kanun en son 2012 yılında yapılan çeşitli değişiklikler ile birlikte yürürlüktedir.  </a:t>
            </a:r>
          </a:p>
          <a:p>
            <a:pPr algn="just"/>
            <a:r>
              <a:rPr lang="tr-TR" sz="1800" dirty="0"/>
              <a:t>Kanunun amacı “ </a:t>
            </a:r>
            <a:r>
              <a:rPr lang="tr-TR" sz="1800" i="1" dirty="0"/>
              <a:t>Madde 1- Bu Kanunun amacı; tüketiciye güvenilir, kaliteli ürünler </a:t>
            </a:r>
            <a:r>
              <a:rPr lang="tr-TR" sz="1800" b="1" i="1" dirty="0"/>
              <a:t>sunmak üzere organik ürün ve girdilerin üretiminin geliştirilmesini sağlamak </a:t>
            </a:r>
            <a:r>
              <a:rPr lang="tr-TR" sz="1800" i="1" dirty="0"/>
              <a:t>için gerekli tedbirlerin alınmasına ilişkin usul ve esasları belirlemektir.”</a:t>
            </a:r>
            <a:r>
              <a:rPr lang="tr-TR" sz="1800" dirty="0"/>
              <a:t> Şeklinde belirlenmiştir.</a:t>
            </a:r>
          </a:p>
          <a:p>
            <a:pPr algn="just"/>
            <a:r>
              <a:rPr lang="tr-TR" sz="1800" dirty="0"/>
              <a:t>Organik tarım faaliyetleri ise </a:t>
            </a:r>
            <a:r>
              <a:rPr lang="tr-TR" sz="1800" i="1" dirty="0"/>
              <a:t>“</a:t>
            </a:r>
            <a:r>
              <a:rPr lang="tr-TR" sz="1800" b="1" i="1" dirty="0"/>
              <a:t>Toprak, su, bitki, hayvan ve doğal kaynaklar kullanılarak organik ürün veya girdi üretilmesi ya da yetiştirilmesi, doğal alan ve kaynaklardan ürün toplanması, hasat, kesim, işleme, tasnif, ambalajlama, etiketleme, muhafaza, depolama, taşıma, pazarlama, ithalat, ihracat ile ürün veya girdinin tüketiciye ulaşıncaya kadar olan diğer işlemlerini ifade eder</a:t>
            </a:r>
            <a:r>
              <a:rPr lang="tr-TR" sz="1800" i="1" dirty="0"/>
              <a:t>”</a:t>
            </a:r>
            <a:r>
              <a:rPr lang="tr-TR" sz="1800" dirty="0"/>
              <a:t> şeklinde tanımlanmıştır.</a:t>
            </a:r>
          </a:p>
          <a:p>
            <a:pPr algn="just"/>
            <a:r>
              <a:rPr lang="tr-TR" sz="1800" dirty="0"/>
              <a:t>Tüm dünyada olduğu gibi Ülkemizde ve KKH’ de de “odun dışı orman ürünleri” organik tarımın önemli bir bölümünü oluşturmaktadır. </a:t>
            </a:r>
          </a:p>
          <a:p>
            <a:pPr algn="just"/>
            <a:r>
              <a:rPr lang="tr-TR" sz="1800" dirty="0"/>
              <a:t>Organik Tarım Kanununda </a:t>
            </a:r>
            <a:r>
              <a:rPr lang="tr-TR" sz="1800" i="1" dirty="0"/>
              <a:t>“Madde 7- Organik tarım faaliyetlerine ilişkin usul ve esaslar Bakanlık tarafından çıkarılacak yönetmelikle belirlenir. </a:t>
            </a:r>
            <a:r>
              <a:rPr lang="tr-TR" sz="1800" b="1" i="1" dirty="0"/>
              <a:t>Orman sayılan yerlerde ürün toplanması ile ilgili usul ve esaslar, Çevre ve Orman Bakanlığının görüşü alınarak, Bakanlık tarafından çıkarılacak yönetmelikle belirlenir</a:t>
            </a:r>
            <a:r>
              <a:rPr lang="tr-TR" sz="1800" i="1" dirty="0"/>
              <a:t>”</a:t>
            </a:r>
            <a:r>
              <a:rPr lang="tr-TR" sz="1800" dirty="0"/>
              <a:t> ifadesi bulunmaktadır.</a:t>
            </a:r>
          </a:p>
          <a:p>
            <a:pPr algn="just"/>
            <a:r>
              <a:rPr lang="tr-TR" sz="1800" b="1" dirty="0"/>
              <a:t>Proje çerçevesinde “sertifikalandırılmış orman alanları ve ürünleri” hedeflenmektedir</a:t>
            </a:r>
            <a:r>
              <a:rPr lang="tr-TR" sz="1800" dirty="0"/>
              <a:t>. Bu hususun “Organik Tarım Kanunu” ile uyumlu yapılması, bununla birlikte “Orman Sayılan Yerlerden Elde Edilen Tıbbi Aromatik ve Gıda Maddelerinin Toplanması Yetiştirilmesi ve Değerlendirilmesi” başlığı altında Orman ve Su İşleri Bakanlığının koordinasyonunda, Sağlık Bakanlığı ve Gıda Tarım ve Hayvancılık Bakanlığı ile işbirliği halinde uygulanacak yeni bir yönetmeliğe ihtiyaç olduğu değerlendirilmektedir. </a:t>
            </a:r>
          </a:p>
          <a:p>
            <a:pPr algn="just"/>
            <a:endParaRPr lang="tr-TR" sz="1800" dirty="0"/>
          </a:p>
        </p:txBody>
      </p:sp>
    </p:spTree>
    <p:extLst>
      <p:ext uri="{BB962C8B-B14F-4D97-AF65-F5344CB8AC3E}">
        <p14:creationId xmlns:p14="http://schemas.microsoft.com/office/powerpoint/2010/main" val="30162571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483437"/>
          </a:xfrm>
        </p:spPr>
        <p:style>
          <a:lnRef idx="1">
            <a:schemeClr val="accent4"/>
          </a:lnRef>
          <a:fillRef idx="2">
            <a:schemeClr val="accent4"/>
          </a:fillRef>
          <a:effectRef idx="1">
            <a:schemeClr val="accent4"/>
          </a:effectRef>
          <a:fontRef idx="minor">
            <a:schemeClr val="dk1"/>
          </a:fontRef>
        </p:style>
        <p:txBody>
          <a:bodyPr>
            <a:normAutofit/>
          </a:bodyPr>
          <a:lstStyle/>
          <a:p>
            <a:r>
              <a:rPr lang="tr-TR" sz="2800" b="1" i="1" dirty="0"/>
              <a:t>Toprak Koruma ve Arazi Kullanımı </a:t>
            </a:r>
            <a:r>
              <a:rPr lang="tr-TR" sz="2800" b="1" i="1" dirty="0" smtClean="0"/>
              <a:t>Kanunu</a:t>
            </a:r>
            <a:endParaRPr lang="tr-TR" sz="2800" dirty="0"/>
          </a:p>
        </p:txBody>
      </p:sp>
      <p:sp>
        <p:nvSpPr>
          <p:cNvPr id="3" name="İçerik Yer Tutucusu 2"/>
          <p:cNvSpPr>
            <a:spLocks noGrp="1"/>
          </p:cNvSpPr>
          <p:nvPr>
            <p:ph idx="1"/>
          </p:nvPr>
        </p:nvSpPr>
        <p:spPr>
          <a:xfrm>
            <a:off x="838200" y="1068020"/>
            <a:ext cx="10515600" cy="5108944"/>
          </a:xfrm>
        </p:spPr>
        <p:txBody>
          <a:bodyPr>
            <a:normAutofit fontScale="55000" lnSpcReduction="20000"/>
          </a:bodyPr>
          <a:lstStyle/>
          <a:p>
            <a:r>
              <a:rPr lang="tr-TR" dirty="0" smtClean="0"/>
              <a:t>2005 </a:t>
            </a:r>
            <a:r>
              <a:rPr lang="tr-TR" dirty="0"/>
              <a:t>yılında çıkarılan Kanun en son 2014 yılında yapılan değişiklikler ile yürürlüktedir.  Kanunun Amaç ve kapsamı aşağıdaki gibi belirlenmiştir.</a:t>
            </a:r>
          </a:p>
          <a:p>
            <a:r>
              <a:rPr lang="tr-TR" dirty="0"/>
              <a:t>Bu Kanunda “</a:t>
            </a:r>
            <a:r>
              <a:rPr lang="tr-TR" b="1" dirty="0"/>
              <a:t>çevre öncelikli sürdürülebilir kalkınma ilkesine uygunluk, </a:t>
            </a:r>
            <a:r>
              <a:rPr lang="tr-TR" dirty="0"/>
              <a:t>toplumsal, ekonomik ve çevresel boyutlarının katılımcı yöntemlerle değerlendirilmesi..” gibi kavramların yer almış olması yeni bir evre olarak değerlendirilmektedir. </a:t>
            </a:r>
            <a:endParaRPr lang="tr-TR" dirty="0" smtClean="0"/>
          </a:p>
          <a:p>
            <a:r>
              <a:rPr lang="tr-TR" i="1" dirty="0"/>
              <a:t>Amaç </a:t>
            </a:r>
            <a:r>
              <a:rPr lang="tr-TR" i="1" dirty="0" smtClean="0"/>
              <a:t>Madde </a:t>
            </a:r>
            <a:r>
              <a:rPr lang="tr-TR" i="1" dirty="0"/>
              <a:t>1 –(Değişik: 30/4/2014-6537/1 </a:t>
            </a:r>
            <a:r>
              <a:rPr lang="tr-TR" i="1" dirty="0" err="1"/>
              <a:t>md.</a:t>
            </a:r>
            <a:r>
              <a:rPr lang="tr-TR" i="1" dirty="0"/>
              <a:t>) Bu Kanunun amacı; toprağın korunması, geliştirilmesi, tarım arazilerinin sınıflandırılması, asgari tarımsal arazi ve yeter gelirli tarımsal arazi büyüklüklerinin belirlenmesi ve bölünmelerinin önlenmesi, tarımsal arazi ve yeter gelirli tarımsal arazilerin </a:t>
            </a:r>
            <a:r>
              <a:rPr lang="tr-TR" b="1" i="1" dirty="0"/>
              <a:t>çevre öncelikli sürdürülebilir kalkınma ilkesine uygun</a:t>
            </a:r>
            <a:r>
              <a:rPr lang="tr-TR" i="1" dirty="0"/>
              <a:t> olarak planlı kullanımını sağlayacak usul ve esasları belirlemektir. </a:t>
            </a:r>
          </a:p>
          <a:p>
            <a:r>
              <a:rPr lang="tr-TR" i="1" dirty="0"/>
              <a:t> </a:t>
            </a:r>
            <a:r>
              <a:rPr lang="tr-TR" b="1" i="1" dirty="0" smtClean="0"/>
              <a:t>Kapsam </a:t>
            </a:r>
            <a:r>
              <a:rPr lang="tr-TR" b="1" i="1" dirty="0"/>
              <a:t>Madde 2 –</a:t>
            </a:r>
            <a:r>
              <a:rPr lang="tr-TR" i="1" dirty="0"/>
              <a:t> (Değişik: 30/4/2014-6537/2 </a:t>
            </a:r>
            <a:r>
              <a:rPr lang="tr-TR" i="1" dirty="0" err="1"/>
              <a:t>md.</a:t>
            </a:r>
            <a:r>
              <a:rPr lang="tr-TR" i="1" dirty="0"/>
              <a:t>) Bu Kanun; arazi ve toprak kaynaklarının bilimsel esaslara uygun olarak sınıflandırılması, tarımsal arazi ve yeter gelirli tarımsal arazilerin asgari büyüklüklerinin belirlenmesi ve bölünmelerinin önlenmesi, arazi kullanım planlarının hazırlanması, koruma ve geliştirme sürecinde toplumsal, ekonomik ve çevresel boyutlarının katılımcı yöntemlerle değerlendirilmesi, amaç dışı ve yanlış kullanımların önlenmesi, korumayı sağlayacak yöntemlerin oluşturulması ile görev, yetki ve sorumluluklara ilişkin usul ve esasları kapsar</a:t>
            </a:r>
            <a:r>
              <a:rPr lang="tr-TR" i="1" dirty="0" smtClean="0"/>
              <a:t>.</a:t>
            </a:r>
          </a:p>
          <a:p>
            <a:r>
              <a:rPr lang="tr-TR" b="1" i="1" dirty="0"/>
              <a:t>Madde 10 - </a:t>
            </a:r>
            <a:r>
              <a:rPr lang="tr-TR" i="1" dirty="0"/>
              <a:t>Arazi kullanım plânları ile ülkesel ve bölgesel plânlamalara temel oluşturan ve diğer fizikî plânlamalara veri teşkil eden; su potansiyeli, toprak veri tabanı ve haritaları esas alınarak çevre öncelikli sürdürülebilir kalkınma ilkesi doğrultusunda toprağın niteliği, arazinin yeteneği ve diğer arazi özellikleri gözetilerek </a:t>
            </a:r>
            <a:r>
              <a:rPr lang="tr-TR" b="1" i="1" dirty="0"/>
              <a:t>uygun arazi kullanım şekilleri belirlenir</a:t>
            </a:r>
            <a:r>
              <a:rPr lang="tr-TR" i="1" dirty="0"/>
              <a:t>.</a:t>
            </a:r>
          </a:p>
          <a:p>
            <a:r>
              <a:rPr lang="tr-TR" i="1" dirty="0"/>
              <a:t> </a:t>
            </a:r>
            <a:r>
              <a:rPr lang="tr-TR" i="1" dirty="0" smtClean="0"/>
              <a:t>Bakanlık </a:t>
            </a:r>
            <a:r>
              <a:rPr lang="tr-TR" i="1" dirty="0"/>
              <a:t>tarafından hazırlanan veya hazırlattırılan arazi kullanım plânlarında; yerel, bölgesel ve ülkesel ölçekte tarım arazileri, mera arazileri, orman arazileri, özel kanunlarla belirlenen alanlar, yerleşim alanları, sosyal ve ekonomik amaçlı altyapı tesisleri ile diğer arazi kullanım Şekillerine yer verilir. Bakanlık, arazi kullanım plânlarının hazırlanmasını ihtiyaca göre valiliklere devredebilir.</a:t>
            </a:r>
          </a:p>
          <a:p>
            <a:r>
              <a:rPr lang="tr-TR" i="1" dirty="0"/>
              <a:t> </a:t>
            </a:r>
            <a:r>
              <a:rPr lang="tr-TR" i="1" dirty="0" smtClean="0"/>
              <a:t>Özel </a:t>
            </a:r>
            <a:r>
              <a:rPr lang="tr-TR" i="1" dirty="0"/>
              <a:t>kanunlarla belirlenen veya belirlenecek alanlarda, ilgili kanun hükümleri saklı kalmak kaydı ile arazi kullanım plânlarında yer verilen kullanım Şekilleri, ilgili kanunlar kapsamında sorumlu bakanlık veya kuruluşlar tarafından değerlendirilir.</a:t>
            </a:r>
          </a:p>
          <a:p>
            <a:r>
              <a:rPr lang="tr-TR" i="1" dirty="0"/>
              <a:t> </a:t>
            </a:r>
            <a:r>
              <a:rPr lang="tr-TR" i="1" dirty="0" smtClean="0"/>
              <a:t>Tarım </a:t>
            </a:r>
            <a:r>
              <a:rPr lang="tr-TR" i="1" dirty="0"/>
              <a:t>arazileri, bu Kanunda belirtilen istisnalar hariç olmak üzere, arazi kullanım plânlarında belirtilen amaçları dışında kullanılamaz.</a:t>
            </a:r>
          </a:p>
          <a:p>
            <a:r>
              <a:rPr lang="tr-TR" i="1" dirty="0"/>
              <a:t> </a:t>
            </a:r>
            <a:r>
              <a:rPr lang="tr-TR" i="1" dirty="0" smtClean="0"/>
              <a:t>Arazi </a:t>
            </a:r>
            <a:r>
              <a:rPr lang="tr-TR" i="1" dirty="0"/>
              <a:t>kullanım plânının hazırlanmasına ilişkin usul ve esaslar, Bakanlık tarafından hazırlanacak yönetmelikle </a:t>
            </a:r>
            <a:r>
              <a:rPr lang="tr-TR" i="1" dirty="0" smtClean="0"/>
              <a:t>belirlenir</a:t>
            </a:r>
            <a:endParaRPr lang="tr-TR" i="1" dirty="0"/>
          </a:p>
        </p:txBody>
      </p:sp>
    </p:spTree>
    <p:extLst>
      <p:ext uri="{BB962C8B-B14F-4D97-AF65-F5344CB8AC3E}">
        <p14:creationId xmlns:p14="http://schemas.microsoft.com/office/powerpoint/2010/main" val="14442444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483437"/>
          </a:xfrm>
        </p:spPr>
        <p:style>
          <a:lnRef idx="1">
            <a:schemeClr val="accent4"/>
          </a:lnRef>
          <a:fillRef idx="2">
            <a:schemeClr val="accent4"/>
          </a:fillRef>
          <a:effectRef idx="1">
            <a:schemeClr val="accent4"/>
          </a:effectRef>
          <a:fontRef idx="minor">
            <a:schemeClr val="dk1"/>
          </a:fontRef>
        </p:style>
        <p:txBody>
          <a:bodyPr>
            <a:normAutofit/>
          </a:bodyPr>
          <a:lstStyle/>
          <a:p>
            <a:r>
              <a:rPr lang="tr-TR" sz="2800" b="1" i="1" dirty="0"/>
              <a:t>Toprak Koruma ve Arazi Kullanımı </a:t>
            </a:r>
            <a:r>
              <a:rPr lang="tr-TR" sz="2800" b="1" i="1" dirty="0" smtClean="0"/>
              <a:t>Kanunu</a:t>
            </a:r>
            <a:endParaRPr lang="tr-TR" sz="2800" dirty="0"/>
          </a:p>
        </p:txBody>
      </p:sp>
      <p:sp>
        <p:nvSpPr>
          <p:cNvPr id="3" name="İçerik Yer Tutucusu 2"/>
          <p:cNvSpPr>
            <a:spLocks noGrp="1"/>
          </p:cNvSpPr>
          <p:nvPr>
            <p:ph idx="1"/>
          </p:nvPr>
        </p:nvSpPr>
        <p:spPr>
          <a:xfrm>
            <a:off x="838200" y="1068020"/>
            <a:ext cx="10515600" cy="5108944"/>
          </a:xfrm>
        </p:spPr>
        <p:txBody>
          <a:bodyPr>
            <a:noAutofit/>
          </a:bodyPr>
          <a:lstStyle/>
          <a:p>
            <a:r>
              <a:rPr lang="tr-TR" sz="1400" b="1" i="1" dirty="0" smtClean="0"/>
              <a:t>Erozyona </a:t>
            </a:r>
            <a:r>
              <a:rPr lang="tr-TR" sz="1400" b="1" i="1" dirty="0"/>
              <a:t>duyarlı alanların belirlenmesi ve </a:t>
            </a:r>
            <a:r>
              <a:rPr lang="tr-TR" sz="1400" b="1" i="1" dirty="0" smtClean="0"/>
              <a:t>korunması: Madde </a:t>
            </a:r>
            <a:r>
              <a:rPr lang="tr-TR" sz="1400" b="1" i="1" dirty="0"/>
              <a:t>15 </a:t>
            </a:r>
            <a:r>
              <a:rPr lang="tr-TR" sz="1400" i="1" dirty="0"/>
              <a:t>- Doğal ve yapay olaylar sonucu toprağın fiziksel, kimyasal ve biyolojik özellikleri bozulmuş veya bozulma ihtimali olan araziler ile millenmeden önemli derecede etkilenen baraj, gölet ve benzeri rezervuar havzalarında toprak kayıplarını ve millenmeyi önlemek, koruma, geliştirme ve kullanmayı esas alan teknikleri yerleştirmek amacıyla, kurulların görüşü alınarak, </a:t>
            </a:r>
            <a:r>
              <a:rPr lang="tr-TR" sz="1400" b="1" i="1" dirty="0">
                <a:solidFill>
                  <a:srgbClr val="FF0000"/>
                </a:solidFill>
              </a:rPr>
              <a:t>Bakanlığın teklifi ve Bakanlar Kurulu kararı ile erozyona duyarlı alanlar belirlenir</a:t>
            </a:r>
            <a:r>
              <a:rPr lang="tr-TR" sz="1400" i="1" dirty="0"/>
              <a:t>.</a:t>
            </a:r>
          </a:p>
          <a:p>
            <a:r>
              <a:rPr lang="tr-TR" sz="1400" b="1" i="1" dirty="0" smtClean="0"/>
              <a:t>Erozyona </a:t>
            </a:r>
            <a:r>
              <a:rPr lang="tr-TR" sz="1400" b="1" i="1" dirty="0"/>
              <a:t>duyarlı arazilerin belirlenmesi ve korunması amacıyla bu arazilerin kullanım plânları ve altyapı projeleri; kurulların görüşleri dikkate alınarak, ilgili kamu kurum ve kuruluşlarının hizmet alanları ile sınırlı olmak kaydıyla, kamu kuruluşlarının birbirlerine bağlı hizmetlerini aksatmayacak Şekilde bir uyum ve zaman plânlaması içerisinde, havza bazında ilgili kamu kuruluşları tarafından yapılır veya yaptırılır.</a:t>
            </a:r>
            <a:r>
              <a:rPr lang="tr-TR" sz="1400" i="1" dirty="0"/>
              <a:t> </a:t>
            </a:r>
            <a:r>
              <a:rPr lang="tr-TR" sz="1400" i="1" dirty="0" smtClean="0"/>
              <a:t> </a:t>
            </a:r>
            <a:r>
              <a:rPr lang="tr-TR" sz="1400" i="1" dirty="0"/>
              <a:t> </a:t>
            </a:r>
            <a:r>
              <a:rPr lang="tr-TR" sz="1400" i="1" dirty="0" smtClean="0"/>
              <a:t>Bu </a:t>
            </a:r>
            <a:r>
              <a:rPr lang="tr-TR" sz="1400" i="1" dirty="0"/>
              <a:t>amaçla yapılan veya yaptırılan rüzgâr perdeleri, sekiler, sel oyuntusu önleme yapıları gibi fizikî yapıların korunması, arazi sahiplerine aittir. </a:t>
            </a:r>
            <a:r>
              <a:rPr lang="tr-TR" sz="1400" i="1" dirty="0" smtClean="0"/>
              <a:t>  Bakanlık</a:t>
            </a:r>
            <a:r>
              <a:rPr lang="tr-TR" sz="1400" i="1" dirty="0"/>
              <a:t>; kurak, yarı kurak ve az yağışlı yerlerde iklim değişiklikleri ve insan faaliyetleri de dâhil olmak üzere, çeşitli nedenlerle toprak bozulması görülen çölleşmeye maruz alanlarda ilgili kamu kurum ve kuruluşları, sivil toplum örgütleri ile işbirliği yaparak gerekli önlemleri alır veya </a:t>
            </a:r>
            <a:r>
              <a:rPr lang="tr-TR" sz="1400" i="1" dirty="0" smtClean="0"/>
              <a:t>aldırır. </a:t>
            </a:r>
            <a:r>
              <a:rPr lang="tr-TR" sz="1400" i="1" dirty="0" smtClean="0">
                <a:solidFill>
                  <a:srgbClr val="FF0000"/>
                </a:solidFill>
              </a:rPr>
              <a:t>Erozyona </a:t>
            </a:r>
            <a:r>
              <a:rPr lang="tr-TR" sz="1400" i="1" dirty="0">
                <a:solidFill>
                  <a:srgbClr val="FF0000"/>
                </a:solidFill>
              </a:rPr>
              <a:t>duyarlı alanların belirlenmesi ve korunmasına ilişkin usul ve esaslar, Bakanlık tarafından hazırlanacak yönetmelikle belirlenir</a:t>
            </a:r>
            <a:r>
              <a:rPr lang="tr-TR" sz="1400" i="1" dirty="0" smtClean="0">
                <a:solidFill>
                  <a:srgbClr val="FF0000"/>
                </a:solidFill>
              </a:rPr>
              <a:t>.</a:t>
            </a:r>
          </a:p>
          <a:p>
            <a:r>
              <a:rPr lang="tr-TR" sz="1400" dirty="0" smtClean="0"/>
              <a:t>Toprak </a:t>
            </a:r>
            <a:r>
              <a:rPr lang="tr-TR" sz="1400" dirty="0"/>
              <a:t>Koruma ve Arazi Kullanımı Kanununun zamanın ihtiyaçlarını uygun şekilde kaleme alındığı değerlendirilmektedir. Sürdürülebilir Arazi Yönetimi ve İklim Dostu Tarım Uygulamalarının altlığını oluşturan Kanuni düzenlemelerden birisi olarak görülmektedir. </a:t>
            </a:r>
          </a:p>
          <a:p>
            <a:r>
              <a:rPr lang="tr-TR" sz="1400" dirty="0"/>
              <a:t>Ancak bu Kanunun 10. Maddesinin;  3194 sayılı İmar Kanununun 5 inci, 8 inci ve 44 üncü maddeleri ile 29/6/2011 tarihli ve 644 sayılı Çevre ve Şehircilik Bakanlığının Teşkilat ve Görevleri Hakkında Kanun Hükmünde Kararnamenin 2 </a:t>
            </a:r>
            <a:r>
              <a:rPr lang="tr-TR" sz="1400" dirty="0" err="1"/>
              <a:t>nci</a:t>
            </a:r>
            <a:r>
              <a:rPr lang="tr-TR" sz="1400" dirty="0"/>
              <a:t> madde kapsamında Çevre ve Şehircilik Bakanlığı Mekânsal Planlama Genel Müdürlüğü, 15. Maddesinin ise Orman Genel Müdürlüğü ile görev çakışmalarına neden olabileceği değerlendirilmektedir. </a:t>
            </a:r>
          </a:p>
          <a:p>
            <a:r>
              <a:rPr lang="tr-TR" sz="1400" dirty="0"/>
              <a:t>Diğer taraftan bu Kanun kapsamında çıkarılan </a:t>
            </a:r>
            <a:r>
              <a:rPr lang="tr-TR" sz="1400" u="sng" dirty="0">
                <a:hlinkClick r:id="rId2"/>
              </a:rPr>
              <a:t>“TARIMSAL ARAZİLERİN MÜLKİYETİNİN DEVRİNE İLİŞKİN YÖNETMELİK”</a:t>
            </a:r>
            <a:r>
              <a:rPr lang="tr-TR" sz="1400" dirty="0"/>
              <a:t> 31 Aralık 2014 tarih ve 29222 Sayılı Resmi Gazete’ de yayımlanmıştır. </a:t>
            </a:r>
          </a:p>
          <a:p>
            <a:endParaRPr lang="tr-TR" sz="1400" dirty="0"/>
          </a:p>
          <a:p>
            <a:endParaRPr lang="tr-TR" sz="1400" dirty="0"/>
          </a:p>
        </p:txBody>
      </p:sp>
    </p:spTree>
    <p:extLst>
      <p:ext uri="{BB962C8B-B14F-4D97-AF65-F5344CB8AC3E}">
        <p14:creationId xmlns:p14="http://schemas.microsoft.com/office/powerpoint/2010/main" val="14442444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568325"/>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a:t>Tarım </a:t>
            </a:r>
            <a:r>
              <a:rPr lang="tr-TR" dirty="0" smtClean="0"/>
              <a:t>Kanunu</a:t>
            </a:r>
            <a:endParaRPr lang="tr-TR" dirty="0"/>
          </a:p>
        </p:txBody>
      </p:sp>
      <p:sp>
        <p:nvSpPr>
          <p:cNvPr id="3" name="İçerik Yer Tutucusu 2"/>
          <p:cNvSpPr>
            <a:spLocks noGrp="1"/>
          </p:cNvSpPr>
          <p:nvPr>
            <p:ph idx="1"/>
          </p:nvPr>
        </p:nvSpPr>
        <p:spPr>
          <a:xfrm>
            <a:off x="838200" y="1133475"/>
            <a:ext cx="10515600" cy="5043488"/>
          </a:xfrm>
        </p:spPr>
        <p:txBody>
          <a:bodyPr>
            <a:normAutofit fontScale="92500" lnSpcReduction="10000"/>
          </a:bodyPr>
          <a:lstStyle/>
          <a:p>
            <a:r>
              <a:rPr lang="tr-TR" dirty="0" smtClean="0"/>
              <a:t>2006 </a:t>
            </a:r>
            <a:r>
              <a:rPr lang="tr-TR" dirty="0"/>
              <a:t>yılında çıkarılan Kanun en son 2013 yılında yapılan değişiklikler ile birlikte yürürlüktedir. </a:t>
            </a:r>
          </a:p>
          <a:p>
            <a:r>
              <a:rPr lang="tr-TR" dirty="0"/>
              <a:t>Kanunun amaç ve kapsamı aşağıdaki şekilde belirlenmiştir.</a:t>
            </a:r>
          </a:p>
          <a:p>
            <a:r>
              <a:rPr lang="tr-TR" b="1" dirty="0"/>
              <a:t>Amaç </a:t>
            </a:r>
            <a:r>
              <a:rPr lang="tr-TR" b="1" dirty="0" smtClean="0"/>
              <a:t>MADDE </a:t>
            </a:r>
            <a:r>
              <a:rPr lang="tr-TR" b="1" dirty="0"/>
              <a:t>1 </a:t>
            </a:r>
            <a:r>
              <a:rPr lang="tr-TR" dirty="0"/>
              <a:t>– Bu Kanunun amacı; tarım sektörünün ve kırsal alanın, kalkınma plân ve stratejileri doğrultusunda geliştirilmesi ve desteklenmesi için gerekli politikaların tespit edilmesi ve düzenlemelerin yapılmasıdır. </a:t>
            </a:r>
          </a:p>
          <a:p>
            <a:r>
              <a:rPr lang="tr-TR" dirty="0"/>
              <a:t> </a:t>
            </a:r>
            <a:r>
              <a:rPr lang="tr-TR" b="1" dirty="0" smtClean="0"/>
              <a:t>Kapsam MADDE </a:t>
            </a:r>
            <a:r>
              <a:rPr lang="tr-TR" b="1" dirty="0"/>
              <a:t>2 </a:t>
            </a:r>
            <a:r>
              <a:rPr lang="tr-TR" dirty="0"/>
              <a:t>– Bu Kanun, tarım politikalarının amaç, kapsam ve konularının belirlenmesi; </a:t>
            </a:r>
            <a:r>
              <a:rPr lang="tr-TR" b="1" dirty="0"/>
              <a:t>tarımsal destekleme politikalarının</a:t>
            </a:r>
            <a:r>
              <a:rPr lang="tr-TR" dirty="0"/>
              <a:t> amaç ve ilkeleriyle temel destekleme programlarının tanımlanması; bu programların yürütülmesine ilişkin piyasa düzenlemeleri, finansman ve idarî yapılanmanın tespit edilmesi; tarım sektöründe uygulanacak öncelikli araştırma ve geliştirme programlarıyla ilgili kanunî ve idarî düzenlemelerin yapılması ve tüm bunlarla ilgili uygulama usul ve esaslarını kapsar.</a:t>
            </a:r>
          </a:p>
        </p:txBody>
      </p:sp>
    </p:spTree>
    <p:extLst>
      <p:ext uri="{BB962C8B-B14F-4D97-AF65-F5344CB8AC3E}">
        <p14:creationId xmlns:p14="http://schemas.microsoft.com/office/powerpoint/2010/main" val="21901673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615949"/>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a:t>Sulama Birlikleri </a:t>
            </a:r>
            <a:r>
              <a:rPr lang="tr-TR" dirty="0" smtClean="0"/>
              <a:t>Kanunu</a:t>
            </a:r>
            <a:endParaRPr lang="tr-TR" dirty="0"/>
          </a:p>
        </p:txBody>
      </p:sp>
      <p:sp>
        <p:nvSpPr>
          <p:cNvPr id="3" name="İçerik Yer Tutucusu 2"/>
          <p:cNvSpPr>
            <a:spLocks noGrp="1"/>
          </p:cNvSpPr>
          <p:nvPr>
            <p:ph idx="1"/>
          </p:nvPr>
        </p:nvSpPr>
        <p:spPr>
          <a:xfrm>
            <a:off x="838200" y="1057275"/>
            <a:ext cx="10515600" cy="5119688"/>
          </a:xfrm>
        </p:spPr>
        <p:txBody>
          <a:bodyPr>
            <a:noAutofit/>
          </a:bodyPr>
          <a:lstStyle/>
          <a:p>
            <a:r>
              <a:rPr lang="tr-TR" sz="1400" dirty="0" smtClean="0"/>
              <a:t>2011 </a:t>
            </a:r>
            <a:r>
              <a:rPr lang="tr-TR" sz="1400" dirty="0"/>
              <a:t>yılında çıkarılan Kanunun amaç ve kapsamı aşağıdaki gibidir</a:t>
            </a:r>
            <a:r>
              <a:rPr lang="tr-TR" sz="1400" dirty="0" smtClean="0"/>
              <a:t>.</a:t>
            </a:r>
          </a:p>
          <a:p>
            <a:r>
              <a:rPr lang="tr-TR" sz="1400" i="1" dirty="0"/>
              <a:t>Amaç ve kapsam </a:t>
            </a:r>
            <a:r>
              <a:rPr lang="tr-TR" sz="1400" i="1" dirty="0" smtClean="0"/>
              <a:t> MADDE </a:t>
            </a:r>
            <a:r>
              <a:rPr lang="tr-TR" sz="1400" i="1" dirty="0"/>
              <a:t>1 – (1) Bu Kanunun amacı; ülkenin su varlık ve kaynaklarının rasyonel kullanımı maksadıyla umumi sulardan faydalanmak üzere Devlet Su İşleri Genel Müdürlüğü tarafından inşa edilmiş veya halen inşa edilmekte olan ya da inşa edilmesi planlanan sulama tesislerini gayelerine uygun şekilde kullanmak, işletmek, Devlet Su İşleri Genel Müdürlüğünün onayını almak suretiyle işlettirmek, bu tesislerin bakım, onarım ve yönetim sorumluluğunu yürütmek, tesisi geliştirmeye yönelik yeni projeler yapmak, yaptırmak veya tesisi yenilemekle görevli sulama birliklerinin kuruluşu, organlar ile görev ve yetkilerini düzenlemektir. </a:t>
            </a:r>
          </a:p>
          <a:p>
            <a:r>
              <a:rPr lang="tr-TR" sz="1400" i="1" dirty="0"/>
              <a:t>(2) Sulama birlikleri kamu tüzel kişiliğine sahip olup, bu Kanunda hüküm bulunmayan hallerde özel hukuk hükümlerine tabidir</a:t>
            </a:r>
            <a:r>
              <a:rPr lang="tr-TR" sz="1400" i="1" dirty="0" smtClean="0"/>
              <a:t>.</a:t>
            </a:r>
          </a:p>
          <a:p>
            <a:r>
              <a:rPr lang="tr-TR" sz="1400" dirty="0"/>
              <a:t>Sulama Birlikleri DSİ’ </a:t>
            </a:r>
            <a:r>
              <a:rPr lang="tr-TR" sz="1400" dirty="0" err="1"/>
              <a:t>nin</a:t>
            </a:r>
            <a:r>
              <a:rPr lang="tr-TR" sz="1400" dirty="0"/>
              <a:t> teftiş ve </a:t>
            </a:r>
            <a:r>
              <a:rPr lang="tr-TR" sz="1400" u="sng" dirty="0">
                <a:hlinkClick r:id="rId2"/>
              </a:rPr>
              <a:t>denetimine</a:t>
            </a:r>
            <a:r>
              <a:rPr lang="tr-TR" sz="1400" dirty="0"/>
              <a:t> tabi olarak faaliyetlerini yürütmektedir. Ancak zaman zaman Orman ve Su İşleri Bakanlığı ile Gıda Tarım ve Hayvancılık Bakanlığı arasında basına da yansıyan fikir </a:t>
            </a:r>
            <a:r>
              <a:rPr lang="tr-TR" sz="1400" u="sng" dirty="0">
                <a:hlinkClick r:id="rId3"/>
              </a:rPr>
              <a:t>ayrılıkları</a:t>
            </a:r>
            <a:r>
              <a:rPr lang="tr-TR" sz="1400" dirty="0"/>
              <a:t> görülebilmektedir. Bu konuda sınırları belirlenmiş bir kanuni düzenlemeye ihtiyaç olduğu değerlendirilmekte olup, 2017 Temmuz ayı itibari ile Orman ve Su İşleri Bakanlığı tarafından aşağıdaki gibi bir teklif hazırlanmıştır.</a:t>
            </a:r>
          </a:p>
          <a:p>
            <a:r>
              <a:rPr lang="tr-TR" sz="1400" b="1" i="1" dirty="0"/>
              <a:t>MADDE 11- </a:t>
            </a:r>
            <a:r>
              <a:rPr lang="tr-TR" sz="1400" i="1" dirty="0"/>
              <a:t>08/03/2011 tarihli ve 6172 sayılı Sulama Birlikleri Kanununun 18 inci maddesine aşağıdaki fıkralar eklenmiştir.</a:t>
            </a:r>
          </a:p>
          <a:p>
            <a:r>
              <a:rPr lang="tr-TR" sz="1400" i="1" dirty="0"/>
              <a:t> </a:t>
            </a:r>
            <a:r>
              <a:rPr lang="tr-TR" sz="1400" i="1" dirty="0" smtClean="0"/>
              <a:t>“(</a:t>
            </a:r>
            <a:r>
              <a:rPr lang="tr-TR" sz="1400" i="1" dirty="0"/>
              <a:t>8) Bakanlık,  sulama birliklerinin denetimini, hizmet alımı yoluyla yaptırabilir. Bu durumda Bakanlık bu Kanun kapsamındaki denetim yükümlülükleri ile ilgili olarak, sonuçları itibarıyla Bakanlık ve sulama birlikleri açısından bağlayıcı olmayacak ve yaptırım içermeyecek şekilde tetkik, tespit ve raporlama yapmak üzere, ilgili mevzuata uygun bir şekilde ve bedeli DSİ tarafından karşılanmak şartıyla, hizmet satın alabilir. </a:t>
            </a:r>
          </a:p>
          <a:p>
            <a:r>
              <a:rPr lang="tr-TR" sz="1400" i="1" dirty="0"/>
              <a:t> </a:t>
            </a:r>
            <a:r>
              <a:rPr lang="tr-TR" sz="1400" i="1" dirty="0" smtClean="0"/>
              <a:t>(</a:t>
            </a:r>
            <a:r>
              <a:rPr lang="tr-TR" sz="1400" i="1" dirty="0"/>
              <a:t>9) Bakanlık tarafından hizmet satın alınması yoluyla yaptırılacak olan denetimin kapsamı, denetim sırasında sunulacak bilgi ve belgeler ile karara bağlanan denetim raporları sulama birliğine bildirilir. Denetim raporu sonucuna göre gerekli yaptırım ve işlemler Bakanlık tarafından karara bağlanır. Karar gerekleri DSİ tarafından yerine getirilir.”</a:t>
            </a:r>
          </a:p>
          <a:p>
            <a:endParaRPr lang="tr-TR" sz="1400" dirty="0"/>
          </a:p>
        </p:txBody>
      </p:sp>
    </p:spTree>
    <p:extLst>
      <p:ext uri="{BB962C8B-B14F-4D97-AF65-F5344CB8AC3E}">
        <p14:creationId xmlns:p14="http://schemas.microsoft.com/office/powerpoint/2010/main" val="1689896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3048"/>
          </a:xfrm>
        </p:spPr>
        <p:style>
          <a:lnRef idx="1">
            <a:schemeClr val="accent4"/>
          </a:lnRef>
          <a:fillRef idx="2">
            <a:schemeClr val="accent4"/>
          </a:fillRef>
          <a:effectRef idx="1">
            <a:schemeClr val="accent4"/>
          </a:effectRef>
          <a:fontRef idx="minor">
            <a:schemeClr val="dk1"/>
          </a:fontRef>
        </p:style>
        <p:txBody>
          <a:bodyPr/>
          <a:lstStyle/>
          <a:p>
            <a:r>
              <a:rPr lang="tr-TR" b="1" u="sng" dirty="0" smtClean="0"/>
              <a:t>Genel Çerçeve</a:t>
            </a:r>
            <a:endParaRPr lang="tr-TR" dirty="0"/>
          </a:p>
        </p:txBody>
      </p:sp>
      <p:sp>
        <p:nvSpPr>
          <p:cNvPr id="3" name="İçerik Yer Tutucusu 2"/>
          <p:cNvSpPr>
            <a:spLocks noGrp="1"/>
          </p:cNvSpPr>
          <p:nvPr>
            <p:ph idx="1"/>
          </p:nvPr>
        </p:nvSpPr>
        <p:spPr>
          <a:xfrm>
            <a:off x="838200" y="1078174"/>
            <a:ext cx="10515600" cy="5098789"/>
          </a:xfrm>
        </p:spPr>
        <p:txBody>
          <a:bodyPr>
            <a:normAutofit fontScale="92500" lnSpcReduction="10000"/>
          </a:bodyPr>
          <a:lstStyle/>
          <a:p>
            <a:pPr algn="just"/>
            <a:r>
              <a:rPr lang="tr-TR" dirty="0" smtClean="0"/>
              <a:t>Türkiye’de </a:t>
            </a:r>
            <a:r>
              <a:rPr lang="tr-TR" dirty="0"/>
              <a:t>de hukuki yapı; Anayasa, TBMM ce Onaylanan Uluslararası Sözleşmeler, Kanun, Kanun Hükmünde Kararname, Bakanlar Kurulu Kararı, Tüzük, Yönetmelik, Tebliğ, Tamim, Teknik İzahname şeklinde sıralanmaktadır.</a:t>
            </a:r>
          </a:p>
          <a:p>
            <a:pPr algn="just"/>
            <a:r>
              <a:rPr lang="tr-TR" dirty="0" smtClean="0"/>
              <a:t>Bunlara ilaveten  Kalkınma Planları, Hükümet Programları, kurumların stratejik planları, yıllık bütçe kanunları önemli olmaktadır. </a:t>
            </a:r>
          </a:p>
          <a:p>
            <a:pPr algn="just"/>
            <a:r>
              <a:rPr lang="tr-TR" dirty="0" smtClean="0"/>
              <a:t>Diğer taraftan kurum idarecilerinin yaklaşımları hayati rol oynamaktadır. </a:t>
            </a:r>
          </a:p>
          <a:p>
            <a:pPr algn="just"/>
            <a:r>
              <a:rPr lang="tr-TR" dirty="0" smtClean="0"/>
              <a:t>“SAY/İDT Uygulamaları”  yaklaşımı bu isim altında mevzuata yeni yeni girmektedir. Ancak başka isimler ve yaklaşımlar altında Anayasa, Kanun, Kalkınma Planları ve diğer ilgili mevzuatta yer almaktadır. </a:t>
            </a:r>
          </a:p>
          <a:p>
            <a:pPr algn="just"/>
            <a:r>
              <a:rPr lang="tr-TR" dirty="0" smtClean="0"/>
              <a:t>Birleşmiş Milletler tarafından kullanılan tanım da dikkate alındığında “SAY/İDT ve entegre havza yönetimi” arasında çok yakın bir bağ olduğu görülmektedir. </a:t>
            </a:r>
          </a:p>
        </p:txBody>
      </p:sp>
    </p:spTree>
    <p:extLst>
      <p:ext uri="{BB962C8B-B14F-4D97-AF65-F5344CB8AC3E}">
        <p14:creationId xmlns:p14="http://schemas.microsoft.com/office/powerpoint/2010/main" val="21955549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41592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a:t>Orman </a:t>
            </a:r>
            <a:r>
              <a:rPr lang="tr-TR" dirty="0" smtClean="0"/>
              <a:t>Kanunu</a:t>
            </a:r>
            <a:endParaRPr lang="tr-TR" dirty="0"/>
          </a:p>
        </p:txBody>
      </p:sp>
      <p:sp>
        <p:nvSpPr>
          <p:cNvPr id="3" name="İçerik Yer Tutucusu 2"/>
          <p:cNvSpPr>
            <a:spLocks noGrp="1"/>
          </p:cNvSpPr>
          <p:nvPr>
            <p:ph idx="1"/>
          </p:nvPr>
        </p:nvSpPr>
        <p:spPr>
          <a:xfrm>
            <a:off x="838200" y="895350"/>
            <a:ext cx="10515600" cy="5281613"/>
          </a:xfrm>
        </p:spPr>
        <p:txBody>
          <a:bodyPr>
            <a:normAutofit fontScale="47500" lnSpcReduction="20000"/>
          </a:bodyPr>
          <a:lstStyle/>
          <a:p>
            <a:r>
              <a:rPr lang="tr-TR" dirty="0" smtClean="0"/>
              <a:t>1956 </a:t>
            </a:r>
            <a:r>
              <a:rPr lang="tr-TR" dirty="0"/>
              <a:t>yılında çıkarılan Kanun en son 2016 yılında yapılan değişiklikler ile yürürlüktedir. </a:t>
            </a:r>
          </a:p>
          <a:p>
            <a:r>
              <a:rPr lang="tr-TR" dirty="0"/>
              <a:t>Kanun birçok konuya değindiği için kanunun tamamına ilişkin detaylı bir değerlendirmede zorluklar bulunmaktadır. “Sürdürülebilir Arazi Yönetimi ve İklim Dostu Tarım Uygulamaları” konusunda hayati öneme sahip  “entegre havza projeleri“ ne ve kırsal kesime ve sektöre verilmekte olan “destekler” le ilgili bir değerlendirme yapılacaktır. </a:t>
            </a:r>
          </a:p>
          <a:p>
            <a:r>
              <a:rPr lang="tr-TR" dirty="0"/>
              <a:t>Orman ve Su İşleri Bakanlığı, Gıda Tarım ve Hayvancılık Bakanlığı ve FAO işbirliğinde yürütülen “Sürdürülebilir Arazi Yönetimi ve İklim Dostu Tarım Uygulamaları Projesi (GCP/TUR/055/GFF)” temel olarak bir “entegre havza yönetimi” projesidir. İlgili kurumların ve paydaşların işbirliğini öngörmektedir.</a:t>
            </a:r>
          </a:p>
          <a:p>
            <a:r>
              <a:rPr lang="tr-TR" dirty="0"/>
              <a:t>Orman Kanununun 58. Maddesi ile “...ekosistemlerin korunup geliştirilmesi ve havzada yaşayan insanların hayat şartlarının iyileştirilmesi... entegre projeler halinde uygulanır.” Denilmektedir.  2003 yılında yapılan bu değişiklik 2011 yılında Çölleşme ve Erozyonla Mücadele Genel Müdürlüğünün kurulmasına müteakiben aktif hale gelmeye başlamıştır.</a:t>
            </a:r>
          </a:p>
          <a:p>
            <a:r>
              <a:rPr lang="tr-TR" dirty="0"/>
              <a:t>Bu </a:t>
            </a:r>
            <a:r>
              <a:rPr lang="tr-TR" dirty="0" smtClean="0"/>
              <a:t>çerçevede, bu Madde öncesi ve sonrasında bir çok dış kaynaklı (Anadolu Su Havzaları Rehabilitasyon Projesi, Doğu Anadolu Su Havzaları </a:t>
            </a:r>
            <a:r>
              <a:rPr lang="tr-TR" dirty="0" err="1" smtClean="0"/>
              <a:t>Reh</a:t>
            </a:r>
            <a:r>
              <a:rPr lang="tr-TR" dirty="0" smtClean="0"/>
              <a:t>. Pro., Murat Nehri Havzası, Çoruh Havzası gibi)  proje hayata geçirilmektedir. </a:t>
            </a:r>
          </a:p>
          <a:p>
            <a:r>
              <a:rPr lang="tr-TR" dirty="0" smtClean="0"/>
              <a:t>İç kaynaklı </a:t>
            </a:r>
            <a:r>
              <a:rPr lang="tr-TR" dirty="0"/>
              <a:t>hazırlanan projelerden bir kısmı tabloda gösterilmiştir</a:t>
            </a:r>
            <a:r>
              <a:rPr lang="tr-TR" dirty="0" smtClean="0"/>
              <a:t>.</a:t>
            </a:r>
          </a:p>
          <a:p>
            <a:pPr lvl="1"/>
            <a:r>
              <a:rPr lang="tr-TR" dirty="0"/>
              <a:t>Şanlıurfa; </a:t>
            </a:r>
            <a:r>
              <a:rPr lang="tr-TR" b="1" dirty="0" err="1"/>
              <a:t>Tektek</a:t>
            </a:r>
            <a:r>
              <a:rPr lang="tr-TR" b="1" dirty="0"/>
              <a:t> Dağları Gökdere </a:t>
            </a:r>
            <a:r>
              <a:rPr lang="tr-TR" b="1" dirty="0" err="1"/>
              <a:t>Mikrohavzası</a:t>
            </a:r>
            <a:r>
              <a:rPr lang="tr-TR" b="1" dirty="0"/>
              <a:t> </a:t>
            </a:r>
            <a:r>
              <a:rPr lang="tr-TR" dirty="0"/>
              <a:t>Entegre Sel </a:t>
            </a:r>
            <a:r>
              <a:rPr lang="tr-TR" dirty="0" err="1"/>
              <a:t>Kontrolu</a:t>
            </a:r>
            <a:r>
              <a:rPr lang="tr-TR" dirty="0"/>
              <a:t> Projesi (2014-16) </a:t>
            </a:r>
          </a:p>
          <a:p>
            <a:pPr lvl="1"/>
            <a:r>
              <a:rPr lang="tr-TR" dirty="0"/>
              <a:t>Konya-Hadim ve Taşkent; </a:t>
            </a:r>
            <a:r>
              <a:rPr lang="tr-TR" b="1" dirty="0"/>
              <a:t>Yukarı Göksu Havzası Gökdere </a:t>
            </a:r>
            <a:r>
              <a:rPr lang="tr-TR" dirty="0"/>
              <a:t>Entegre Mikro Havza Rehabilitasyon Projesi/ EMHRP (2014-17)</a:t>
            </a:r>
          </a:p>
          <a:p>
            <a:pPr lvl="1"/>
            <a:r>
              <a:rPr lang="tr-TR" dirty="0"/>
              <a:t>Konya-Taşkent; </a:t>
            </a:r>
            <a:r>
              <a:rPr lang="tr-TR" b="1" dirty="0"/>
              <a:t>Yukarı Göksu Havzası, Sazak-Avşar</a:t>
            </a:r>
            <a:r>
              <a:rPr lang="tr-TR" dirty="0"/>
              <a:t> EMHRP (2015-19)</a:t>
            </a:r>
          </a:p>
          <a:p>
            <a:pPr lvl="1"/>
            <a:r>
              <a:rPr lang="tr-TR" dirty="0"/>
              <a:t>Karaman-Ayrancı; </a:t>
            </a:r>
            <a:r>
              <a:rPr lang="tr-TR" b="1" dirty="0" err="1"/>
              <a:t>Başlamışlı-Kocadere</a:t>
            </a:r>
            <a:r>
              <a:rPr lang="tr-TR" dirty="0"/>
              <a:t> EMHRP (2015-19</a:t>
            </a:r>
          </a:p>
          <a:p>
            <a:pPr lvl="1"/>
            <a:r>
              <a:rPr lang="tr-TR" dirty="0"/>
              <a:t>Afyonkarahisar-Şuhut; </a:t>
            </a:r>
            <a:r>
              <a:rPr lang="tr-TR" b="1" dirty="0" err="1"/>
              <a:t>Akarçay</a:t>
            </a:r>
            <a:r>
              <a:rPr lang="tr-TR" b="1" dirty="0"/>
              <a:t> Havzası, Hüseyinli-</a:t>
            </a:r>
            <a:r>
              <a:rPr lang="tr-TR" b="1" dirty="0" err="1"/>
              <a:t>Belenyurdu</a:t>
            </a:r>
            <a:r>
              <a:rPr lang="tr-TR" b="1" dirty="0"/>
              <a:t> </a:t>
            </a:r>
            <a:r>
              <a:rPr lang="tr-TR" dirty="0"/>
              <a:t>EMHRP (2014-18)</a:t>
            </a:r>
          </a:p>
          <a:p>
            <a:pPr lvl="1"/>
            <a:r>
              <a:rPr lang="tr-TR" dirty="0"/>
              <a:t>Afyonkarahisar-Şuhut; </a:t>
            </a:r>
            <a:r>
              <a:rPr lang="tr-TR" b="1" dirty="0" err="1"/>
              <a:t>Akarçay</a:t>
            </a:r>
            <a:r>
              <a:rPr lang="tr-TR" b="1" dirty="0"/>
              <a:t> Havzası, </a:t>
            </a:r>
            <a:r>
              <a:rPr lang="tr-TR" b="1" dirty="0" err="1"/>
              <a:t>Şuhutçayı</a:t>
            </a:r>
            <a:r>
              <a:rPr lang="tr-TR" b="1" dirty="0"/>
              <a:t> </a:t>
            </a:r>
            <a:r>
              <a:rPr lang="tr-TR" dirty="0"/>
              <a:t>EMHRP (2015-19)</a:t>
            </a:r>
          </a:p>
          <a:p>
            <a:pPr lvl="1"/>
            <a:r>
              <a:rPr lang="tr-TR" dirty="0"/>
              <a:t>Konya-Bozkır-Hadim; </a:t>
            </a:r>
            <a:r>
              <a:rPr lang="tr-TR" b="1" dirty="0"/>
              <a:t>Yukarı Göksu Havzası, </a:t>
            </a:r>
            <a:r>
              <a:rPr lang="tr-TR" b="1" dirty="0" err="1"/>
              <a:t>Bağbaşı</a:t>
            </a:r>
            <a:r>
              <a:rPr lang="tr-TR" b="1" dirty="0"/>
              <a:t> Barajı </a:t>
            </a:r>
            <a:r>
              <a:rPr lang="tr-TR" dirty="0"/>
              <a:t>EMHRP (2015-19)</a:t>
            </a:r>
          </a:p>
          <a:p>
            <a:pPr lvl="1"/>
            <a:r>
              <a:rPr lang="tr-TR" dirty="0"/>
              <a:t>Denizli-Çameli; </a:t>
            </a:r>
            <a:r>
              <a:rPr lang="tr-TR" b="1" dirty="0"/>
              <a:t>Batı Akdeniz Havzası, Karanfilli Çayı </a:t>
            </a:r>
            <a:r>
              <a:rPr lang="tr-TR" dirty="0"/>
              <a:t>EMHRP (2016-21) </a:t>
            </a:r>
          </a:p>
          <a:p>
            <a:pPr lvl="1"/>
            <a:r>
              <a:rPr lang="tr-TR" dirty="0"/>
              <a:t>Manisa-Selendi; </a:t>
            </a:r>
            <a:r>
              <a:rPr lang="tr-TR" b="1" dirty="0"/>
              <a:t>Gediz Havzası, Selendi Çayı </a:t>
            </a:r>
            <a:r>
              <a:rPr lang="tr-TR" dirty="0"/>
              <a:t>EMHRP (2017-22)</a:t>
            </a:r>
          </a:p>
          <a:p>
            <a:r>
              <a:rPr lang="tr-TR" dirty="0"/>
              <a:t>Madde 58 –(Değişik:5/11/2003-4999/11 </a:t>
            </a:r>
            <a:r>
              <a:rPr lang="tr-TR" dirty="0" err="1"/>
              <a:t>md.</a:t>
            </a:r>
            <a:r>
              <a:rPr lang="tr-TR" dirty="0"/>
              <a:t>) Orman rejimine dahil veya yeniden orman tesis edilecek yerlerde havza bazında yapılacak ağaçlandırma, erozyon ve sel kontrolü, çığ ve heyelanların önlenmesi, ekosistemlerin korunup geliştirilmesi ve havzada yaşayan insanların hayat şartlarının iyileştirilmesi faaliyetleri, Çevre ve Orman Bakanlığının koordinatörlüğünde ilgili kuruluşlarla birlikte hazırlanan entegre projeler halinde uygulanır</a:t>
            </a:r>
            <a:r>
              <a:rPr lang="tr-TR" dirty="0" smtClean="0"/>
              <a:t>.</a:t>
            </a:r>
          </a:p>
          <a:p>
            <a:endParaRPr lang="tr-TR" dirty="0"/>
          </a:p>
        </p:txBody>
      </p:sp>
    </p:spTree>
    <p:extLst>
      <p:ext uri="{BB962C8B-B14F-4D97-AF65-F5344CB8AC3E}">
        <p14:creationId xmlns:p14="http://schemas.microsoft.com/office/powerpoint/2010/main" val="42263450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663575"/>
          </a:xfrm>
        </p:spPr>
        <p:style>
          <a:lnRef idx="1">
            <a:schemeClr val="accent4"/>
          </a:lnRef>
          <a:fillRef idx="2">
            <a:schemeClr val="accent4"/>
          </a:fillRef>
          <a:effectRef idx="1">
            <a:schemeClr val="accent4"/>
          </a:effectRef>
          <a:fontRef idx="minor">
            <a:schemeClr val="dk1"/>
          </a:fontRef>
        </p:style>
        <p:txBody>
          <a:bodyPr>
            <a:normAutofit/>
          </a:bodyPr>
          <a:lstStyle/>
          <a:p>
            <a:r>
              <a:rPr lang="tr-TR" sz="2800" dirty="0"/>
              <a:t>Ulusal Havza Yönetim </a:t>
            </a:r>
            <a:r>
              <a:rPr lang="tr-TR" sz="2800" dirty="0" smtClean="0"/>
              <a:t>Stratejisi</a:t>
            </a:r>
            <a:endParaRPr lang="tr-TR" sz="2800" dirty="0"/>
          </a:p>
        </p:txBody>
      </p:sp>
      <p:sp>
        <p:nvSpPr>
          <p:cNvPr id="3" name="İçerik Yer Tutucusu 2"/>
          <p:cNvSpPr>
            <a:spLocks noGrp="1"/>
          </p:cNvSpPr>
          <p:nvPr>
            <p:ph idx="1"/>
          </p:nvPr>
        </p:nvSpPr>
        <p:spPr>
          <a:xfrm>
            <a:off x="838200" y="1028700"/>
            <a:ext cx="10515600" cy="5148263"/>
          </a:xfrm>
        </p:spPr>
        <p:txBody>
          <a:bodyPr>
            <a:noAutofit/>
          </a:bodyPr>
          <a:lstStyle/>
          <a:p>
            <a:r>
              <a:rPr lang="tr-TR" sz="1600" dirty="0" smtClean="0"/>
              <a:t>Orman Kanununun 58. Maddesine ilaveten </a:t>
            </a:r>
            <a:r>
              <a:rPr lang="tr-TR" sz="1600" dirty="0"/>
              <a:t>Orman ve Su İşleri Bakanlığı koordinatörlüğünde ilgili bütün kurum ve kuruluşların görüşleri alınarak hazırlanan </a:t>
            </a:r>
            <a:r>
              <a:rPr lang="tr-TR" sz="1600" u="sng" dirty="0">
                <a:hlinkClick r:id="rId2"/>
              </a:rPr>
              <a:t>“Ulusal Havza Yönetim Stratejisi (2014-2023)”</a:t>
            </a:r>
            <a:r>
              <a:rPr lang="tr-TR" sz="1600" dirty="0"/>
              <a:t> Yüksek Planlama Kurulu Kararı olarak 4 Temmuz 2014 tarihli Resmi Gazete ’de yayımlanarak yürürlüğe girmiştir. </a:t>
            </a:r>
          </a:p>
          <a:p>
            <a:r>
              <a:rPr lang="tr-TR" sz="1600" dirty="0"/>
              <a:t>UHYS’ </a:t>
            </a:r>
            <a:r>
              <a:rPr lang="tr-TR" sz="1600" dirty="0" err="1"/>
              <a:t>nin</a:t>
            </a:r>
            <a:r>
              <a:rPr lang="tr-TR" sz="1600" dirty="0"/>
              <a:t> önsöz bölümünde aşağıdaki hususlar yer almaktadır.</a:t>
            </a:r>
          </a:p>
          <a:p>
            <a:pPr lvl="1"/>
            <a:r>
              <a:rPr lang="tr-TR" sz="1400" i="1" dirty="0" smtClean="0"/>
              <a:t>Ulusal </a:t>
            </a:r>
            <a:r>
              <a:rPr lang="tr-TR" sz="1400" i="1" dirty="0"/>
              <a:t>Havza Yönetim Stratejisi’nin (UHYS) amacı, ülkemiz su havzalarının ve onların doğal kaynaklarının korunması, geliştirilmesi ve sürdürülebilir kullanımı ile ilgili orta ve uzun vadeli kararlara ve yatırım programlarına rehberlik sağlamak, toplumumuzun havzaların ekolojik, ekonomik, sosyal ve kültürel fayda ve hizmetleri ile ilgili ihtiyaç ve beklentilerinin yeterli düzeyde ve sürdürülebilir olarak karşılanması için yapılacak çalışmalara ortak bir yol göstermektir.    </a:t>
            </a:r>
          </a:p>
          <a:p>
            <a:pPr lvl="1"/>
            <a:r>
              <a:rPr lang="tr-TR" sz="1400" i="1" dirty="0"/>
              <a:t>UHYS, ülke ihtiyaçlarını önceliklendiren, AB çevre ve su yönetim standartları ile tutarlı ve Türkiye’nin sürdürülebilir yaşam öncelikli kalkınma gündemini destekleyen güçlü bir entegre doğal kaynak yönetim politika çerçevesinin ve stratejisinin önemli bir bileşenini oluşturacaktır. </a:t>
            </a:r>
          </a:p>
          <a:p>
            <a:pPr lvl="1"/>
            <a:r>
              <a:rPr lang="tr-TR" sz="1400" i="1" dirty="0"/>
              <a:t>Strateji, Hükümetin öncelikli yatırımları ve kurumsal düzenlemeleri belirlemesine, kamu yatırımlarının sosyal, ekonomik ve çevresel faydalarının en üst düzeye çıkarılmasına, kilit paydaşlar arasında kapasite oluşturacak düzenleme, ekonomik teşvik ve katılımcılık önlemlerini gerçekleştirmeye katkı sağlayacak, yatırım maliyetlerinin düşürülmesi ve program planlama,  uygulama ve izleme fonksiyonlarının etkinleştirilmesi amacıyla farklı kurumların rollerinin ve sorumluluklarının değerlendirilmesi ve geliştirilmesi için bir fırsat oluşturacaktır. </a:t>
            </a:r>
          </a:p>
          <a:p>
            <a:pPr lvl="1"/>
            <a:r>
              <a:rPr lang="tr-TR" sz="1400" i="1" dirty="0" err="1"/>
              <a:t>UHYS’nin</a:t>
            </a:r>
            <a:r>
              <a:rPr lang="tr-TR" sz="1400" i="1" dirty="0"/>
              <a:t> temel önceliği; ülkemiz su toplama havzalarında yıllardır süregelen doğal kaynak ve çevresel bozunum sürecini durdurmak, toprak, yeraltı ve yerüstü su kaynaklarının verimliliğini ve kalitesini korumak ve geliştirmek, havzadaki fauna ve floranın korunmasını ve durumlarının iyileştirilmesini sağlamak, alt havzalardaki kullanıcılara sunulan havza hizmetlerini havzanın ekosistem bütünlüğüne zarar vermeyecek biçimde azami düzeye çıkarmak ve havzada yaşayan düşük gelirli kırsal nüfusun refah düzeyinin yükseltilmesine katkı sağlamaktır.</a:t>
            </a:r>
          </a:p>
        </p:txBody>
      </p:sp>
    </p:spTree>
    <p:extLst>
      <p:ext uri="{BB962C8B-B14F-4D97-AF65-F5344CB8AC3E}">
        <p14:creationId xmlns:p14="http://schemas.microsoft.com/office/powerpoint/2010/main" val="36263813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55880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smtClean="0"/>
              <a:t>Havza Yönetiminde İşbirliği</a:t>
            </a:r>
            <a:endParaRPr lang="tr-TR" dirty="0"/>
          </a:p>
        </p:txBody>
      </p:sp>
      <p:sp>
        <p:nvSpPr>
          <p:cNvPr id="3" name="İçerik Yer Tutucusu 2"/>
          <p:cNvSpPr>
            <a:spLocks noGrp="1"/>
          </p:cNvSpPr>
          <p:nvPr>
            <p:ph idx="1"/>
          </p:nvPr>
        </p:nvSpPr>
        <p:spPr>
          <a:xfrm>
            <a:off x="838200" y="942975"/>
            <a:ext cx="10515600" cy="5233988"/>
          </a:xfrm>
        </p:spPr>
        <p:txBody>
          <a:bodyPr>
            <a:noAutofit/>
          </a:bodyPr>
          <a:lstStyle/>
          <a:p>
            <a:r>
              <a:rPr lang="tr-TR" sz="2000" dirty="0" smtClean="0"/>
              <a:t>UHYS’ de yayınlanan 25 </a:t>
            </a:r>
            <a:r>
              <a:rPr lang="tr-TR" sz="2000" dirty="0"/>
              <a:t>nehir havzasından birisi “Konya Kapalı Havzası” </a:t>
            </a:r>
            <a:r>
              <a:rPr lang="tr-TR" sz="2000" dirty="0" err="1"/>
              <a:t>dır</a:t>
            </a:r>
            <a:r>
              <a:rPr lang="tr-TR" sz="2000" dirty="0"/>
              <a:t>. </a:t>
            </a:r>
          </a:p>
          <a:p>
            <a:r>
              <a:rPr lang="tr-TR" sz="2000" dirty="0"/>
              <a:t>Orman Kanununda açık şekilde yer alan “entegre projeler” ibaresi ve  </a:t>
            </a:r>
            <a:r>
              <a:rPr lang="tr-TR" sz="2000" u="sng" dirty="0">
                <a:hlinkClick r:id="rId2"/>
              </a:rPr>
              <a:t>Yüksek Planlama Kurulu Ka</a:t>
            </a:r>
            <a:r>
              <a:rPr lang="tr-TR" sz="2000" dirty="0"/>
              <a:t>rarı ile yayımlanan UHYS Strateji Belgesi, OSİB, GTHB, Kalkınma Bakanlığı, Kalkınma İdareleri, Kalkınma Ajansları gibi kurum ve kuruluşlarca hazırlanan projeler ve yapılan çalışmalar  bu konuda bir Kanuni düzenlemenin altlığını olgunlaştırmıştır.</a:t>
            </a:r>
          </a:p>
          <a:p>
            <a:r>
              <a:rPr lang="tr-TR" sz="2000" dirty="0"/>
              <a:t>Ayrıca 2004 yılında çıkarılan, en son 2016 yılında yapılan değişiklikler ile yürürlükte olan 5216 Sayılı </a:t>
            </a:r>
            <a:r>
              <a:rPr lang="tr-TR" sz="2000" u="sng" dirty="0">
                <a:hlinkClick r:id="rId3"/>
              </a:rPr>
              <a:t>Büyükşehir Belediyesi Kanunu</a:t>
            </a:r>
            <a:r>
              <a:rPr lang="tr-TR" sz="2000" dirty="0"/>
              <a:t> bu konuda Belediyelere yetki ve sorumluluklar getirmektedir. </a:t>
            </a:r>
          </a:p>
          <a:p>
            <a:r>
              <a:rPr lang="tr-TR" sz="2000" dirty="0"/>
              <a:t>2017 Temmuz ayı itibari ile Türkiye’de 30 adet Büyükşehir Belediyesi bulunmaktadır. Son çalışmalara göre 21 ilin daha kısa zaman içinde Büyükşehir olması </a:t>
            </a:r>
            <a:r>
              <a:rPr lang="tr-TR" sz="2000" u="sng" dirty="0">
                <a:hlinkClick r:id="rId4"/>
              </a:rPr>
              <a:t>beklenmektedir</a:t>
            </a:r>
            <a:r>
              <a:rPr lang="tr-TR" sz="2000" dirty="0"/>
              <a:t>. Bu durumda hali hazırda 81 olan il sayısının nerdeyse üçte ikilik bir kısmının Büyükşehir olacağı öngörülmektedir.</a:t>
            </a:r>
          </a:p>
          <a:p>
            <a:r>
              <a:rPr lang="tr-TR" sz="2000" b="1" i="1" dirty="0">
                <a:solidFill>
                  <a:schemeClr val="accent2">
                    <a:lumMod val="75000"/>
                  </a:schemeClr>
                </a:solidFill>
              </a:rPr>
              <a:t>Bu çerçevede “tarımsal havzalar, nehir havzaları, su havzaları, orman havzaları, çevre düzeni planları, mekânsal </a:t>
            </a:r>
            <a:r>
              <a:rPr lang="tr-TR" sz="2000" b="1" i="1" dirty="0" smtClean="0">
                <a:solidFill>
                  <a:schemeClr val="accent2">
                    <a:lumMod val="75000"/>
                  </a:schemeClr>
                </a:solidFill>
              </a:rPr>
              <a:t>planlamalar, kırsal kalkınma, tarımsal destekler” </a:t>
            </a:r>
            <a:r>
              <a:rPr lang="tr-TR" sz="2000" b="1" i="1" dirty="0">
                <a:solidFill>
                  <a:schemeClr val="accent2">
                    <a:lumMod val="75000"/>
                  </a:schemeClr>
                </a:solidFill>
              </a:rPr>
              <a:t>gibi tüm kavramların içinde yer aldığı, kurum ve kuruluşların yetki ve sorumluluklarının net şekilde belirlendiği bir </a:t>
            </a:r>
            <a:r>
              <a:rPr lang="tr-TR" sz="2000" b="1" i="1" dirty="0" smtClean="0">
                <a:solidFill>
                  <a:schemeClr val="accent2">
                    <a:lumMod val="75000"/>
                  </a:schemeClr>
                </a:solidFill>
              </a:rPr>
              <a:t>“Entegre Havza </a:t>
            </a:r>
            <a:r>
              <a:rPr lang="tr-TR" sz="2000" b="1" i="1" dirty="0">
                <a:solidFill>
                  <a:schemeClr val="accent2">
                    <a:lumMod val="75000"/>
                  </a:schemeClr>
                </a:solidFill>
              </a:rPr>
              <a:t>Yönetimi Çerçeve </a:t>
            </a:r>
            <a:r>
              <a:rPr lang="tr-TR" sz="2000" b="1" i="1" dirty="0" smtClean="0">
                <a:solidFill>
                  <a:schemeClr val="accent2">
                    <a:lumMod val="75000"/>
                  </a:schemeClr>
                </a:solidFill>
              </a:rPr>
              <a:t>Kanunu/KHK/Cumhurbaşkanlığı Kararnamesi vb.” </a:t>
            </a:r>
            <a:r>
              <a:rPr lang="tr-TR" sz="2000" b="1" i="1" dirty="0">
                <a:solidFill>
                  <a:schemeClr val="accent2">
                    <a:lumMod val="75000"/>
                  </a:schemeClr>
                </a:solidFill>
              </a:rPr>
              <a:t>ihtiyacının doğmakta olduğundan bahsedilebilecektir</a:t>
            </a:r>
            <a:r>
              <a:rPr lang="tr-TR" sz="2000" b="1" i="1" dirty="0" smtClean="0">
                <a:solidFill>
                  <a:schemeClr val="accent2">
                    <a:lumMod val="75000"/>
                  </a:schemeClr>
                </a:solidFill>
              </a:rPr>
              <a:t>. Bu çerçevede ikincil mevzuatta da hızlıca hazırlanmalıdır.</a:t>
            </a:r>
            <a:endParaRPr lang="tr-TR" sz="2000" b="1" i="1" dirty="0">
              <a:solidFill>
                <a:schemeClr val="accent2">
                  <a:lumMod val="75000"/>
                </a:schemeClr>
              </a:solidFill>
            </a:endParaRPr>
          </a:p>
        </p:txBody>
      </p:sp>
    </p:spTree>
    <p:extLst>
      <p:ext uri="{BB962C8B-B14F-4D97-AF65-F5344CB8AC3E}">
        <p14:creationId xmlns:p14="http://schemas.microsoft.com/office/powerpoint/2010/main" val="8621998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396874"/>
          </a:xfrm>
        </p:spPr>
        <p:style>
          <a:lnRef idx="1">
            <a:schemeClr val="accent4"/>
          </a:lnRef>
          <a:fillRef idx="2">
            <a:schemeClr val="accent4"/>
          </a:fillRef>
          <a:effectRef idx="1">
            <a:schemeClr val="accent4"/>
          </a:effectRef>
          <a:fontRef idx="minor">
            <a:schemeClr val="dk1"/>
          </a:fontRef>
        </p:style>
        <p:txBody>
          <a:bodyPr>
            <a:noAutofit/>
          </a:bodyPr>
          <a:lstStyle/>
          <a:p>
            <a:r>
              <a:rPr lang="tr-TR" sz="2400" i="1" dirty="0" smtClean="0"/>
              <a:t>3234 </a:t>
            </a:r>
            <a:r>
              <a:rPr lang="tr-TR" sz="2400" i="1" dirty="0"/>
              <a:t>sayılı OGM Teşkilat ve Görevleri Hakkında Kanunun Desteklerle İlgili </a:t>
            </a:r>
            <a:r>
              <a:rPr lang="tr-TR" sz="2400" i="1" dirty="0" smtClean="0"/>
              <a:t>Maddeleri</a:t>
            </a:r>
            <a:endParaRPr lang="tr-TR" sz="2400" dirty="0"/>
          </a:p>
        </p:txBody>
      </p:sp>
      <p:sp>
        <p:nvSpPr>
          <p:cNvPr id="3" name="İçerik Yer Tutucusu 2"/>
          <p:cNvSpPr>
            <a:spLocks noGrp="1"/>
          </p:cNvSpPr>
          <p:nvPr>
            <p:ph idx="1"/>
          </p:nvPr>
        </p:nvSpPr>
        <p:spPr>
          <a:xfrm>
            <a:off x="838200" y="923925"/>
            <a:ext cx="10515600" cy="5253038"/>
          </a:xfrm>
        </p:spPr>
        <p:txBody>
          <a:bodyPr>
            <a:normAutofit fontScale="77500" lnSpcReduction="20000"/>
          </a:bodyPr>
          <a:lstStyle/>
          <a:p>
            <a:r>
              <a:rPr lang="tr-TR" dirty="0"/>
              <a:t>Burada önemli diğer bir husus başta Gıda Tarım ve Hayvancılık Bakanlığı tarafından koordine edilmekte olan “tarımsal </a:t>
            </a:r>
            <a:r>
              <a:rPr lang="tr-TR" dirty="0" smtClean="0"/>
              <a:t>yardımlar” </a:t>
            </a:r>
            <a:r>
              <a:rPr lang="tr-TR" dirty="0"/>
              <a:t>olmak üzere, çeşitli Bakanlıklarca verilen desteklerdir. </a:t>
            </a:r>
            <a:endParaRPr lang="tr-TR" dirty="0" smtClean="0"/>
          </a:p>
          <a:p>
            <a:r>
              <a:rPr lang="tr-TR" dirty="0" smtClean="0"/>
              <a:t>Orman </a:t>
            </a:r>
            <a:r>
              <a:rPr lang="tr-TR" dirty="0"/>
              <a:t>Genel Müdürlüğünün; İşletme ve Pazarlama Dairesi Başkanlığı, Orman Zararlıları ile Mücadele Dairesi Başkanlığı, Fidanlık Dairesi Başkanlığı, Ağaçlandırma Dairesi Başkanlığı ve Orman Köy İlişkileri Dairesi başkanlıkları tarafından çeşitli faaliyetler için orman köylülerine hibe ve krediler verilmektedir. </a:t>
            </a:r>
          </a:p>
          <a:p>
            <a:r>
              <a:rPr lang="tr-TR" dirty="0"/>
              <a:t>Ayrıca 3234 sayılı Orman Genel Müdürlüğü Teşkilat ve Görevleri Hakkında Kanunun ilgili maddeleri çerçevesinde sektörün de desteklenmesi öngörülmektedir.</a:t>
            </a:r>
          </a:p>
          <a:p>
            <a:pPr lvl="1"/>
            <a:r>
              <a:rPr lang="tr-TR" i="1" dirty="0" smtClean="0"/>
              <a:t>ı</a:t>
            </a:r>
            <a:r>
              <a:rPr lang="tr-TR" i="1" dirty="0"/>
              <a:t>) Orman ürün ve hizmetlerinin kullanımını yaygınlaştırmaya yönelik çalışmalar yapmak, her türlü orman ürünü üreten, işleyen, pazarlayan, ithalat ve ihracatını yapan özel sektör, sivil toplum kuruluşları ve üniversiteler ile yakın işbirliği içinde çalışmak, yurt içinde ve yurt dışında danışmanlık yapmak, projeler uygulamak, ormanlar ve ormancılıkla ilgili olarak kamuoyunu bilinçlendirici her türlü faaliyette bulunmak,</a:t>
            </a:r>
          </a:p>
          <a:p>
            <a:pPr lvl="1"/>
            <a:r>
              <a:rPr lang="tr-TR" i="1" dirty="0"/>
              <a:t>i) ... Devlet ormanları içinde ve bitişiğinde oturan köylüleri ayni ve nakdi yardım kaynaklarıyla desteklemek, orman-halk ilişkilerini geliştirmek ve bu konuda her türlü tedbiri almak</a:t>
            </a:r>
            <a:r>
              <a:rPr lang="tr-TR" i="1" dirty="0" smtClean="0"/>
              <a:t>,</a:t>
            </a:r>
          </a:p>
          <a:p>
            <a:r>
              <a:rPr lang="tr-TR" b="1" dirty="0" smtClean="0">
                <a:solidFill>
                  <a:schemeClr val="accent2">
                    <a:lumMod val="75000"/>
                  </a:schemeClr>
                </a:solidFill>
              </a:rPr>
              <a:t>Gerek </a:t>
            </a:r>
            <a:r>
              <a:rPr lang="tr-TR" b="1" dirty="0">
                <a:solidFill>
                  <a:schemeClr val="accent2">
                    <a:lumMod val="75000"/>
                  </a:schemeClr>
                </a:solidFill>
              </a:rPr>
              <a:t>Gıda Tarım ve Hayvancılık Bakanlığı gerekse Orman ve Su İşleri Bakanlığı ve diğer ilgili kurum ve kuruluşlar tarafından orman köylüsüne, </a:t>
            </a:r>
            <a:r>
              <a:rPr lang="tr-TR" b="1" dirty="0" smtClean="0">
                <a:solidFill>
                  <a:schemeClr val="accent2">
                    <a:lumMod val="75000"/>
                  </a:schemeClr>
                </a:solidFill>
              </a:rPr>
              <a:t>kooperatiflere, hayvancılığa </a:t>
            </a:r>
            <a:r>
              <a:rPr lang="tr-TR" b="1" dirty="0">
                <a:solidFill>
                  <a:schemeClr val="accent2">
                    <a:lumMod val="75000"/>
                  </a:schemeClr>
                </a:solidFill>
              </a:rPr>
              <a:t>ve tarım sektörüne verilmekte olan desteklerin “entegre” şekilde değerlendirilmesine ihtiyaç olduğu değerlendirilmektedir.</a:t>
            </a:r>
          </a:p>
          <a:p>
            <a:endParaRPr lang="tr-TR" dirty="0"/>
          </a:p>
        </p:txBody>
      </p:sp>
    </p:spTree>
    <p:extLst>
      <p:ext uri="{BB962C8B-B14F-4D97-AF65-F5344CB8AC3E}">
        <p14:creationId xmlns:p14="http://schemas.microsoft.com/office/powerpoint/2010/main" val="5883402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587375"/>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a:t>Türk Medeni </a:t>
            </a:r>
            <a:r>
              <a:rPr lang="tr-TR" dirty="0" smtClean="0"/>
              <a:t>Kanunu</a:t>
            </a:r>
            <a:endParaRPr lang="tr-TR" dirty="0"/>
          </a:p>
        </p:txBody>
      </p:sp>
      <p:sp>
        <p:nvSpPr>
          <p:cNvPr id="3" name="İçerik Yer Tutucusu 2"/>
          <p:cNvSpPr>
            <a:spLocks noGrp="1"/>
          </p:cNvSpPr>
          <p:nvPr>
            <p:ph idx="1"/>
          </p:nvPr>
        </p:nvSpPr>
        <p:spPr>
          <a:xfrm>
            <a:off x="838200" y="1019175"/>
            <a:ext cx="10515600" cy="5157788"/>
          </a:xfrm>
        </p:spPr>
        <p:txBody>
          <a:bodyPr>
            <a:normAutofit fontScale="92500"/>
          </a:bodyPr>
          <a:lstStyle/>
          <a:p>
            <a:pPr algn="just"/>
            <a:r>
              <a:rPr lang="tr-TR" dirty="0" smtClean="0"/>
              <a:t>2001 </a:t>
            </a:r>
            <a:r>
              <a:rPr lang="tr-TR" dirty="0"/>
              <a:t>yılında çıkarılan Türk Medeni Kanunu en son 2014 yılında yapılan çeşitli değişiklikler ile birlikte yürürlüktedir. Kanunun 495-574 Maddeleri “miras </a:t>
            </a:r>
            <a:r>
              <a:rPr lang="tr-TR" dirty="0" smtClean="0"/>
              <a:t>hukuku” nu </a:t>
            </a:r>
            <a:r>
              <a:rPr lang="tr-TR" dirty="0"/>
              <a:t>belirlemektedir. </a:t>
            </a:r>
          </a:p>
          <a:p>
            <a:pPr algn="just"/>
            <a:r>
              <a:rPr lang="tr-TR" dirty="0"/>
              <a:t>Türkiye’de geleneksel olarak tarım arazileri varisler arasında eşit şekilde bölünmekte, neticede yeterli işletme büyüklüğüne sahip olmayan arazilerin “sürdürülebilir yönetimi” imkansız hale gelmektedir. </a:t>
            </a:r>
            <a:endParaRPr lang="tr-TR" dirty="0" smtClean="0"/>
          </a:p>
          <a:p>
            <a:pPr algn="just"/>
            <a:r>
              <a:rPr lang="tr-TR" dirty="0" smtClean="0"/>
              <a:t>3/7/2005 </a:t>
            </a:r>
            <a:r>
              <a:rPr lang="tr-TR" dirty="0"/>
              <a:t>tarihli ve 5403 sayılı Toprak Koruma ve Arazi Kullanımı Kanununun 8 ila 8/K maddelerine dayanılarak hazırlanan </a:t>
            </a:r>
            <a:r>
              <a:rPr lang="tr-TR" u="sng" dirty="0">
                <a:hlinkClick r:id="rId2"/>
              </a:rPr>
              <a:t>“TARIMSAL ARAZİLERİN MÜLKİYETİNİN DEVRİNE İLİŞKİN YÖNETMELİK”</a:t>
            </a:r>
            <a:r>
              <a:rPr lang="tr-TR" dirty="0"/>
              <a:t> Türk Medeni Kanununa da vurgu yapmakta ve yeni düzenlemeler getirmektedir. </a:t>
            </a:r>
          </a:p>
          <a:p>
            <a:pPr algn="just"/>
            <a:r>
              <a:rPr lang="tr-TR" dirty="0"/>
              <a:t>Aynı şekilde 24.07.2009 tarih ve 27298 sayılı Remi Gazete ’de yayımlanan “</a:t>
            </a:r>
            <a:r>
              <a:rPr lang="tr-TR" u="sng" dirty="0">
                <a:hlinkClick r:id="rId3"/>
              </a:rPr>
              <a:t>Tarım Arazilerinin Korunması, Kullanılması ve Arazi Toplulaştırmasına İlişkin Tüzük</a:t>
            </a:r>
            <a:r>
              <a:rPr lang="tr-TR" dirty="0"/>
              <a:t>” önemli düzenlemeler yapmıştır.</a:t>
            </a:r>
          </a:p>
          <a:p>
            <a:pPr algn="just"/>
            <a:endParaRPr lang="tr-TR" dirty="0"/>
          </a:p>
        </p:txBody>
      </p:sp>
    </p:spTree>
    <p:extLst>
      <p:ext uri="{BB962C8B-B14F-4D97-AF65-F5344CB8AC3E}">
        <p14:creationId xmlns:p14="http://schemas.microsoft.com/office/powerpoint/2010/main" val="292517435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50165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200" b="1" dirty="0" smtClean="0"/>
              <a:t>Kurumların </a:t>
            </a:r>
            <a:r>
              <a:rPr lang="tr-TR" sz="3200" b="1" dirty="0"/>
              <a:t>Teşkilat ve Görevleri Hakkında </a:t>
            </a:r>
            <a:r>
              <a:rPr lang="tr-TR" sz="3200" b="1" dirty="0" smtClean="0"/>
              <a:t>Mevzuat</a:t>
            </a:r>
            <a:endParaRPr lang="tr-TR" sz="3200" dirty="0"/>
          </a:p>
        </p:txBody>
      </p:sp>
      <p:sp>
        <p:nvSpPr>
          <p:cNvPr id="3" name="İçerik Yer Tutucusu 2"/>
          <p:cNvSpPr>
            <a:spLocks noGrp="1"/>
          </p:cNvSpPr>
          <p:nvPr>
            <p:ph idx="1"/>
          </p:nvPr>
        </p:nvSpPr>
        <p:spPr>
          <a:xfrm>
            <a:off x="838200" y="1095376"/>
            <a:ext cx="10515600" cy="2266950"/>
          </a:xfrm>
        </p:spPr>
        <p:txBody>
          <a:bodyPr>
            <a:normAutofit lnSpcReduction="10000"/>
          </a:bodyPr>
          <a:lstStyle/>
          <a:p>
            <a:r>
              <a:rPr lang="tr-TR" dirty="0" smtClean="0"/>
              <a:t>Konuyla </a:t>
            </a:r>
            <a:r>
              <a:rPr lang="tr-TR" dirty="0"/>
              <a:t>ilgili kanunlar kadar Bakanlıkların/Kurumların teşkilatlarına dair kanunlar da uygulamalarda önemli rol oynamaktadır.</a:t>
            </a:r>
          </a:p>
          <a:p>
            <a:r>
              <a:rPr lang="tr-TR" dirty="0"/>
              <a:t>2011 </a:t>
            </a:r>
            <a:r>
              <a:rPr lang="tr-TR" dirty="0" smtClean="0"/>
              <a:t>yılında </a:t>
            </a:r>
            <a:r>
              <a:rPr lang="tr-TR" dirty="0"/>
              <a:t>“Sürdürülebilir Arazi Yönetimi ve İklim Dostu Tarım Uygulamaları” konusunda çalışma yürüten Orman ve Su İşleri, Gıda Tarım ve Hayvancılık ve Çevre ve Şehircilik Bakanlıklarının ve bunlara bağlı kurumların görev tanımları yeniden belirlenmiştir.</a:t>
            </a:r>
          </a:p>
          <a:p>
            <a:endParaRPr lang="tr-TR" dirty="0"/>
          </a:p>
        </p:txBody>
      </p:sp>
      <p:graphicFrame>
        <p:nvGraphicFramePr>
          <p:cNvPr id="4" name="Nesne 3"/>
          <p:cNvGraphicFramePr>
            <a:graphicFrameLocks noChangeAspect="1"/>
          </p:cNvGraphicFramePr>
          <p:nvPr>
            <p:extLst>
              <p:ext uri="{D42A27DB-BD31-4B8C-83A1-F6EECF244321}">
                <p14:modId xmlns:p14="http://schemas.microsoft.com/office/powerpoint/2010/main" val="1274111702"/>
              </p:ext>
            </p:extLst>
          </p:nvPr>
        </p:nvGraphicFramePr>
        <p:xfrm>
          <a:off x="955183" y="3295650"/>
          <a:ext cx="10074767" cy="2775849"/>
        </p:xfrm>
        <a:graphic>
          <a:graphicData uri="http://schemas.openxmlformats.org/presentationml/2006/ole">
            <mc:AlternateContent xmlns:mc="http://schemas.openxmlformats.org/markup-compatibility/2006">
              <mc:Choice xmlns:v="urn:schemas-microsoft-com:vml" Requires="v">
                <p:oleObj spid="_x0000_s3121" name="Belge" r:id="rId4" imgW="6221768" imgH="2030133" progId="Word.Document.12">
                  <p:embed/>
                </p:oleObj>
              </mc:Choice>
              <mc:Fallback>
                <p:oleObj name="Belge" r:id="rId4" imgW="6221768" imgH="2030133" progId="Word.Document.12">
                  <p:embed/>
                  <p:pic>
                    <p:nvPicPr>
                      <p:cNvPr id="0" name=""/>
                      <p:cNvPicPr/>
                      <p:nvPr/>
                    </p:nvPicPr>
                    <p:blipFill>
                      <a:blip r:embed="rId5"/>
                      <a:stretch>
                        <a:fillRect/>
                      </a:stretch>
                    </p:blipFill>
                    <p:spPr>
                      <a:xfrm>
                        <a:off x="955183" y="3295650"/>
                        <a:ext cx="10074767" cy="2775849"/>
                      </a:xfrm>
                      <a:prstGeom prst="rect">
                        <a:avLst/>
                      </a:prstGeom>
                    </p:spPr>
                  </p:pic>
                </p:oleObj>
              </mc:Fallback>
            </mc:AlternateContent>
          </a:graphicData>
        </a:graphic>
      </p:graphicFrame>
    </p:spTree>
    <p:extLst>
      <p:ext uri="{BB962C8B-B14F-4D97-AF65-F5344CB8AC3E}">
        <p14:creationId xmlns:p14="http://schemas.microsoft.com/office/powerpoint/2010/main" val="36969954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387349"/>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2400" b="1" i="1" dirty="0"/>
              <a:t>Orman ve Su İşleri Bakanlığının Teşkilat ve Görevleri Hakkında </a:t>
            </a:r>
            <a:r>
              <a:rPr lang="tr-TR" sz="2400" b="1" i="1" dirty="0" smtClean="0"/>
              <a:t>KHK</a:t>
            </a:r>
            <a:endParaRPr lang="tr-TR" sz="2400" dirty="0"/>
          </a:p>
        </p:txBody>
      </p:sp>
      <p:sp>
        <p:nvSpPr>
          <p:cNvPr id="3" name="İçerik Yer Tutucusu 2"/>
          <p:cNvSpPr>
            <a:spLocks noGrp="1"/>
          </p:cNvSpPr>
          <p:nvPr>
            <p:ph idx="1"/>
          </p:nvPr>
        </p:nvSpPr>
        <p:spPr>
          <a:xfrm>
            <a:off x="838200" y="1038226"/>
            <a:ext cx="10515600" cy="5138738"/>
          </a:xfrm>
        </p:spPr>
        <p:txBody>
          <a:bodyPr>
            <a:normAutofit lnSpcReduction="10000"/>
          </a:bodyPr>
          <a:lstStyle/>
          <a:p>
            <a:r>
              <a:rPr lang="tr-TR" sz="1600" b="1" dirty="0" smtClean="0"/>
              <a:t>MADDE </a:t>
            </a:r>
            <a:r>
              <a:rPr lang="tr-TR" sz="1600" b="1" dirty="0"/>
              <a:t>7 – (1) Çölleşme ve Erozyonla Mücadele Genel Müdürlüğünün görevleri şunlardır:</a:t>
            </a:r>
          </a:p>
          <a:p>
            <a:pPr lvl="1"/>
            <a:r>
              <a:rPr lang="tr-TR" sz="1600" dirty="0"/>
              <a:t>Toprağın korunması ve tabii kaynakların geliştirilmesi amacıyla; havza bütünlüğü esas alınarak, çölleşme ve erozyonla mücadele, çığ, heyelan ve sel kontrolü ile </a:t>
            </a:r>
            <a:r>
              <a:rPr lang="tr-TR" sz="1600" b="1" dirty="0"/>
              <a:t>entegre havza ıslahı plan ve projelerini yapmak, yaptırmak, uygulanmasını izlemek, bu faaliyetlere proje bazında destek sağlamak, bu iş ve işlemlerle ilgili politika ve stratejiler belirlemek, ilgili kurum ve kuruluşlar arasında işbirliği ve koordinasyon sağlamak</a:t>
            </a:r>
            <a:r>
              <a:rPr lang="tr-TR" sz="1600" dirty="0"/>
              <a:t>.</a:t>
            </a:r>
          </a:p>
          <a:p>
            <a:pPr lvl="1"/>
            <a:r>
              <a:rPr lang="tr-TR" sz="1600" b="1" dirty="0"/>
              <a:t>Su havzalarının geliştirilmesine yönelik ulusal ve bölgesel düzeyde planlama yapmak</a:t>
            </a:r>
            <a:r>
              <a:rPr lang="tr-TR" sz="1600" dirty="0"/>
              <a:t>, politika ve stratejiler  belirlemek.</a:t>
            </a:r>
          </a:p>
          <a:p>
            <a:r>
              <a:rPr lang="tr-TR" sz="1600" dirty="0" smtClean="0"/>
              <a:t>MADDE </a:t>
            </a:r>
            <a:r>
              <a:rPr lang="tr-TR" sz="1600" dirty="0"/>
              <a:t>9 – (1) </a:t>
            </a:r>
            <a:r>
              <a:rPr lang="tr-TR" sz="1600" b="1" dirty="0"/>
              <a:t>Su Yönetimi Genel Müdürlüğünün görevleri şunlardır:</a:t>
            </a:r>
            <a:endParaRPr lang="tr-TR" sz="1600" dirty="0"/>
          </a:p>
          <a:p>
            <a:pPr lvl="1"/>
            <a:r>
              <a:rPr lang="tr-TR" sz="1600" dirty="0"/>
              <a:t>Su kaynaklarının korunması, iyileştirilmesi ve kullanılmasına ilişkin politikaları belirlemek.</a:t>
            </a:r>
          </a:p>
          <a:p>
            <a:pPr lvl="1"/>
            <a:r>
              <a:rPr lang="tr-TR" sz="1600" dirty="0"/>
              <a:t>Su yönetiminin ulusal ve uluslararası düzeyde koordinasyonunu sağlamak.</a:t>
            </a:r>
          </a:p>
          <a:p>
            <a:pPr lvl="1"/>
            <a:r>
              <a:rPr lang="tr-TR" sz="1600" dirty="0"/>
              <a:t>Su kaynaklarının kıyı suları dahil olmak üzere koruma-kullanma dengesi gözetilerek, sucul çevrenin ekolojik ve kimyasal kalitesinin korunması ve geliştirilmesini sağlamak amacıyla </a:t>
            </a:r>
            <a:r>
              <a:rPr lang="tr-TR" sz="1600" b="1" dirty="0"/>
              <a:t>havza bazında nehir havza yönetim planları</a:t>
            </a:r>
            <a:r>
              <a:rPr lang="tr-TR" sz="1600" dirty="0"/>
              <a:t>  hazırlamak, hazırlatmak, bütüncül nehir havzaları yönetimi ile ilgili mevzuat çalışmalarını yürütmek.</a:t>
            </a:r>
          </a:p>
          <a:p>
            <a:pPr lvl="1"/>
            <a:r>
              <a:rPr lang="tr-TR" sz="1600" b="1" dirty="0"/>
              <a:t>Havza bazında</a:t>
            </a:r>
            <a:r>
              <a:rPr lang="tr-TR" sz="1600" dirty="0"/>
              <a:t> kirliliğin önlenmesi ile ilgili tedbirleri ilgili kurum ve kuruluşlarla birlikte belirlemek, değerlendirmek, güncellemek ve uygulamaların takibini yapmak.</a:t>
            </a:r>
          </a:p>
          <a:p>
            <a:pPr lvl="1"/>
            <a:r>
              <a:rPr lang="tr-TR" sz="1600" dirty="0"/>
              <a:t>Yer üstü ve yer altı sularının kalite ve miktarının korunmasına yönelik hedef, ilke ve alıcı ortam standartlarını ilgili kurum ve kuruluşlarla birlikte belirlemek, su kalitesini izlemek veya izletmek.</a:t>
            </a:r>
          </a:p>
          <a:p>
            <a:pPr lvl="1"/>
            <a:r>
              <a:rPr lang="tr-TR" sz="1600" b="1" dirty="0"/>
              <a:t>Nehir havza yönetim planlarına</a:t>
            </a:r>
            <a:r>
              <a:rPr lang="tr-TR" sz="1600" dirty="0"/>
              <a:t> uygun olarak sektörel bazda su kaynaklarının tahsislerine ilişkin gerekli koordinasyonu yapmak</a:t>
            </a:r>
            <a:r>
              <a:rPr lang="tr-TR" sz="1600" dirty="0" smtClean="0"/>
              <a:t>.</a:t>
            </a:r>
          </a:p>
          <a:p>
            <a:pPr lvl="1"/>
            <a:r>
              <a:rPr lang="tr-TR" sz="1600" dirty="0"/>
              <a:t>İklim değişikliğinin su kaynaklarına etkisi ile ilgili çalışmalar yapmak.</a:t>
            </a:r>
          </a:p>
          <a:p>
            <a:pPr lvl="1"/>
            <a:endParaRPr lang="tr-TR" sz="1600" dirty="0"/>
          </a:p>
        </p:txBody>
      </p:sp>
    </p:spTree>
    <p:extLst>
      <p:ext uri="{BB962C8B-B14F-4D97-AF65-F5344CB8AC3E}">
        <p14:creationId xmlns:p14="http://schemas.microsoft.com/office/powerpoint/2010/main" val="21930240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387349"/>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2400" b="1" i="1" dirty="0"/>
              <a:t>Orman ve Su İşleri Bakanlığının Teşkilat ve Görevleri Hakkında </a:t>
            </a:r>
            <a:r>
              <a:rPr lang="tr-TR" sz="2400" b="1" i="1" dirty="0" smtClean="0"/>
              <a:t>KHK</a:t>
            </a:r>
            <a:endParaRPr lang="tr-TR" sz="2400" dirty="0"/>
          </a:p>
        </p:txBody>
      </p:sp>
      <p:sp>
        <p:nvSpPr>
          <p:cNvPr id="3" name="İçerik Yer Tutucusu 2"/>
          <p:cNvSpPr>
            <a:spLocks noGrp="1"/>
          </p:cNvSpPr>
          <p:nvPr>
            <p:ph idx="1"/>
          </p:nvPr>
        </p:nvSpPr>
        <p:spPr>
          <a:xfrm>
            <a:off x="838200" y="1038226"/>
            <a:ext cx="10515600" cy="5138738"/>
          </a:xfrm>
        </p:spPr>
        <p:txBody>
          <a:bodyPr>
            <a:noAutofit/>
          </a:bodyPr>
          <a:lstStyle/>
          <a:p>
            <a:r>
              <a:rPr lang="tr-TR" sz="1800" dirty="0" smtClean="0"/>
              <a:t>Orman Genel Müdürlüğü  (Toprak </a:t>
            </a:r>
            <a:r>
              <a:rPr lang="tr-TR" sz="1800" dirty="0"/>
              <a:t>Muhafaza ve Havza Islahı Dairesi </a:t>
            </a:r>
            <a:r>
              <a:rPr lang="tr-TR" sz="1800" dirty="0" smtClean="0"/>
              <a:t>Başkanlığı) </a:t>
            </a:r>
            <a:r>
              <a:rPr lang="tr-TR" sz="1800" dirty="0" err="1" smtClean="0"/>
              <a:t>nın</a:t>
            </a:r>
            <a:r>
              <a:rPr lang="tr-TR" sz="1800" dirty="0" smtClean="0"/>
              <a:t> </a:t>
            </a:r>
            <a:r>
              <a:rPr lang="tr-TR" sz="1800" dirty="0"/>
              <a:t>görevleri şunlardır:</a:t>
            </a:r>
          </a:p>
          <a:p>
            <a:pPr lvl="1"/>
            <a:r>
              <a:rPr lang="tr-TR" sz="1800" b="1" dirty="0"/>
              <a:t>Su havzalarında</a:t>
            </a:r>
            <a:r>
              <a:rPr lang="tr-TR" sz="1800" dirty="0"/>
              <a:t> kaliteli ve azami miktarda su elde etmek, erozyonu önlemek, sel, çığ ve taşkınları kontrol altına almak, toprak, su ve bitki dengesini korumak amacıyla </a:t>
            </a:r>
            <a:r>
              <a:rPr lang="tr-TR" sz="1800" b="1" dirty="0"/>
              <a:t>ilgili birimlerle işbirliği halinde ve katılımcı anlayış çerçevesinde hazırlanan entegre havza ıslahı</a:t>
            </a:r>
            <a:r>
              <a:rPr lang="tr-TR" sz="1800" dirty="0"/>
              <a:t> ana planının gerektirdiği iş ve işlemleri yapmak veya yaptırmak,</a:t>
            </a:r>
          </a:p>
          <a:p>
            <a:pPr lvl="1"/>
            <a:r>
              <a:rPr lang="tr-TR" sz="1800" b="1" dirty="0"/>
              <a:t>Entegre havza ıslahı projelerini uygulamaya koymak</a:t>
            </a:r>
            <a:r>
              <a:rPr lang="tr-TR" sz="1800" dirty="0"/>
              <a:t> ve planda yer alan yatırımları izlemek, değerlendirmek, proje bilgilerini ilgili birimlere raporlamak ve gerektiğinde yapılmasını sağlamak,</a:t>
            </a:r>
          </a:p>
          <a:p>
            <a:pPr lvl="1"/>
            <a:r>
              <a:rPr lang="tr-TR" sz="1800" dirty="0"/>
              <a:t>Çölleşme ile mücadele çalışmalarını yürütmek,</a:t>
            </a:r>
          </a:p>
          <a:p>
            <a:pPr lvl="1"/>
            <a:r>
              <a:rPr lang="tr-TR" sz="1800" dirty="0"/>
              <a:t>Orman alanlarında veya orman rejimine alınacak erozyona maruz sahalarda; toprak aşınma ve taşınmalarının durdurulması, sellerin ve taşkınların kontrol altına alınması, heyelanların ve çığların önlenmesi amacıyla dere, çay ve ırmakların su toplama havzalarında erozyon kontrolü çalışmaları yapmak veya yaptırmak,</a:t>
            </a:r>
          </a:p>
          <a:p>
            <a:pPr lvl="1"/>
            <a:r>
              <a:rPr lang="tr-TR" sz="1800" b="1" dirty="0"/>
              <a:t>Orman içi, orman kenarı ve orman üst sınırı meralarda ıslah çalışmaları yapmak veya yaptırmak,</a:t>
            </a:r>
            <a:endParaRPr lang="tr-TR" sz="1800" dirty="0"/>
          </a:p>
          <a:p>
            <a:pPr lvl="1"/>
            <a:r>
              <a:rPr lang="tr-TR" sz="1800" dirty="0"/>
              <a:t>Dağlık alanlarda toprağın korunmasına, su kaynaklarının geliştirilmesine, orman ekosisteminin tesisine ve geliştirilmesine yönelik olarak erozyonla mücadele etmek ve gerekli çalışmaları yapmak,</a:t>
            </a:r>
          </a:p>
          <a:p>
            <a:pPr lvl="1"/>
            <a:r>
              <a:rPr lang="tr-TR" sz="1800" dirty="0"/>
              <a:t>Bozulan tabii dengeyi yeniden tesis etmek amacıyla yeşil kuşak projeleri uygulamak,</a:t>
            </a:r>
          </a:p>
          <a:p>
            <a:pPr lvl="1"/>
            <a:r>
              <a:rPr lang="tr-TR" sz="1800" dirty="0"/>
              <a:t>Gerçek ve tüzel kişiler ile kamu kurum ve kuruluşlarının erozyon kontrolü çalışmalarını teşvik etmek ve desteklemek,</a:t>
            </a:r>
          </a:p>
          <a:p>
            <a:endParaRPr lang="tr-TR" sz="1800" dirty="0"/>
          </a:p>
          <a:p>
            <a:endParaRPr lang="tr-TR" sz="1800" dirty="0"/>
          </a:p>
        </p:txBody>
      </p:sp>
    </p:spTree>
    <p:extLst>
      <p:ext uri="{BB962C8B-B14F-4D97-AF65-F5344CB8AC3E}">
        <p14:creationId xmlns:p14="http://schemas.microsoft.com/office/powerpoint/2010/main" val="21930240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349250"/>
          </a:xfrm>
        </p:spPr>
        <p:style>
          <a:lnRef idx="1">
            <a:schemeClr val="accent4"/>
          </a:lnRef>
          <a:fillRef idx="2">
            <a:schemeClr val="accent4"/>
          </a:fillRef>
          <a:effectRef idx="1">
            <a:schemeClr val="accent4"/>
          </a:effectRef>
          <a:fontRef idx="minor">
            <a:schemeClr val="dk1"/>
          </a:fontRef>
        </p:style>
        <p:txBody>
          <a:bodyPr>
            <a:noAutofit/>
          </a:bodyPr>
          <a:lstStyle/>
          <a:p>
            <a:r>
              <a:rPr lang="tr-TR" sz="2400" b="1" i="1" dirty="0"/>
              <a:t>Gıda Tarım ve Hayvancılık Bakanlığının Teşkilat ve Görevleri Hakkında </a:t>
            </a:r>
            <a:r>
              <a:rPr lang="tr-TR" sz="2400" b="1" i="1" dirty="0" smtClean="0"/>
              <a:t>KHK</a:t>
            </a:r>
            <a:endParaRPr lang="tr-TR" sz="2400" dirty="0"/>
          </a:p>
        </p:txBody>
      </p:sp>
      <p:sp>
        <p:nvSpPr>
          <p:cNvPr id="3" name="İçerik Yer Tutucusu 2"/>
          <p:cNvSpPr>
            <a:spLocks noGrp="1"/>
          </p:cNvSpPr>
          <p:nvPr>
            <p:ph idx="1"/>
          </p:nvPr>
        </p:nvSpPr>
        <p:spPr>
          <a:xfrm>
            <a:off x="838200" y="933450"/>
            <a:ext cx="10515600" cy="5243513"/>
          </a:xfrm>
        </p:spPr>
        <p:txBody>
          <a:bodyPr>
            <a:normAutofit/>
          </a:bodyPr>
          <a:lstStyle/>
          <a:p>
            <a:r>
              <a:rPr lang="tr-TR" sz="2400" b="1" dirty="0"/>
              <a:t>Bitkisel Üretim Genel Müdürlüğü:  </a:t>
            </a:r>
          </a:p>
          <a:p>
            <a:pPr lvl="1"/>
            <a:r>
              <a:rPr lang="tr-TR" dirty="0"/>
              <a:t>Çayır, mera, yaylaklar ve kışlakların ıslah ve muhafazasını sağlamak, korumak ve gerekli tedbirleri almak.</a:t>
            </a:r>
          </a:p>
          <a:p>
            <a:pPr lvl="1"/>
            <a:r>
              <a:rPr lang="tr-TR" dirty="0"/>
              <a:t>Tarım havzalarının faaliyet ve işleyişi ile ilgili hizmetleri yürütmek.</a:t>
            </a:r>
          </a:p>
          <a:p>
            <a:r>
              <a:rPr lang="tr-TR" sz="2400" b="1" dirty="0"/>
              <a:t> </a:t>
            </a:r>
            <a:r>
              <a:rPr lang="tr-TR" sz="2400" b="1" dirty="0" smtClean="0"/>
              <a:t>Tarım </a:t>
            </a:r>
            <a:r>
              <a:rPr lang="tr-TR" sz="2400" b="1" dirty="0"/>
              <a:t>Reformu Genel Müdürlüğü</a:t>
            </a:r>
          </a:p>
          <a:p>
            <a:pPr lvl="1"/>
            <a:r>
              <a:rPr lang="tr-TR" dirty="0"/>
              <a:t>Tarımsal ve kırsal kalkınma desteklerinin uygulanmasına ilişkin gerekli işlemleri yapmak, kontrol etmek ve ödemeler arasındaki uyumu sağlamak.</a:t>
            </a:r>
          </a:p>
          <a:p>
            <a:pPr lvl="1"/>
            <a:r>
              <a:rPr lang="tr-TR" dirty="0"/>
              <a:t>Küresel iklim değişiklikleri, tarımsal çevre, kuraklık, çölleşme, diğer tarımsal afetler ve tarım sigortası ile ilgili hizmetleri yürütmek, tabii afetlerden zarar gören çiftçilere özel mevzuatında yer alan esaslar çerçevesinde yardım yapmak.</a:t>
            </a:r>
          </a:p>
          <a:p>
            <a:pPr lvl="1"/>
            <a:r>
              <a:rPr lang="tr-TR" dirty="0"/>
              <a:t>5403 sayılı Toprak Koruma ve Arazi Kullanımı Kanunu ile verilen görevleri yapmak.</a:t>
            </a:r>
          </a:p>
          <a:p>
            <a:endParaRPr lang="tr-TR" sz="2400" dirty="0"/>
          </a:p>
        </p:txBody>
      </p:sp>
    </p:spTree>
    <p:extLst>
      <p:ext uri="{BB962C8B-B14F-4D97-AF65-F5344CB8AC3E}">
        <p14:creationId xmlns:p14="http://schemas.microsoft.com/office/powerpoint/2010/main" val="22725541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654049"/>
          </a:xfrm>
        </p:spPr>
        <p:style>
          <a:lnRef idx="1">
            <a:schemeClr val="accent4"/>
          </a:lnRef>
          <a:fillRef idx="2">
            <a:schemeClr val="accent4"/>
          </a:fillRef>
          <a:effectRef idx="1">
            <a:schemeClr val="accent4"/>
          </a:effectRef>
          <a:fontRef idx="minor">
            <a:schemeClr val="dk1"/>
          </a:fontRef>
        </p:style>
        <p:txBody>
          <a:bodyPr>
            <a:noAutofit/>
          </a:bodyPr>
          <a:lstStyle/>
          <a:p>
            <a:r>
              <a:rPr lang="tr-TR" sz="2400" b="1" i="1" dirty="0"/>
              <a:t>Çevre ve Şehircilik Bakanlığının Teşkilat ve Görevleri Hakkında </a:t>
            </a:r>
            <a:r>
              <a:rPr lang="tr-TR" sz="2400" b="1" i="1" dirty="0" smtClean="0"/>
              <a:t>KHK</a:t>
            </a:r>
            <a:endParaRPr lang="tr-TR" sz="2400" dirty="0"/>
          </a:p>
        </p:txBody>
      </p:sp>
      <p:sp>
        <p:nvSpPr>
          <p:cNvPr id="3" name="İçerik Yer Tutucusu 2"/>
          <p:cNvSpPr>
            <a:spLocks noGrp="1"/>
          </p:cNvSpPr>
          <p:nvPr>
            <p:ph idx="1"/>
          </p:nvPr>
        </p:nvSpPr>
        <p:spPr>
          <a:xfrm>
            <a:off x="838200" y="1162050"/>
            <a:ext cx="10515600" cy="5014913"/>
          </a:xfrm>
        </p:spPr>
        <p:txBody>
          <a:bodyPr>
            <a:normAutofit/>
          </a:bodyPr>
          <a:lstStyle/>
          <a:p>
            <a:r>
              <a:rPr lang="tr-TR" dirty="0"/>
              <a:t>Mekânsal Planlama Genel Müdürlüğü </a:t>
            </a:r>
          </a:p>
          <a:p>
            <a:pPr lvl="1"/>
            <a:r>
              <a:rPr lang="tr-TR" dirty="0"/>
              <a:t>Kentlerde ve kırsal alanlarda </a:t>
            </a:r>
            <a:r>
              <a:rPr lang="tr-TR" b="1" dirty="0"/>
              <a:t>arazi kullanımına ilişkin temel ilke, strateji ve standartları belirlemek </a:t>
            </a:r>
            <a:r>
              <a:rPr lang="tr-TR" dirty="0"/>
              <a:t>ve uygulanmasını sağlamak.</a:t>
            </a:r>
          </a:p>
          <a:p>
            <a:pPr lvl="1"/>
            <a:r>
              <a:rPr lang="tr-TR" dirty="0"/>
              <a:t>Havza ve bölge bazındaki çevre düzeni planları da dâhil her tür ve ölçekteki çevre düzeni planlarının ve imar planlarının yapılmasına ilişkin usul ve esasları belirlemek, </a:t>
            </a:r>
            <a:r>
              <a:rPr lang="tr-TR" b="1" dirty="0"/>
              <a:t>havza veya bölge bazında çevre düzeni planlarını yapmak, yaptırmak,</a:t>
            </a:r>
            <a:r>
              <a:rPr lang="tr-TR" dirty="0"/>
              <a:t> onaylamak ve bu planların uygulanmasını ve denetlenmesini sağlamak.</a:t>
            </a:r>
          </a:p>
          <a:p>
            <a:pPr lvl="1"/>
            <a:r>
              <a:rPr lang="tr-TR" dirty="0"/>
              <a:t>Sektörel planların havza veya bölge düzeyindeki mekânsal strateji planlarına ve çevre düzeni planlarına uyumlu hazırlanmasını sağlamak.</a:t>
            </a:r>
          </a:p>
        </p:txBody>
      </p:sp>
    </p:spTree>
    <p:extLst>
      <p:ext uri="{BB962C8B-B14F-4D97-AF65-F5344CB8AC3E}">
        <p14:creationId xmlns:p14="http://schemas.microsoft.com/office/powerpoint/2010/main" val="1315584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3048"/>
          </a:xfrm>
        </p:spPr>
        <p:style>
          <a:lnRef idx="1">
            <a:schemeClr val="accent4"/>
          </a:lnRef>
          <a:fillRef idx="2">
            <a:schemeClr val="accent4"/>
          </a:fillRef>
          <a:effectRef idx="1">
            <a:schemeClr val="accent4"/>
          </a:effectRef>
          <a:fontRef idx="minor">
            <a:schemeClr val="dk1"/>
          </a:fontRef>
        </p:style>
        <p:txBody>
          <a:bodyPr>
            <a:normAutofit/>
          </a:bodyPr>
          <a:lstStyle/>
          <a:p>
            <a:r>
              <a:rPr lang="tr-TR" sz="4000" b="1" u="sng" dirty="0" smtClean="0"/>
              <a:t>Genel Çerçeve</a:t>
            </a:r>
            <a:endParaRPr lang="tr-TR" sz="4000" dirty="0"/>
          </a:p>
        </p:txBody>
      </p:sp>
      <p:sp>
        <p:nvSpPr>
          <p:cNvPr id="3" name="İçerik Yer Tutucusu 2"/>
          <p:cNvSpPr>
            <a:spLocks noGrp="1"/>
          </p:cNvSpPr>
          <p:nvPr>
            <p:ph idx="1"/>
          </p:nvPr>
        </p:nvSpPr>
        <p:spPr>
          <a:xfrm>
            <a:off x="838200" y="1078174"/>
            <a:ext cx="10515600" cy="5098789"/>
          </a:xfrm>
        </p:spPr>
        <p:txBody>
          <a:bodyPr>
            <a:normAutofit fontScale="92500" lnSpcReduction="10000"/>
          </a:bodyPr>
          <a:lstStyle/>
          <a:p>
            <a:pPr algn="just"/>
            <a:r>
              <a:rPr lang="tr-TR" dirty="0" smtClean="0"/>
              <a:t>Ancak gerek dünyadaki, gerekse Ülkemizdeki uygulamalar özellikle ortak ve entegre çalışma açısından henüz beklenen seviyeye ulaşamamıştır. </a:t>
            </a:r>
          </a:p>
          <a:p>
            <a:pPr algn="just"/>
            <a:r>
              <a:rPr lang="tr-TR" dirty="0" smtClean="0"/>
              <a:t>Türkiye’de </a:t>
            </a:r>
            <a:r>
              <a:rPr lang="tr-TR" dirty="0"/>
              <a:t>Bakanlıkların veya farklı kurumların ortak şekilde çalışmasında kimi zorluklar yaşansa da özellikle tek parti hükümetlerinde bu sorun büyük ölçüde ortadan kalkmıştır. </a:t>
            </a:r>
            <a:endParaRPr lang="tr-TR" dirty="0" smtClean="0"/>
          </a:p>
          <a:p>
            <a:pPr algn="just"/>
            <a:r>
              <a:rPr lang="tr-TR" dirty="0" smtClean="0"/>
              <a:t>2019 </a:t>
            </a:r>
            <a:r>
              <a:rPr lang="tr-TR" dirty="0"/>
              <a:t>yılında uygulamaya geçecek olan yeni </a:t>
            </a:r>
            <a:r>
              <a:rPr lang="tr-TR" dirty="0" smtClean="0"/>
              <a:t>«Cumhurbaşkanlığı Hükümet Sistemi» ile yürütmeye </a:t>
            </a:r>
            <a:r>
              <a:rPr lang="tr-TR" dirty="0"/>
              <a:t>ait düzenlemeler Cumhurbaşkanlığı Kararnamesi ile yürürlüğe girecektir. Bu yeni sistemde Bakanlıkların icra kapasitelerinin daha da güçleneceği değerlendirilmektedir. Bu ise koordinasyonu daha elzem kılacaktır</a:t>
            </a:r>
            <a:r>
              <a:rPr lang="tr-TR" dirty="0" smtClean="0"/>
              <a:t>.</a:t>
            </a:r>
          </a:p>
          <a:p>
            <a:pPr algn="just"/>
            <a:r>
              <a:rPr lang="tr-TR" dirty="0"/>
              <a:t>Orman Kanunu 68. Maddesi ve  “Orman ve Su İşleri Bakanlığının Teşkilat Ve Görevleri Hakkındaki 654 Sayılı Kanun Hükmünde Kararname” </a:t>
            </a:r>
            <a:r>
              <a:rPr lang="tr-TR" dirty="0" err="1"/>
              <a:t>nin</a:t>
            </a:r>
            <a:r>
              <a:rPr lang="tr-TR" dirty="0"/>
              <a:t> ilgili maddeleri çerçevesinde Çölleşme ve Erozyonla Mücadele Genel Müdürlüğünün önemli bir rol oynadığı değerlendirilmektedir.</a:t>
            </a:r>
          </a:p>
          <a:p>
            <a:pPr algn="just"/>
            <a:endParaRPr lang="tr-TR" dirty="0"/>
          </a:p>
          <a:p>
            <a:pPr algn="just"/>
            <a:endParaRPr lang="tr-TR" dirty="0" smtClean="0"/>
          </a:p>
        </p:txBody>
      </p:sp>
    </p:spTree>
    <p:extLst>
      <p:ext uri="{BB962C8B-B14F-4D97-AF65-F5344CB8AC3E}">
        <p14:creationId xmlns:p14="http://schemas.microsoft.com/office/powerpoint/2010/main" val="21955549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682625"/>
          </a:xfrm>
        </p:spPr>
        <p:style>
          <a:lnRef idx="1">
            <a:schemeClr val="accent4"/>
          </a:lnRef>
          <a:fillRef idx="2">
            <a:schemeClr val="accent4"/>
          </a:fillRef>
          <a:effectRef idx="1">
            <a:schemeClr val="accent4"/>
          </a:effectRef>
          <a:fontRef idx="minor">
            <a:schemeClr val="dk1"/>
          </a:fontRef>
        </p:style>
        <p:txBody>
          <a:bodyPr>
            <a:noAutofit/>
          </a:bodyPr>
          <a:lstStyle/>
          <a:p>
            <a:r>
              <a:rPr lang="tr-TR" sz="2400" dirty="0" smtClean="0"/>
              <a:t>Hükümet </a:t>
            </a:r>
            <a:r>
              <a:rPr lang="tr-TR" sz="2400" dirty="0"/>
              <a:t>Programı (2017 Temmuz İtibariyle Görevde Olan 65. Hükümet</a:t>
            </a:r>
            <a:r>
              <a:rPr lang="tr-TR" sz="2400" dirty="0" smtClean="0"/>
              <a:t>)</a:t>
            </a:r>
            <a:endParaRPr lang="tr-TR" sz="2400" dirty="0"/>
          </a:p>
        </p:txBody>
      </p:sp>
      <p:sp>
        <p:nvSpPr>
          <p:cNvPr id="3" name="İçerik Yer Tutucusu 2"/>
          <p:cNvSpPr>
            <a:spLocks noGrp="1"/>
          </p:cNvSpPr>
          <p:nvPr>
            <p:ph idx="1"/>
          </p:nvPr>
        </p:nvSpPr>
        <p:spPr>
          <a:xfrm>
            <a:off x="847725" y="1314450"/>
            <a:ext cx="10515600" cy="4643438"/>
          </a:xfrm>
        </p:spPr>
        <p:txBody>
          <a:bodyPr>
            <a:normAutofit/>
          </a:bodyPr>
          <a:lstStyle/>
          <a:p>
            <a:r>
              <a:rPr lang="tr-TR" dirty="0" smtClean="0"/>
              <a:t>Hükümet </a:t>
            </a:r>
            <a:r>
              <a:rPr lang="tr-TR" dirty="0"/>
              <a:t>Programları bizzat Başbakan tarafından TBMM’de okunan, Hükümet tarafından yapılacak işlerin sıralandığı son derece önemli belgelerdir. </a:t>
            </a:r>
          </a:p>
          <a:p>
            <a:r>
              <a:rPr lang="tr-TR" dirty="0"/>
              <a:t>2017 Temmuz ayı itibari ile 65. Türkiye Cumhuriyeti Hükümeti görev yapmaktadır. </a:t>
            </a:r>
          </a:p>
          <a:p>
            <a:r>
              <a:rPr lang="tr-TR" dirty="0"/>
              <a:t>Başbakan Yıldırım tarafından 24 Mayıs 2016 tarihinde Türkiye Büyük Millet Meclisi'ne sunulan </a:t>
            </a:r>
            <a:r>
              <a:rPr lang="tr-TR" u="sng" dirty="0">
                <a:hlinkClick r:id="rId2"/>
              </a:rPr>
              <a:t>65. Hükümet Programında</a:t>
            </a:r>
            <a:r>
              <a:rPr lang="tr-TR" dirty="0"/>
              <a:t> “Sürdürülebilir Arazi Yönetimi ve İklim Dostu Tarım Uygulamaları” ile ilgili olarak aşağıdaki hususlar yer almaktadır. </a:t>
            </a:r>
            <a:endParaRPr lang="tr-TR" dirty="0" smtClean="0"/>
          </a:p>
          <a:p>
            <a:endParaRPr lang="tr-TR" dirty="0"/>
          </a:p>
        </p:txBody>
      </p:sp>
    </p:spTree>
    <p:extLst>
      <p:ext uri="{BB962C8B-B14F-4D97-AF65-F5344CB8AC3E}">
        <p14:creationId xmlns:p14="http://schemas.microsoft.com/office/powerpoint/2010/main" val="42516260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15925"/>
          </a:xfrm>
        </p:spPr>
        <p:style>
          <a:lnRef idx="1">
            <a:schemeClr val="accent4"/>
          </a:lnRef>
          <a:fillRef idx="2">
            <a:schemeClr val="accent4"/>
          </a:fillRef>
          <a:effectRef idx="1">
            <a:schemeClr val="accent4"/>
          </a:effectRef>
          <a:fontRef idx="minor">
            <a:schemeClr val="dk1"/>
          </a:fontRef>
        </p:style>
        <p:txBody>
          <a:bodyPr>
            <a:normAutofit/>
          </a:bodyPr>
          <a:lstStyle/>
          <a:p>
            <a:r>
              <a:rPr lang="tr-TR" sz="2000" dirty="0"/>
              <a:t>Hükümet </a:t>
            </a:r>
            <a:r>
              <a:rPr lang="tr-TR" sz="2000" dirty="0" smtClean="0"/>
              <a:t>Programı-Tarım ve Gıda</a:t>
            </a:r>
            <a:endParaRPr lang="tr-TR" sz="2000" dirty="0"/>
          </a:p>
        </p:txBody>
      </p:sp>
      <p:sp>
        <p:nvSpPr>
          <p:cNvPr id="3" name="İçerik Yer Tutucusu 2"/>
          <p:cNvSpPr>
            <a:spLocks noGrp="1"/>
          </p:cNvSpPr>
          <p:nvPr>
            <p:ph idx="1"/>
          </p:nvPr>
        </p:nvSpPr>
        <p:spPr>
          <a:xfrm>
            <a:off x="809625" y="901699"/>
            <a:ext cx="10515600" cy="5236707"/>
          </a:xfrm>
        </p:spPr>
        <p:txBody>
          <a:bodyPr>
            <a:noAutofit/>
          </a:bodyPr>
          <a:lstStyle/>
          <a:p>
            <a:r>
              <a:rPr lang="tr-TR" sz="1400" dirty="0"/>
              <a:t>Sizlere sunmakta olduğum 65’inci Hükûmet Programımız, </a:t>
            </a:r>
            <a:r>
              <a:rPr lang="tr-TR" sz="1400" b="1" dirty="0"/>
              <a:t>Onuncu Kalkınma Planımız ve Seçim Beyannamemizdeki taahhütlerimiz</a:t>
            </a:r>
            <a:r>
              <a:rPr lang="tr-TR" sz="1400" dirty="0"/>
              <a:t> esas alınarak hazırlanmıştır</a:t>
            </a:r>
          </a:p>
          <a:p>
            <a:pPr>
              <a:lnSpc>
                <a:spcPct val="100000"/>
              </a:lnSpc>
              <a:spcBef>
                <a:spcPts val="0"/>
              </a:spcBef>
            </a:pPr>
            <a:r>
              <a:rPr lang="tr-TR" sz="1400" dirty="0" smtClean="0"/>
              <a:t>Kümülatif </a:t>
            </a:r>
            <a:r>
              <a:rPr lang="tr-TR" sz="1400" dirty="0"/>
              <a:t>olarak </a:t>
            </a:r>
            <a:r>
              <a:rPr lang="tr-TR" sz="1400" b="1" dirty="0"/>
              <a:t>8 milyon hektar alanda arazi toplulaştırma</a:t>
            </a:r>
            <a:r>
              <a:rPr lang="tr-TR" sz="1400" dirty="0"/>
              <a:t> çalışmalarını </a:t>
            </a:r>
            <a:r>
              <a:rPr lang="tr-TR" sz="1400" dirty="0" smtClean="0"/>
              <a:t>tamamlayacağız. </a:t>
            </a:r>
            <a:endParaRPr lang="tr-TR" sz="1400" dirty="0"/>
          </a:p>
          <a:p>
            <a:pPr>
              <a:lnSpc>
                <a:spcPct val="100000"/>
              </a:lnSpc>
              <a:spcBef>
                <a:spcPts val="0"/>
              </a:spcBef>
            </a:pPr>
            <a:r>
              <a:rPr lang="tr-TR" sz="1400" b="1" dirty="0" smtClean="0"/>
              <a:t>Tarımsal </a:t>
            </a:r>
            <a:r>
              <a:rPr lang="tr-TR" sz="1400" b="1" dirty="0"/>
              <a:t>destekleri</a:t>
            </a:r>
            <a:r>
              <a:rPr lang="tr-TR" sz="1400" dirty="0"/>
              <a:t>, 190 adet tarım alt havzasında, iklim, toprak ve topografyanın yanı sıra, </a:t>
            </a:r>
            <a:r>
              <a:rPr lang="tr-TR" sz="1400" b="1" dirty="0"/>
              <a:t>mevcut su potansiyeli ve bitkilerin su tüketimini de dikkate alarak</a:t>
            </a:r>
            <a:r>
              <a:rPr lang="tr-TR" sz="1400" dirty="0"/>
              <a:t>, alt havzalar düzeyinde, bölgesel ve ürün bazında düzenleyeceğiz.</a:t>
            </a:r>
          </a:p>
          <a:p>
            <a:pPr>
              <a:lnSpc>
                <a:spcPct val="100000"/>
              </a:lnSpc>
              <a:spcBef>
                <a:spcPts val="0"/>
              </a:spcBef>
            </a:pPr>
            <a:r>
              <a:rPr lang="tr-TR" sz="1400" dirty="0" smtClean="0"/>
              <a:t>Tarımsal </a:t>
            </a:r>
            <a:r>
              <a:rPr lang="tr-TR" sz="1400" dirty="0"/>
              <a:t>desteklemelerde ürün deseni ve su potansiyeli uyumunu gözeterek, </a:t>
            </a:r>
            <a:r>
              <a:rPr lang="tr-TR" sz="1400" b="1" dirty="0"/>
              <a:t>sertifikalı üretim yöntemlerine</a:t>
            </a:r>
            <a:r>
              <a:rPr lang="tr-TR" sz="1400" dirty="0"/>
              <a:t> önem vereceğiz. </a:t>
            </a:r>
          </a:p>
          <a:p>
            <a:pPr>
              <a:lnSpc>
                <a:spcPct val="100000"/>
              </a:lnSpc>
              <a:spcBef>
                <a:spcPts val="0"/>
              </a:spcBef>
            </a:pPr>
            <a:r>
              <a:rPr lang="tr-TR" sz="1400" dirty="0" smtClean="0"/>
              <a:t>İşletmeleri </a:t>
            </a:r>
            <a:r>
              <a:rPr lang="tr-TR" sz="1400" dirty="0"/>
              <a:t>ekonomik ölçek büyüklüğüne ulaştıracak projeler yürüteceğiz. </a:t>
            </a:r>
            <a:r>
              <a:rPr lang="tr-TR" sz="1400" b="1" dirty="0"/>
              <a:t>Arazilerini büyütmek isteyen ehil mirasçılara kredi imkânları sağlayacağız</a:t>
            </a:r>
            <a:r>
              <a:rPr lang="tr-TR" sz="1400" dirty="0"/>
              <a:t>. Çiftçilerimizden arazilerini birleştirmek suretiyle büyük ölçekli tarım işletmeleri oluşturanlara özel destekler vereceğiz.</a:t>
            </a:r>
          </a:p>
          <a:p>
            <a:pPr>
              <a:lnSpc>
                <a:spcPct val="100000"/>
              </a:lnSpc>
              <a:spcBef>
                <a:spcPts val="0"/>
              </a:spcBef>
            </a:pPr>
            <a:r>
              <a:rPr lang="tr-TR" sz="1400" dirty="0"/>
              <a:t> </a:t>
            </a:r>
            <a:r>
              <a:rPr lang="tr-TR" sz="1400" dirty="0" smtClean="0"/>
              <a:t>Tarım </a:t>
            </a:r>
            <a:r>
              <a:rPr lang="tr-TR" sz="1400" dirty="0"/>
              <a:t>arazilerimizi ve verimli ovalarımızı koruyacak ‘</a:t>
            </a:r>
            <a:r>
              <a:rPr lang="tr-TR" sz="1400" b="1" dirty="0"/>
              <a:t>Arazi Kullanım Planları’</a:t>
            </a:r>
            <a:r>
              <a:rPr lang="tr-TR" sz="1400" dirty="0"/>
              <a:t> ve ‘</a:t>
            </a:r>
            <a:r>
              <a:rPr lang="tr-TR" sz="1400" b="1" dirty="0"/>
              <a:t>Ovalarımızın Belirlenmesi</a:t>
            </a:r>
            <a:r>
              <a:rPr lang="tr-TR" sz="1400" dirty="0"/>
              <a:t>’ çalışmalarını tamamlayacağız. </a:t>
            </a:r>
          </a:p>
          <a:p>
            <a:pPr>
              <a:lnSpc>
                <a:spcPct val="100000"/>
              </a:lnSpc>
              <a:spcBef>
                <a:spcPts val="0"/>
              </a:spcBef>
            </a:pPr>
            <a:r>
              <a:rPr lang="tr-TR" sz="1400" dirty="0"/>
              <a:t> </a:t>
            </a:r>
            <a:r>
              <a:rPr lang="tr-TR" sz="1400" b="1" dirty="0" smtClean="0"/>
              <a:t>Tarımsal </a:t>
            </a:r>
            <a:r>
              <a:rPr lang="tr-TR" sz="1400" b="1" dirty="0"/>
              <a:t>kuraklığın daha etkin olarak izlenebilmesi </a:t>
            </a:r>
            <a:r>
              <a:rPr lang="tr-TR" sz="1400" dirty="0"/>
              <a:t>için TARBİL kapsamında çalışan 400 tarımsal meteoroloji istasyonu 1.200’e çıkarılarak tüm ülke geneline yaygınlaştırılacaktır. 14 yeni araştırma merkezi kuracağız.</a:t>
            </a:r>
          </a:p>
          <a:p>
            <a:pPr>
              <a:lnSpc>
                <a:spcPct val="100000"/>
              </a:lnSpc>
              <a:spcBef>
                <a:spcPts val="0"/>
              </a:spcBef>
            </a:pPr>
            <a:r>
              <a:rPr lang="tr-TR" sz="1400" dirty="0"/>
              <a:t> </a:t>
            </a:r>
            <a:r>
              <a:rPr lang="tr-TR" sz="1400" b="1" dirty="0" smtClean="0"/>
              <a:t>Tarımda </a:t>
            </a:r>
            <a:r>
              <a:rPr lang="tr-TR" sz="1400" b="1" dirty="0"/>
              <a:t>Su Kullanımının Etkinleştirilmesi Öncelikli Dönüşüm Programı’yla</a:t>
            </a:r>
            <a:r>
              <a:rPr lang="tr-TR" sz="1400" dirty="0"/>
              <a:t> ülkemizde toplam su kullanımının yüzde 70’inden fazlasının gerçekleştiği tarım sektöründe israfı önlemek ve suyu etkin kullanmayı amaçlıyoruz.</a:t>
            </a:r>
          </a:p>
          <a:p>
            <a:pPr>
              <a:lnSpc>
                <a:spcPct val="100000"/>
              </a:lnSpc>
              <a:spcBef>
                <a:spcPts val="0"/>
              </a:spcBef>
            </a:pPr>
            <a:r>
              <a:rPr lang="tr-TR" sz="1400" dirty="0"/>
              <a:t> </a:t>
            </a:r>
            <a:r>
              <a:rPr lang="tr-TR" sz="1400" dirty="0" smtClean="0"/>
              <a:t>Yeni </a:t>
            </a:r>
            <a:r>
              <a:rPr lang="tr-TR" sz="1400" dirty="0"/>
              <a:t>yatırımlarımızda </a:t>
            </a:r>
            <a:r>
              <a:rPr lang="tr-TR" sz="1400" b="1" dirty="0"/>
              <a:t>suyun tasarruflu kullanımını sağlayacak</a:t>
            </a:r>
            <a:r>
              <a:rPr lang="tr-TR" sz="1400" dirty="0"/>
              <a:t>, geçmişten devraldığımız sistemlerde ise suyun verimli kullanımına yönelik iyileştirme çalışmalarına hız vereceğiz. DSİ sulamalarında yüzde 62 olan sulama oranını yüzde 68’e, yüzde 42 olan sulama randımanını ise yüzde 50’ye çıkarmayı hedefliyoruz. </a:t>
            </a:r>
          </a:p>
          <a:p>
            <a:pPr>
              <a:lnSpc>
                <a:spcPct val="100000"/>
              </a:lnSpc>
              <a:spcBef>
                <a:spcPts val="0"/>
              </a:spcBef>
            </a:pPr>
            <a:r>
              <a:rPr lang="tr-TR" sz="1400" dirty="0"/>
              <a:t> </a:t>
            </a:r>
            <a:r>
              <a:rPr lang="tr-TR" sz="1400" dirty="0" smtClean="0"/>
              <a:t>Program </a:t>
            </a:r>
            <a:r>
              <a:rPr lang="tr-TR" sz="1400" dirty="0"/>
              <a:t>kapsamında; </a:t>
            </a:r>
            <a:r>
              <a:rPr lang="tr-TR" sz="1400" b="1" dirty="0"/>
              <a:t>Sulanan arazi varlığının nihai hedef olan 8,5 milyon hektara ulaştırılmasını sağlayacak;</a:t>
            </a:r>
            <a:r>
              <a:rPr lang="tr-TR" sz="1400" dirty="0"/>
              <a:t> özellikle </a:t>
            </a:r>
            <a:r>
              <a:rPr lang="tr-TR" sz="1400" b="1" dirty="0"/>
              <a:t>su tasarrufuna </a:t>
            </a:r>
            <a:r>
              <a:rPr lang="tr-TR" sz="1400" dirty="0"/>
              <a:t>imkân sağlayan basınçlı modern sulama yatırımlarına devam edeceğiz.</a:t>
            </a:r>
          </a:p>
          <a:p>
            <a:pPr>
              <a:lnSpc>
                <a:spcPct val="100000"/>
              </a:lnSpc>
              <a:spcBef>
                <a:spcPts val="0"/>
              </a:spcBef>
            </a:pPr>
            <a:r>
              <a:rPr lang="tr-TR" sz="1400" dirty="0"/>
              <a:t> </a:t>
            </a:r>
            <a:r>
              <a:rPr lang="tr-TR" sz="1400" b="1" dirty="0" smtClean="0"/>
              <a:t>Su </a:t>
            </a:r>
            <a:r>
              <a:rPr lang="tr-TR" sz="1400" b="1" dirty="0"/>
              <a:t>yönetimini ve fiyatlandırma sistemini</a:t>
            </a:r>
            <a:r>
              <a:rPr lang="tr-TR" sz="1400" dirty="0"/>
              <a:t>, su tasarrufunu artırıcı bir yaklaşımla gözden geçireceğiz. </a:t>
            </a:r>
          </a:p>
          <a:p>
            <a:pPr>
              <a:lnSpc>
                <a:spcPct val="100000"/>
              </a:lnSpc>
              <a:spcBef>
                <a:spcPts val="0"/>
              </a:spcBef>
            </a:pPr>
            <a:r>
              <a:rPr lang="tr-TR" sz="1400" dirty="0"/>
              <a:t> </a:t>
            </a:r>
            <a:r>
              <a:rPr lang="tr-TR" sz="1400" dirty="0" smtClean="0"/>
              <a:t>Uygun </a:t>
            </a:r>
            <a:r>
              <a:rPr lang="tr-TR" sz="1400" dirty="0"/>
              <a:t>geçiş düzenlemeleriyle, </a:t>
            </a:r>
            <a:r>
              <a:rPr lang="tr-TR" sz="1400" b="1" dirty="0"/>
              <a:t>yeraltı suyu kullanımında kayıt ve kontrolü </a:t>
            </a:r>
            <a:r>
              <a:rPr lang="tr-TR" sz="1400" dirty="0"/>
              <a:t>sağlayacağız. </a:t>
            </a:r>
          </a:p>
          <a:p>
            <a:pPr>
              <a:lnSpc>
                <a:spcPct val="100000"/>
              </a:lnSpc>
              <a:spcBef>
                <a:spcPts val="0"/>
              </a:spcBef>
            </a:pPr>
            <a:r>
              <a:rPr lang="tr-TR" sz="1400" dirty="0"/>
              <a:t> </a:t>
            </a:r>
            <a:r>
              <a:rPr lang="tr-TR" sz="1400" b="1" dirty="0" smtClean="0"/>
              <a:t>Sulama </a:t>
            </a:r>
            <a:r>
              <a:rPr lang="tr-TR" sz="1400" b="1" dirty="0"/>
              <a:t>birliklerinin çalışma süreçlerini gözden geçirecek</a:t>
            </a:r>
            <a:r>
              <a:rPr lang="tr-TR" sz="1400" dirty="0"/>
              <a:t>, sistemin daha etkin hale getirilmesi yönünde alternatifler oluşturacağız.</a:t>
            </a:r>
          </a:p>
          <a:p>
            <a:pPr>
              <a:lnSpc>
                <a:spcPct val="100000"/>
              </a:lnSpc>
              <a:spcBef>
                <a:spcPts val="0"/>
              </a:spcBef>
            </a:pPr>
            <a:r>
              <a:rPr lang="tr-TR" sz="1400" dirty="0"/>
              <a:t> </a:t>
            </a:r>
            <a:r>
              <a:rPr lang="tr-TR" sz="1400" dirty="0" smtClean="0"/>
              <a:t>2019 </a:t>
            </a:r>
            <a:r>
              <a:rPr lang="tr-TR" sz="1400" dirty="0"/>
              <a:t>yılına kadar 10 milyon dekar (1 milyon hektar)  ilave araziyi sulanabilir hale getirmeyi hedefliyoruz. </a:t>
            </a:r>
          </a:p>
        </p:txBody>
      </p:sp>
    </p:spTree>
    <p:extLst>
      <p:ext uri="{BB962C8B-B14F-4D97-AF65-F5344CB8AC3E}">
        <p14:creationId xmlns:p14="http://schemas.microsoft.com/office/powerpoint/2010/main" val="15549824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15925"/>
          </a:xfrm>
        </p:spPr>
        <p:style>
          <a:lnRef idx="1">
            <a:schemeClr val="accent4"/>
          </a:lnRef>
          <a:fillRef idx="2">
            <a:schemeClr val="accent4"/>
          </a:fillRef>
          <a:effectRef idx="1">
            <a:schemeClr val="accent4"/>
          </a:effectRef>
          <a:fontRef idx="minor">
            <a:schemeClr val="dk1"/>
          </a:fontRef>
        </p:style>
        <p:txBody>
          <a:bodyPr>
            <a:normAutofit/>
          </a:bodyPr>
          <a:lstStyle/>
          <a:p>
            <a:r>
              <a:rPr lang="tr-TR" sz="2000" dirty="0"/>
              <a:t>Hükümet </a:t>
            </a:r>
            <a:r>
              <a:rPr lang="tr-TR" sz="2000" dirty="0" smtClean="0"/>
              <a:t>Programı-Tarım ve Gıda</a:t>
            </a:r>
            <a:endParaRPr lang="tr-TR" sz="2000" dirty="0"/>
          </a:p>
        </p:txBody>
      </p:sp>
      <p:sp>
        <p:nvSpPr>
          <p:cNvPr id="3" name="İçerik Yer Tutucusu 2"/>
          <p:cNvSpPr>
            <a:spLocks noGrp="1"/>
          </p:cNvSpPr>
          <p:nvPr>
            <p:ph idx="1"/>
          </p:nvPr>
        </p:nvSpPr>
        <p:spPr>
          <a:xfrm>
            <a:off x="809625" y="901699"/>
            <a:ext cx="10515600" cy="5413375"/>
          </a:xfrm>
        </p:spPr>
        <p:txBody>
          <a:bodyPr>
            <a:noAutofit/>
          </a:bodyPr>
          <a:lstStyle/>
          <a:p>
            <a:pPr>
              <a:lnSpc>
                <a:spcPct val="100000"/>
              </a:lnSpc>
              <a:spcBef>
                <a:spcPts val="0"/>
              </a:spcBef>
            </a:pPr>
            <a:r>
              <a:rPr lang="tr-TR" sz="1600" dirty="0" smtClean="0"/>
              <a:t>Konya </a:t>
            </a:r>
            <a:r>
              <a:rPr lang="tr-TR" sz="1600" dirty="0"/>
              <a:t>Ovası Projesi ile Akdeniz’e boşa akan suların Konya Ovası’na yönlendirilmesi, baraj, gölet ve sulama sistemlerinin tamamlanması,  vahşi yeraltı sulamalarının yağmurlama veya damlamalı sulama usullerine dönüştürülerek su ve enerji sarfiyatında tasarruf sağlanmasını hedeflemekteyiz.</a:t>
            </a:r>
          </a:p>
          <a:p>
            <a:pPr>
              <a:lnSpc>
                <a:spcPct val="100000"/>
              </a:lnSpc>
              <a:spcBef>
                <a:spcPts val="0"/>
              </a:spcBef>
            </a:pPr>
            <a:r>
              <a:rPr lang="tr-TR" sz="1600" dirty="0"/>
              <a:t> </a:t>
            </a:r>
            <a:r>
              <a:rPr lang="tr-TR" sz="1600" dirty="0" err="1" smtClean="0"/>
              <a:t>KOP’ta</a:t>
            </a:r>
            <a:r>
              <a:rPr lang="tr-TR" sz="1600" dirty="0" smtClean="0"/>
              <a:t> </a:t>
            </a:r>
            <a:r>
              <a:rPr lang="tr-TR" sz="1600" dirty="0"/>
              <a:t>2014 yılı sonu itibarıyla 9 milyon 240 bin dekar arazi sulanmaktadır. 2019 yılı sonuna kadar hedeflenen 11 milyon dekar arazinin tamamını sulamaya açmayı hedefliyoruz.</a:t>
            </a:r>
          </a:p>
          <a:p>
            <a:pPr>
              <a:lnSpc>
                <a:spcPct val="100000"/>
              </a:lnSpc>
              <a:spcBef>
                <a:spcPts val="0"/>
              </a:spcBef>
            </a:pPr>
            <a:r>
              <a:rPr lang="tr-TR" sz="1600" dirty="0" smtClean="0"/>
              <a:t>Tarım </a:t>
            </a:r>
            <a:r>
              <a:rPr lang="tr-TR" sz="1600" dirty="0"/>
              <a:t>alanlarını planlama ile koruma altına alacağız. Katma değeri yüksek ürünlerin geliştirilmesine, gen kaynaklarının korunmasına, ıslah çalışmalarına, nanoteknoloji ve biyoteknolojiye yönelik çalışmalara öncelik vererek, güdümlü projelerle tarım-sanayi- üniversite arasındaki işbirliklerini artıracağız.</a:t>
            </a:r>
          </a:p>
          <a:p>
            <a:pPr>
              <a:lnSpc>
                <a:spcPct val="100000"/>
              </a:lnSpc>
              <a:spcBef>
                <a:spcPts val="0"/>
              </a:spcBef>
            </a:pPr>
            <a:r>
              <a:rPr lang="tr-TR" sz="1600" dirty="0" smtClean="0"/>
              <a:t>Sertifikalı </a:t>
            </a:r>
            <a:r>
              <a:rPr lang="tr-TR" sz="1600" dirty="0"/>
              <a:t>tohumluk üretimini 880 bin tona çıkaracağız.</a:t>
            </a:r>
          </a:p>
          <a:p>
            <a:pPr>
              <a:lnSpc>
                <a:spcPct val="100000"/>
              </a:lnSpc>
              <a:spcBef>
                <a:spcPts val="0"/>
              </a:spcBef>
            </a:pPr>
            <a:r>
              <a:rPr lang="tr-TR" sz="1600" b="1" dirty="0" smtClean="0"/>
              <a:t>Tarım </a:t>
            </a:r>
            <a:r>
              <a:rPr lang="tr-TR" sz="1600" b="1" dirty="0"/>
              <a:t>alanları içerisinde organik tarımın oranını </a:t>
            </a:r>
            <a:r>
              <a:rPr lang="tr-TR" sz="1600" dirty="0"/>
              <a:t>yüzde 1,95’den yüzde 4’e çıkaracağız.</a:t>
            </a:r>
          </a:p>
          <a:p>
            <a:pPr>
              <a:lnSpc>
                <a:spcPct val="100000"/>
              </a:lnSpc>
              <a:spcBef>
                <a:spcPts val="0"/>
              </a:spcBef>
            </a:pPr>
            <a:r>
              <a:rPr lang="tr-TR" sz="1600" dirty="0" smtClean="0"/>
              <a:t>Tarım </a:t>
            </a:r>
            <a:r>
              <a:rPr lang="tr-TR" sz="1600" dirty="0"/>
              <a:t>sektörü açısından önem taşıyan biyolojik çeşitliliğin tespiti, korunması ve sürdürülebilir kullanımını sağlayacağız.</a:t>
            </a:r>
          </a:p>
          <a:p>
            <a:pPr>
              <a:lnSpc>
                <a:spcPct val="100000"/>
              </a:lnSpc>
              <a:spcBef>
                <a:spcPts val="0"/>
              </a:spcBef>
            </a:pPr>
            <a:r>
              <a:rPr lang="tr-TR" sz="1600" dirty="0"/>
              <a:t> 12 milyon hektar mera alanında tespit, 7,2 milyon hektar alanda tehdit, 4 milyon hektar alanda tahsis, 800 bin hektar alanda ise ıslah çalışmalarını tamamlayacağız.</a:t>
            </a:r>
          </a:p>
          <a:p>
            <a:pPr>
              <a:lnSpc>
                <a:spcPct val="100000"/>
              </a:lnSpc>
              <a:spcBef>
                <a:spcPts val="0"/>
              </a:spcBef>
            </a:pPr>
            <a:r>
              <a:rPr lang="tr-TR" sz="1600" dirty="0"/>
              <a:t> </a:t>
            </a:r>
            <a:r>
              <a:rPr lang="tr-TR" sz="1600" b="1" dirty="0"/>
              <a:t>Koyun ve keçi yetiştiriciliğine yönelik teşvikleri artıracağız.</a:t>
            </a:r>
            <a:r>
              <a:rPr lang="tr-TR" sz="1600" dirty="0"/>
              <a:t> Koyun ve keçilerin kayıt altına alınarak izlenmesi ve hayvan hastalıklarının kontrol altına alınmasını sağlayacağız.</a:t>
            </a:r>
          </a:p>
          <a:p>
            <a:pPr>
              <a:lnSpc>
                <a:spcPct val="100000"/>
              </a:lnSpc>
              <a:spcBef>
                <a:spcPts val="0"/>
              </a:spcBef>
            </a:pPr>
            <a:r>
              <a:rPr lang="tr-TR" sz="1600" dirty="0"/>
              <a:t> KOP Eylem Planı’nda toprak ve su kaynaklarının sürdürülebilir kullanımını sağlamak suretiyle sektörel çeşitliliğin artırılmasını esas alacağız. </a:t>
            </a:r>
            <a:endParaRPr lang="tr-TR" sz="1600" dirty="0" smtClean="0"/>
          </a:p>
          <a:p>
            <a:pPr>
              <a:lnSpc>
                <a:spcPct val="100000"/>
              </a:lnSpc>
              <a:spcBef>
                <a:spcPts val="0"/>
              </a:spcBef>
            </a:pPr>
            <a:r>
              <a:rPr lang="tr-TR" sz="1600" b="1" dirty="0"/>
              <a:t> Mekânsal planlama sistemini sadeleştireceğiz</a:t>
            </a:r>
            <a:r>
              <a:rPr lang="tr-TR" sz="1600" dirty="0"/>
              <a:t>. Planlamanın ve uygulamanın üst ölçekli strateji, hedef ve kriterleri gözeterek yerinde ve katılımcı bir süreçle gerçekleştirilmesini sağlayacağız.</a:t>
            </a:r>
          </a:p>
          <a:p>
            <a:endParaRPr lang="tr-TR" sz="1600" dirty="0"/>
          </a:p>
        </p:txBody>
      </p:sp>
    </p:spTree>
    <p:extLst>
      <p:ext uri="{BB962C8B-B14F-4D97-AF65-F5344CB8AC3E}">
        <p14:creationId xmlns:p14="http://schemas.microsoft.com/office/powerpoint/2010/main" val="15549824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15925"/>
          </a:xfrm>
        </p:spPr>
        <p:style>
          <a:lnRef idx="1">
            <a:schemeClr val="accent4"/>
          </a:lnRef>
          <a:fillRef idx="2">
            <a:schemeClr val="accent4"/>
          </a:fillRef>
          <a:effectRef idx="1">
            <a:schemeClr val="accent4"/>
          </a:effectRef>
          <a:fontRef idx="minor">
            <a:schemeClr val="dk1"/>
          </a:fontRef>
        </p:style>
        <p:txBody>
          <a:bodyPr>
            <a:normAutofit/>
          </a:bodyPr>
          <a:lstStyle/>
          <a:p>
            <a:r>
              <a:rPr lang="tr-TR" sz="2000" dirty="0"/>
              <a:t>Hükümet Programı </a:t>
            </a:r>
            <a:r>
              <a:rPr lang="tr-TR" sz="2000" dirty="0" smtClean="0"/>
              <a:t>Kırsal Kalkınma</a:t>
            </a:r>
            <a:endParaRPr lang="tr-TR" sz="2000" dirty="0"/>
          </a:p>
        </p:txBody>
      </p:sp>
      <p:sp>
        <p:nvSpPr>
          <p:cNvPr id="3" name="İçerik Yer Tutucusu 2"/>
          <p:cNvSpPr>
            <a:spLocks noGrp="1"/>
          </p:cNvSpPr>
          <p:nvPr>
            <p:ph idx="1"/>
          </p:nvPr>
        </p:nvSpPr>
        <p:spPr>
          <a:xfrm>
            <a:off x="809625" y="901700"/>
            <a:ext cx="10515600" cy="4351338"/>
          </a:xfrm>
        </p:spPr>
        <p:txBody>
          <a:bodyPr>
            <a:noAutofit/>
          </a:bodyPr>
          <a:lstStyle/>
          <a:p>
            <a:r>
              <a:rPr lang="tr-TR" sz="1800" dirty="0" smtClean="0"/>
              <a:t>Kırsal </a:t>
            </a:r>
            <a:r>
              <a:rPr lang="tr-TR" sz="1800" dirty="0"/>
              <a:t>alanı; dengeli kalkınmanın ve şehir-kır bütünlüğü içerisinde sosyal hayatımızın tamamlayıcı bir unsuru olarak değerlendiriyoruz. Ayrıca kırsal alanı, kentlerimizi ve ülkemizi besleyen, temel girdiler sağlayan, üzerinde yaşadığımız topraklara ve çevreye değer katan yerler olarak görüyoruz.</a:t>
            </a:r>
          </a:p>
          <a:p>
            <a:r>
              <a:rPr lang="tr-TR" sz="1800" dirty="0" smtClean="0"/>
              <a:t>Önümüzdeki </a:t>
            </a:r>
            <a:r>
              <a:rPr lang="tr-TR" sz="1800" dirty="0"/>
              <a:t>dönemde kırsal politikaların coğrafi kapsamının tespiti ve kırsal alan istatistiklerinin sağlıklı bir şekilde üretilebilmesini teminen, </a:t>
            </a:r>
            <a:r>
              <a:rPr lang="tr-TR" sz="1800" b="1" dirty="0"/>
              <a:t>idari yapıda meydana gelen değişimlerden de etkilenmeyecek, kademeli bir kırsal alan tanımı üreteceğiz.</a:t>
            </a:r>
          </a:p>
          <a:p>
            <a:r>
              <a:rPr lang="tr-TR" sz="1800" b="1" dirty="0" smtClean="0"/>
              <a:t>Kırsal </a:t>
            </a:r>
            <a:r>
              <a:rPr lang="tr-TR" sz="1800" b="1" dirty="0"/>
              <a:t>alanda köy bazlı hizmet ve yatırım ihtiyacı analizi yapacağız</a:t>
            </a:r>
            <a:r>
              <a:rPr lang="tr-TR" sz="1800" dirty="0"/>
              <a:t>. Doğal ve kültürel kaynak potansiyeli yüksek yörelerde kırsal turizm altyapısını geliştireceğiz. </a:t>
            </a:r>
          </a:p>
          <a:p>
            <a:r>
              <a:rPr lang="tr-TR" sz="1800" dirty="0" smtClean="0"/>
              <a:t>Kırsal </a:t>
            </a:r>
            <a:r>
              <a:rPr lang="tr-TR" sz="1800" dirty="0"/>
              <a:t>alanda yürütülen iskân projelerinin yöresel mimari dokuyu gözetecek şekilde uygulanmasını sağlayacağız. </a:t>
            </a:r>
          </a:p>
          <a:p>
            <a:r>
              <a:rPr lang="tr-TR" sz="1800" dirty="0" smtClean="0"/>
              <a:t>Kırsal </a:t>
            </a:r>
            <a:r>
              <a:rPr lang="tr-TR" sz="1800" dirty="0"/>
              <a:t>Kalkınma Desteklerinin 81 şehre yaygınlaştırılmasını sağlayacağız. IPARD kapsamında, 1,9 milyar TL’si hibe olmak üzere toplamda 4 milyar TL yeni yatırımla ilave 5 bin tesis açacak, 40 bin yeni istihdam sağlayacağız. </a:t>
            </a:r>
          </a:p>
        </p:txBody>
      </p:sp>
    </p:spTree>
    <p:extLst>
      <p:ext uri="{BB962C8B-B14F-4D97-AF65-F5344CB8AC3E}">
        <p14:creationId xmlns:p14="http://schemas.microsoft.com/office/powerpoint/2010/main" val="15549824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15925"/>
          </a:xfrm>
        </p:spPr>
        <p:style>
          <a:lnRef idx="1">
            <a:schemeClr val="accent4"/>
          </a:lnRef>
          <a:fillRef idx="2">
            <a:schemeClr val="accent4"/>
          </a:fillRef>
          <a:effectRef idx="1">
            <a:schemeClr val="accent4"/>
          </a:effectRef>
          <a:fontRef idx="minor">
            <a:schemeClr val="dk1"/>
          </a:fontRef>
        </p:style>
        <p:txBody>
          <a:bodyPr>
            <a:normAutofit/>
          </a:bodyPr>
          <a:lstStyle/>
          <a:p>
            <a:r>
              <a:rPr lang="tr-TR" sz="2000" dirty="0"/>
              <a:t>Hükümet </a:t>
            </a:r>
            <a:r>
              <a:rPr lang="tr-TR" sz="2000" dirty="0" smtClean="0"/>
              <a:t>Programı-Çevrenin Korunması</a:t>
            </a:r>
            <a:endParaRPr lang="tr-TR" sz="2000" dirty="0"/>
          </a:p>
        </p:txBody>
      </p:sp>
      <p:sp>
        <p:nvSpPr>
          <p:cNvPr id="3" name="İçerik Yer Tutucusu 2"/>
          <p:cNvSpPr>
            <a:spLocks noGrp="1"/>
          </p:cNvSpPr>
          <p:nvPr>
            <p:ph idx="1"/>
          </p:nvPr>
        </p:nvSpPr>
        <p:spPr>
          <a:xfrm>
            <a:off x="809625" y="901699"/>
            <a:ext cx="10515600" cy="5441951"/>
          </a:xfrm>
        </p:spPr>
        <p:txBody>
          <a:bodyPr>
            <a:normAutofit fontScale="92500" lnSpcReduction="20000"/>
          </a:bodyPr>
          <a:lstStyle/>
          <a:p>
            <a:r>
              <a:rPr lang="tr-TR" dirty="0" smtClean="0"/>
              <a:t>Hükûmet </a:t>
            </a:r>
            <a:r>
              <a:rPr lang="tr-TR" dirty="0"/>
              <a:t>olarak, temel yaklaşımlarımızdan biri de her türlü politika ve kararda daha fazla gözetilecek bir öncelik haline gelen çevre konularında uluslararası gelişmeleri yakından takip etme, koruma ve kullanma dengesini gözeten bir anlayışla politika üretmektir.</a:t>
            </a:r>
          </a:p>
          <a:p>
            <a:r>
              <a:rPr lang="tr-TR" dirty="0" smtClean="0"/>
              <a:t>Çevrenin </a:t>
            </a:r>
            <a:r>
              <a:rPr lang="tr-TR" dirty="0"/>
              <a:t>korunmasını sadece ulusal ve uluslararası bir sorumluluk gözüyle değil, nesiller arası hakkaniyeti sağlamak açısından da bir zorunluluk olarak görüyoruz. </a:t>
            </a:r>
            <a:endParaRPr lang="tr-TR" dirty="0" smtClean="0"/>
          </a:p>
          <a:p>
            <a:r>
              <a:rPr lang="tr-TR" dirty="0" smtClean="0"/>
              <a:t>İklim </a:t>
            </a:r>
            <a:r>
              <a:rPr lang="tr-TR" dirty="0"/>
              <a:t>değişikliği başta olmak üzere, artan çevresel sorunlara karşı hassasiyet ve tabiî afetler konusunda hazırlıklı olmayı en önemli sorumluluklarımızdan biri olarak addediyoruz</a:t>
            </a:r>
            <a:r>
              <a:rPr lang="tr-TR" dirty="0" smtClean="0"/>
              <a:t>. </a:t>
            </a:r>
            <a:r>
              <a:rPr lang="tr-TR" dirty="0"/>
              <a:t> </a:t>
            </a:r>
            <a:r>
              <a:rPr lang="tr-TR" dirty="0" smtClean="0"/>
              <a:t>Nitelikli </a:t>
            </a:r>
            <a:r>
              <a:rPr lang="tr-TR" dirty="0"/>
              <a:t>bir kalkınma ortamının tesisinin ancak sürdürülebilir bir çevre yaklaşımı ile mümkün olacağını benimsiyoruz. </a:t>
            </a:r>
          </a:p>
          <a:p>
            <a:r>
              <a:rPr lang="tr-TR" dirty="0" smtClean="0"/>
              <a:t>Tüm </a:t>
            </a:r>
            <a:r>
              <a:rPr lang="tr-TR" dirty="0"/>
              <a:t>insanların ortak hayat alanı olan çevreyi korumak, 65’inci Hükûmetimizin temel önceliğidir.</a:t>
            </a:r>
          </a:p>
          <a:p>
            <a:r>
              <a:rPr lang="tr-TR" dirty="0" smtClean="0"/>
              <a:t>Çevreyi</a:t>
            </a:r>
            <a:r>
              <a:rPr lang="tr-TR" dirty="0"/>
              <a:t>, tabiatı, insani bütün hayat alanlarını korumak; siyasi, felsefi dünya görüşümüzün gereğidir. </a:t>
            </a:r>
          </a:p>
          <a:p>
            <a:r>
              <a:rPr lang="tr-TR" dirty="0"/>
              <a:t> </a:t>
            </a:r>
            <a:r>
              <a:rPr lang="tr-TR" b="1" dirty="0" smtClean="0"/>
              <a:t>Şehirlerde </a:t>
            </a:r>
            <a:r>
              <a:rPr lang="tr-TR" b="1" dirty="0"/>
              <a:t>yeni gelişen alanlarda kişi başına 10 metrekare olan yeşil alan şartını, 15 metrekareye çıkaracak ve uygulamayı etkinleştireceğiz. </a:t>
            </a:r>
            <a:endParaRPr lang="tr-TR" b="1" dirty="0" smtClean="0"/>
          </a:p>
        </p:txBody>
      </p:sp>
    </p:spTree>
    <p:extLst>
      <p:ext uri="{BB962C8B-B14F-4D97-AF65-F5344CB8AC3E}">
        <p14:creationId xmlns:p14="http://schemas.microsoft.com/office/powerpoint/2010/main" val="15549824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15925"/>
          </a:xfrm>
        </p:spPr>
        <p:style>
          <a:lnRef idx="1">
            <a:schemeClr val="accent4"/>
          </a:lnRef>
          <a:fillRef idx="2">
            <a:schemeClr val="accent4"/>
          </a:fillRef>
          <a:effectRef idx="1">
            <a:schemeClr val="accent4"/>
          </a:effectRef>
          <a:fontRef idx="minor">
            <a:schemeClr val="dk1"/>
          </a:fontRef>
        </p:style>
        <p:txBody>
          <a:bodyPr>
            <a:normAutofit/>
          </a:bodyPr>
          <a:lstStyle/>
          <a:p>
            <a:r>
              <a:rPr lang="tr-TR" sz="2000" dirty="0"/>
              <a:t>Hükümet </a:t>
            </a:r>
            <a:r>
              <a:rPr lang="tr-TR" sz="2000" dirty="0" smtClean="0"/>
              <a:t>Programı-Su</a:t>
            </a:r>
            <a:endParaRPr lang="tr-TR" sz="2000" dirty="0"/>
          </a:p>
        </p:txBody>
      </p:sp>
      <p:sp>
        <p:nvSpPr>
          <p:cNvPr id="3" name="İçerik Yer Tutucusu 2"/>
          <p:cNvSpPr>
            <a:spLocks noGrp="1"/>
          </p:cNvSpPr>
          <p:nvPr>
            <p:ph idx="1"/>
          </p:nvPr>
        </p:nvSpPr>
        <p:spPr>
          <a:xfrm>
            <a:off x="809625" y="901699"/>
            <a:ext cx="10515600" cy="5489575"/>
          </a:xfrm>
        </p:spPr>
        <p:txBody>
          <a:bodyPr>
            <a:noAutofit/>
          </a:bodyPr>
          <a:lstStyle/>
          <a:p>
            <a:r>
              <a:rPr lang="tr-TR" sz="1800" dirty="0"/>
              <a:t> Yer üstü ve yer altı su kaynaklarını kapsayacak şekilde, hukuki ve kurumsal olarak </a:t>
            </a:r>
            <a:r>
              <a:rPr lang="tr-TR" sz="1800" b="1" dirty="0"/>
              <a:t>‘Bütüncül Su Kaynakları Yönetimi Modeli’ </a:t>
            </a:r>
            <a:r>
              <a:rPr lang="tr-TR" sz="1800" dirty="0"/>
              <a:t>ne geçeceğiz.</a:t>
            </a:r>
          </a:p>
          <a:p>
            <a:r>
              <a:rPr lang="tr-TR" sz="1800" dirty="0"/>
              <a:t> Böylece bütün su havzalarını koruma altına alacak, kirlenmeye karşı önleme stratejileri geliştirecek ve vatandaşın buna katılımını sağlayacağız.</a:t>
            </a:r>
          </a:p>
          <a:p>
            <a:r>
              <a:rPr lang="tr-TR" sz="1800" dirty="0"/>
              <a:t> </a:t>
            </a:r>
            <a:r>
              <a:rPr lang="tr-TR" sz="1800" b="1" dirty="0"/>
              <a:t>Su kaynaklarımızın daha etkin yönetimi ve korunması için havza esaslı su yönetimine geçiyoruz</a:t>
            </a:r>
            <a:r>
              <a:rPr lang="tr-TR" sz="1800" dirty="0"/>
              <a:t>. 25 havza için Havza Koruma Eylem Planı’nı tamamlayarak uygulamaya geçtik. </a:t>
            </a:r>
            <a:endParaRPr lang="tr-TR" sz="1800" dirty="0" smtClean="0"/>
          </a:p>
          <a:p>
            <a:r>
              <a:rPr lang="tr-TR" sz="1800" b="1" dirty="0" smtClean="0"/>
              <a:t>Havza </a:t>
            </a:r>
            <a:r>
              <a:rPr lang="tr-TR" sz="1800" b="1" dirty="0"/>
              <a:t>bazında entegre </a:t>
            </a:r>
            <a:r>
              <a:rPr lang="tr-TR" sz="1800" b="1" dirty="0" err="1"/>
              <a:t>atıksu</a:t>
            </a:r>
            <a:r>
              <a:rPr lang="tr-TR" sz="1800" b="1" dirty="0"/>
              <a:t> ve su yönetimi sistemi oluşturma çalışmalarına hız vereceğiz</a:t>
            </a:r>
            <a:r>
              <a:rPr lang="tr-TR" sz="1800" dirty="0"/>
              <a:t>. Ulusal havza yönetim sistemini, su kaynaklarının korunması ve sürdürülebilir kullanımına imkân verecek şekilde geliştireceğiz.</a:t>
            </a:r>
          </a:p>
          <a:p>
            <a:r>
              <a:rPr lang="tr-TR" sz="1800" dirty="0"/>
              <a:t> 2019 yılına kadar havza koruma eylem planlarının tamamını </a:t>
            </a:r>
            <a:r>
              <a:rPr lang="tr-TR" sz="1800" b="1" dirty="0"/>
              <a:t>nehir havza yönetim planlarına dönüştüreceğiz.</a:t>
            </a:r>
            <a:r>
              <a:rPr lang="tr-TR" sz="1800" dirty="0"/>
              <a:t> </a:t>
            </a:r>
          </a:p>
          <a:p>
            <a:r>
              <a:rPr lang="tr-TR" sz="1800" dirty="0"/>
              <a:t> Taşkınlarla mücadelede etkili yönetime geçiyoruz. Taşkınları; öncesinde, esnasında ve sonrasında tüm havzalarda nehir havzası bütününde yöneteceğiz. </a:t>
            </a:r>
            <a:endParaRPr lang="tr-TR" sz="1800" dirty="0" smtClean="0"/>
          </a:p>
          <a:p>
            <a:r>
              <a:rPr lang="tr-TR" sz="1800" dirty="0" smtClean="0"/>
              <a:t>17 </a:t>
            </a:r>
            <a:r>
              <a:rPr lang="tr-TR" sz="1800" dirty="0"/>
              <a:t>havzanın kuraklık ve taşkın yönetim planlarını hazırlayacağız. </a:t>
            </a:r>
          </a:p>
          <a:p>
            <a:r>
              <a:rPr lang="tr-TR" sz="1800" dirty="0"/>
              <a:t> Su kaynaklarımızın kalitesini koruyacağız. Su kaynaklarının kalitesinin evsel atık, sanayi atık, zirai ilaç ve zehirli maddelere karşı korunması maksadıyla standartlar ve alınması gereken tedbirleri belirleyeceğiz.</a:t>
            </a:r>
          </a:p>
          <a:p>
            <a:r>
              <a:rPr lang="tr-TR" sz="1800" dirty="0"/>
              <a:t> Evsel, sanayi ve sulamadan dönen suların iyileştirilerek yeniden kullanılmasını sağlayacağız.</a:t>
            </a:r>
          </a:p>
          <a:p>
            <a:r>
              <a:rPr lang="tr-TR" sz="1800" dirty="0"/>
              <a:t>Su Bilgi Sistemi kuracağız ve böylece su ile ilgili bütün verilere tek merkezden erişilmesini sağlayacağız</a:t>
            </a:r>
            <a:r>
              <a:rPr lang="tr-TR" sz="1800" dirty="0" smtClean="0"/>
              <a:t>.</a:t>
            </a:r>
            <a:endParaRPr lang="tr-TR" sz="1800" dirty="0"/>
          </a:p>
        </p:txBody>
      </p:sp>
    </p:spTree>
    <p:extLst>
      <p:ext uri="{BB962C8B-B14F-4D97-AF65-F5344CB8AC3E}">
        <p14:creationId xmlns:p14="http://schemas.microsoft.com/office/powerpoint/2010/main" val="15549824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15925"/>
          </a:xfrm>
        </p:spPr>
        <p:style>
          <a:lnRef idx="1">
            <a:schemeClr val="accent4"/>
          </a:lnRef>
          <a:fillRef idx="2">
            <a:schemeClr val="accent4"/>
          </a:fillRef>
          <a:effectRef idx="1">
            <a:schemeClr val="accent4"/>
          </a:effectRef>
          <a:fontRef idx="minor">
            <a:schemeClr val="dk1"/>
          </a:fontRef>
        </p:style>
        <p:txBody>
          <a:bodyPr>
            <a:normAutofit/>
          </a:bodyPr>
          <a:lstStyle/>
          <a:p>
            <a:r>
              <a:rPr lang="tr-TR" sz="2000" dirty="0"/>
              <a:t>Hükümet </a:t>
            </a:r>
            <a:r>
              <a:rPr lang="tr-TR" sz="2000" dirty="0" smtClean="0"/>
              <a:t>Programı-Ormancılık</a:t>
            </a:r>
            <a:endParaRPr lang="tr-TR" sz="2000" dirty="0"/>
          </a:p>
        </p:txBody>
      </p:sp>
      <p:sp>
        <p:nvSpPr>
          <p:cNvPr id="3" name="İçerik Yer Tutucusu 2"/>
          <p:cNvSpPr>
            <a:spLocks noGrp="1"/>
          </p:cNvSpPr>
          <p:nvPr>
            <p:ph idx="1"/>
          </p:nvPr>
        </p:nvSpPr>
        <p:spPr>
          <a:xfrm>
            <a:off x="809625" y="901700"/>
            <a:ext cx="10515600" cy="5232400"/>
          </a:xfrm>
        </p:spPr>
        <p:txBody>
          <a:bodyPr>
            <a:normAutofit/>
          </a:bodyPr>
          <a:lstStyle/>
          <a:p>
            <a:r>
              <a:rPr lang="tr-TR" sz="1600" dirty="0"/>
              <a:t> Ormanların ekonomik, sosyal ve ekolojik fonksiyonlarını gözeten </a:t>
            </a:r>
            <a:r>
              <a:rPr lang="tr-TR" sz="1600" b="1" dirty="0"/>
              <a:t>sürdürülebilir yönetim ilkesi benimsenecek</a:t>
            </a:r>
            <a:r>
              <a:rPr lang="tr-TR" sz="1600" dirty="0"/>
              <a:t>, odun ve odun dışı orman ürünleri potansiyelini değerlendirerek üretim ve pazarlanması konusunda etkin yönetim sağlayacağız.</a:t>
            </a:r>
          </a:p>
          <a:p>
            <a:r>
              <a:rPr lang="tr-TR" sz="1600" dirty="0"/>
              <a:t> Ormancılıkta 2015-2019 yılları arasında; 12 milyon 700 bin dekar alanda 1 milyar 250 milyon fidanı toprakla buluşturmayı hedefliyoruz. 500 adet baraj ve göletin etrafını ağaçlandıracak, Maden Sahaları Rehabilitasyonu Eylem Planları ile de 60 bin dekar alana sahip 1.628 adet terk edilmiş maden sahasını ıslah ederek tabiata kazandıracağız.</a:t>
            </a:r>
          </a:p>
          <a:p>
            <a:r>
              <a:rPr lang="tr-TR" sz="1600" dirty="0"/>
              <a:t> Erozyonla taşınan toprak miktarını 2019 yılında 140 milyon tona indireceğiz.</a:t>
            </a:r>
          </a:p>
          <a:p>
            <a:r>
              <a:rPr lang="tr-TR" sz="1600" dirty="0"/>
              <a:t> </a:t>
            </a:r>
            <a:r>
              <a:rPr lang="tr-TR" sz="1600" b="1" dirty="0"/>
              <a:t>Orman köylülerimizin yerinde kalkındırılması maksadıyla </a:t>
            </a:r>
            <a:r>
              <a:rPr lang="tr-TR" sz="1600" dirty="0"/>
              <a:t>önümüzdeki 5 yıllık dönemde ‘5 Bin Köye, 5 Bin Gelir Getirici Orman’ projesi çerçevesinde ceviz, badem, fıstık çamı gibi meyveli orman ağaçları dikeceğiz.</a:t>
            </a:r>
          </a:p>
          <a:p>
            <a:r>
              <a:rPr lang="tr-TR" sz="1600" dirty="0"/>
              <a:t> 2019 yılı sonuna kadar ormanlarımızın tamamının tapu ve tescil işlemlerini tamamlayacağız.</a:t>
            </a:r>
          </a:p>
          <a:p>
            <a:r>
              <a:rPr lang="tr-TR" sz="1600" dirty="0"/>
              <a:t>‘Tabiatı ve Biyolojik Çeşitliliği Koruma Kanunu’ ile tabiatın, tabiî değerlerin, biyolojik çeşitliliğin korunması ve halkın tabiat hakkında bilinçlendirilmesi ile toplumun korumaya yönelik katkılarını artıracağız.</a:t>
            </a:r>
          </a:p>
          <a:p>
            <a:r>
              <a:rPr lang="tr-TR" sz="1600" dirty="0"/>
              <a:t> Ülkemizin biyolojik zenginliğinin net olarak ortaya çıkarılması için başlattığımız ve 19 ilde belirlediğimiz Ulusal Biyolojik Çeşitlilik Envanterini, 2019 yılına kadar 81 ile yaygınlaştıracağız.</a:t>
            </a:r>
          </a:p>
          <a:p>
            <a:r>
              <a:rPr lang="tr-TR" sz="1600" dirty="0" smtClean="0"/>
              <a:t>Korunan </a:t>
            </a:r>
            <a:r>
              <a:rPr lang="tr-TR" sz="1600" dirty="0"/>
              <a:t>alanların yönetimi konusunda iyileştirmeler yapacağız.</a:t>
            </a:r>
          </a:p>
          <a:p>
            <a:r>
              <a:rPr lang="tr-TR" sz="1600" dirty="0"/>
              <a:t> </a:t>
            </a:r>
            <a:r>
              <a:rPr lang="tr-TR" sz="1600" dirty="0" smtClean="0"/>
              <a:t>Korunan </a:t>
            </a:r>
            <a:r>
              <a:rPr lang="tr-TR" sz="1600" dirty="0"/>
              <a:t>alanlar içinde eko turizm gibi gelir getirici faaliyetleri planlayacak ve destekleyeceğiz. Korunan alanlarda yöre halkına alternatif gelir imkânı sunan alan kılavuzluğu uygulamalarını düzenli olarak gerçekleştirecek ve bu uygulamaları teşvik edeceğiz.</a:t>
            </a:r>
          </a:p>
          <a:p>
            <a:r>
              <a:rPr lang="tr-TR" sz="1600" dirty="0"/>
              <a:t>  </a:t>
            </a:r>
            <a:r>
              <a:rPr lang="tr-TR" sz="1600" dirty="0" smtClean="0"/>
              <a:t>Yaban </a:t>
            </a:r>
            <a:r>
              <a:rPr lang="tr-TR" sz="1600" dirty="0"/>
              <a:t>hayatının korunması ve desteklenmesi maksadıyla Yaban Hayatı Kurtarma ve Rehabilitasyon Merkezleri kuracağız</a:t>
            </a:r>
            <a:r>
              <a:rPr lang="tr-TR" sz="1600" dirty="0" smtClean="0"/>
              <a:t>.</a:t>
            </a:r>
            <a:endParaRPr lang="tr-TR" sz="1600" dirty="0"/>
          </a:p>
        </p:txBody>
      </p:sp>
    </p:spTree>
    <p:extLst>
      <p:ext uri="{BB962C8B-B14F-4D97-AF65-F5344CB8AC3E}">
        <p14:creationId xmlns:p14="http://schemas.microsoft.com/office/powerpoint/2010/main" val="15549824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15925"/>
          </a:xfrm>
        </p:spPr>
        <p:style>
          <a:lnRef idx="1">
            <a:schemeClr val="accent4"/>
          </a:lnRef>
          <a:fillRef idx="2">
            <a:schemeClr val="accent4"/>
          </a:fillRef>
          <a:effectRef idx="1">
            <a:schemeClr val="accent4"/>
          </a:effectRef>
          <a:fontRef idx="minor">
            <a:schemeClr val="dk1"/>
          </a:fontRef>
        </p:style>
        <p:txBody>
          <a:bodyPr>
            <a:normAutofit/>
          </a:bodyPr>
          <a:lstStyle/>
          <a:p>
            <a:r>
              <a:rPr lang="tr-TR" sz="2000" dirty="0"/>
              <a:t>Hükümet </a:t>
            </a:r>
            <a:r>
              <a:rPr lang="tr-TR" sz="2000" dirty="0" smtClean="0"/>
              <a:t>Programı-</a:t>
            </a:r>
            <a:r>
              <a:rPr lang="tr-TR" sz="2000" b="1" i="1" dirty="0"/>
              <a:t>Küresel Kalkınma Gündemine </a:t>
            </a:r>
            <a:r>
              <a:rPr lang="tr-TR" sz="2000" b="1" i="1" dirty="0" smtClean="0"/>
              <a:t>Katkı</a:t>
            </a:r>
            <a:endParaRPr lang="tr-TR" sz="2000" dirty="0"/>
          </a:p>
        </p:txBody>
      </p:sp>
      <p:sp>
        <p:nvSpPr>
          <p:cNvPr id="3" name="İçerik Yer Tutucusu 2"/>
          <p:cNvSpPr>
            <a:spLocks noGrp="1"/>
          </p:cNvSpPr>
          <p:nvPr>
            <p:ph idx="1"/>
          </p:nvPr>
        </p:nvSpPr>
        <p:spPr>
          <a:xfrm>
            <a:off x="809625" y="901699"/>
            <a:ext cx="10515600" cy="5299076"/>
          </a:xfrm>
        </p:spPr>
        <p:txBody>
          <a:bodyPr>
            <a:normAutofit fontScale="77500" lnSpcReduction="20000"/>
          </a:bodyPr>
          <a:lstStyle/>
          <a:p>
            <a:r>
              <a:rPr lang="tr-TR" dirty="0" smtClean="0"/>
              <a:t>Irk</a:t>
            </a:r>
            <a:r>
              <a:rPr lang="tr-TR" dirty="0"/>
              <a:t>, din, dil, köken ayırt etmeksizin, yakın çevremizden başlayarak, tüm dünyada açlıkla, yoksullukla, çatışmalarla, afetlerle ve diğer küresel sorunlarla mücadeleyi destekliyoruz. </a:t>
            </a:r>
          </a:p>
          <a:p>
            <a:r>
              <a:rPr lang="tr-TR" dirty="0" smtClean="0"/>
              <a:t>Kamu </a:t>
            </a:r>
            <a:r>
              <a:rPr lang="tr-TR" dirty="0"/>
              <a:t>kurumları, özel sektör ve STK’larda uluslararası işbirliği alanında kurumsal ve sosyal kapasitenin geliştirilmesi, ulusal ve uluslararası kamuoyunun farkındalığının artırılması ve Türkiye’nin uluslararası kalkınma işbirliği kuruluşları için bölgesel merkez haline gelmesi amacıyla </a:t>
            </a:r>
            <a:r>
              <a:rPr lang="tr-TR" b="1" dirty="0"/>
              <a:t>“Kalkınma İçin Uluslararası İşbirliğinin Geliştirilmesi Öncelikli Dönüşüm Programı”</a:t>
            </a:r>
            <a:r>
              <a:rPr lang="tr-TR" dirty="0"/>
              <a:t> mızı hayata geçireceğiz.</a:t>
            </a:r>
          </a:p>
          <a:p>
            <a:r>
              <a:rPr lang="tr-TR" dirty="0"/>
              <a:t> </a:t>
            </a:r>
            <a:r>
              <a:rPr lang="tr-TR" b="1" dirty="0" smtClean="0"/>
              <a:t>Kalkınma </a:t>
            </a:r>
            <a:r>
              <a:rPr lang="tr-TR" b="1" dirty="0"/>
              <a:t>işbirliği alanında faaliyet gösteren sivil toplum kuruluşlarını akredite edecek ve uluslararası merkez olabilmeleri amacıyla destekleyeceğiz.</a:t>
            </a:r>
          </a:p>
          <a:p>
            <a:r>
              <a:rPr lang="tr-TR" dirty="0"/>
              <a:t> </a:t>
            </a:r>
            <a:r>
              <a:rPr lang="tr-TR" dirty="0" smtClean="0"/>
              <a:t>Türkiye’nin </a:t>
            </a:r>
            <a:r>
              <a:rPr lang="tr-TR" dirty="0"/>
              <a:t>uzmanlık birikimine sahip olduğu belirli alanlarda, “</a:t>
            </a:r>
            <a:r>
              <a:rPr lang="tr-TR" b="1" dirty="0"/>
              <a:t>Bilgi ve Tecrübe Paylaşım Programları</a:t>
            </a:r>
            <a:r>
              <a:rPr lang="tr-TR" dirty="0"/>
              <a:t>” başlatacağız.</a:t>
            </a:r>
          </a:p>
          <a:p>
            <a:r>
              <a:rPr lang="tr-TR" dirty="0"/>
              <a:t>  </a:t>
            </a:r>
            <a:r>
              <a:rPr lang="tr-TR" b="1" dirty="0" smtClean="0"/>
              <a:t>“</a:t>
            </a:r>
            <a:r>
              <a:rPr lang="tr-TR" b="1" dirty="0"/>
              <a:t>Küresel Toplumla İletişim Stratejisi”</a:t>
            </a:r>
            <a:r>
              <a:rPr lang="tr-TR" dirty="0"/>
              <a:t> hazırlayacağız. Üniversitelerde, uluslararası kalkınma işbirliği araştırma merkezleri ve yüksek lisans programları oluşturacağız. </a:t>
            </a:r>
            <a:endParaRPr lang="tr-TR" dirty="0" smtClean="0"/>
          </a:p>
          <a:p>
            <a:r>
              <a:rPr lang="tr-TR" dirty="0"/>
              <a:t> </a:t>
            </a:r>
            <a:r>
              <a:rPr lang="tr-TR" dirty="0" smtClean="0"/>
              <a:t>En </a:t>
            </a:r>
            <a:r>
              <a:rPr lang="tr-TR" dirty="0"/>
              <a:t>az gelişmiş ülkelerden gelen öğrenci ve akademisyenlere, kalkınmada ihtiyaç duydukları öncelikli alanlarda yükseköğrenim bursu imkânlarını artıracağız.</a:t>
            </a:r>
          </a:p>
          <a:p>
            <a:r>
              <a:rPr lang="tr-TR" dirty="0"/>
              <a:t> </a:t>
            </a:r>
            <a:r>
              <a:rPr lang="tr-TR" dirty="0" smtClean="0"/>
              <a:t>Uluslararası </a:t>
            </a:r>
            <a:r>
              <a:rPr lang="tr-TR" dirty="0"/>
              <a:t>örgütlerdeki Türk uzman personel sayısını artıracağız.</a:t>
            </a:r>
          </a:p>
          <a:p>
            <a:endParaRPr lang="tr-TR" dirty="0"/>
          </a:p>
        </p:txBody>
      </p:sp>
    </p:spTree>
    <p:extLst>
      <p:ext uri="{BB962C8B-B14F-4D97-AF65-F5344CB8AC3E}">
        <p14:creationId xmlns:p14="http://schemas.microsoft.com/office/powerpoint/2010/main" val="15549824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739775"/>
          </a:xfrm>
        </p:spPr>
        <p:style>
          <a:lnRef idx="1">
            <a:schemeClr val="accent4"/>
          </a:lnRef>
          <a:fillRef idx="2">
            <a:schemeClr val="accent4"/>
          </a:fillRef>
          <a:effectRef idx="1">
            <a:schemeClr val="accent4"/>
          </a:effectRef>
          <a:fontRef idx="minor">
            <a:schemeClr val="dk1"/>
          </a:fontRef>
        </p:style>
        <p:txBody>
          <a:bodyPr>
            <a:normAutofit/>
          </a:bodyPr>
          <a:lstStyle/>
          <a:p>
            <a:r>
              <a:rPr lang="tr-TR" sz="3200" b="1" dirty="0" smtClean="0"/>
              <a:t>Hazırlıkları </a:t>
            </a:r>
            <a:r>
              <a:rPr lang="tr-TR" sz="3200" b="1" dirty="0"/>
              <a:t>Devam Eden Mevzuat </a:t>
            </a:r>
            <a:r>
              <a:rPr lang="tr-TR" sz="3200" b="1" dirty="0" smtClean="0"/>
              <a:t>Düzenlemeleri</a:t>
            </a:r>
            <a:endParaRPr lang="tr-TR" sz="3200" dirty="0"/>
          </a:p>
        </p:txBody>
      </p:sp>
      <p:sp>
        <p:nvSpPr>
          <p:cNvPr id="3" name="İçerik Yer Tutucusu 2"/>
          <p:cNvSpPr>
            <a:spLocks noGrp="1"/>
          </p:cNvSpPr>
          <p:nvPr>
            <p:ph idx="1"/>
          </p:nvPr>
        </p:nvSpPr>
        <p:spPr>
          <a:xfrm>
            <a:off x="800100" y="1130300"/>
            <a:ext cx="10515600" cy="4351338"/>
          </a:xfrm>
        </p:spPr>
        <p:txBody>
          <a:bodyPr/>
          <a:lstStyle/>
          <a:p>
            <a:r>
              <a:rPr lang="tr-TR" dirty="0"/>
              <a:t> </a:t>
            </a:r>
            <a:r>
              <a:rPr lang="tr-TR" dirty="0" smtClean="0"/>
              <a:t>Projenin </a:t>
            </a:r>
            <a:r>
              <a:rPr lang="tr-TR" dirty="0"/>
              <a:t>uygulanması ve “Sürdürülebilir Arazi Yönetimi ve İklim Dostu Tarım Uygulamaları” konusunda </a:t>
            </a:r>
            <a:r>
              <a:rPr lang="tr-TR" dirty="0" smtClean="0"/>
              <a:t>Orman </a:t>
            </a:r>
            <a:r>
              <a:rPr lang="tr-TR" dirty="0"/>
              <a:t>ve Su İşleri </a:t>
            </a:r>
            <a:r>
              <a:rPr lang="tr-TR" dirty="0" smtClean="0"/>
              <a:t>Bakanlığı tarafından </a:t>
            </a:r>
            <a:r>
              <a:rPr lang="tr-TR" dirty="0"/>
              <a:t>hazırlıkları sürdürülen mevzuat düzenlemelerine ait liste tabloda sunulmuştur</a:t>
            </a:r>
            <a:r>
              <a:rPr lang="tr-TR" dirty="0" smtClean="0"/>
              <a:t>.</a:t>
            </a:r>
          </a:p>
          <a:p>
            <a:endParaRPr lang="tr-TR" dirty="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1443381510"/>
              </p:ext>
            </p:extLst>
          </p:nvPr>
        </p:nvGraphicFramePr>
        <p:xfrm>
          <a:off x="1104899" y="2733675"/>
          <a:ext cx="10182226" cy="2864643"/>
        </p:xfrm>
        <a:graphic>
          <a:graphicData uri="http://schemas.openxmlformats.org/drawingml/2006/table">
            <a:tbl>
              <a:tblPr firstRow="1" firstCol="1" bandRow="1">
                <a:tableStyleId>{5C22544A-7EE6-4342-B048-85BDC9FD1C3A}</a:tableStyleId>
              </a:tblPr>
              <a:tblGrid>
                <a:gridCol w="879096"/>
                <a:gridCol w="1677490"/>
                <a:gridCol w="7625640"/>
              </a:tblGrid>
              <a:tr h="389335">
                <a:tc>
                  <a:txBody>
                    <a:bodyPr/>
                    <a:lstStyle/>
                    <a:p>
                      <a:pPr algn="just">
                        <a:lnSpc>
                          <a:spcPct val="107000"/>
                        </a:lnSpc>
                        <a:spcAft>
                          <a:spcPts val="0"/>
                        </a:spcAft>
                      </a:pPr>
                      <a:r>
                        <a:rPr lang="tr-TR" sz="1600" dirty="0">
                          <a:effectLst/>
                        </a:rPr>
                        <a:t>Sıra No</a:t>
                      </a:r>
                      <a:endParaRPr lang="tr-TR" sz="1600" dirty="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a:effectLst/>
                        </a:rPr>
                        <a:t>İlgili Kurum</a:t>
                      </a:r>
                      <a:endParaRPr lang="tr-TR" sz="16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a:effectLst/>
                        </a:rPr>
                        <a:t>Düzenleme Adı</a:t>
                      </a:r>
                      <a:endParaRPr lang="tr-TR" sz="1600">
                        <a:effectLst/>
                        <a:latin typeface="Calibri"/>
                        <a:ea typeface="Times New Roman"/>
                        <a:cs typeface="Times New Roman"/>
                      </a:endParaRPr>
                    </a:p>
                  </a:txBody>
                  <a:tcPr marL="68580" marR="68580" marT="0" marB="0"/>
                </a:tc>
              </a:tr>
              <a:tr h="778668">
                <a:tc>
                  <a:txBody>
                    <a:bodyPr/>
                    <a:lstStyle/>
                    <a:p>
                      <a:pPr algn="just">
                        <a:lnSpc>
                          <a:spcPct val="107000"/>
                        </a:lnSpc>
                        <a:spcAft>
                          <a:spcPts val="0"/>
                        </a:spcAft>
                      </a:pPr>
                      <a:r>
                        <a:rPr lang="tr-TR" sz="1600" dirty="0">
                          <a:effectLst/>
                        </a:rPr>
                        <a:t>1</a:t>
                      </a:r>
                      <a:endParaRPr lang="tr-TR" sz="1600" dirty="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a:effectLst/>
                        </a:rPr>
                        <a:t>Orman ve Su İşleri Bakanlığı</a:t>
                      </a:r>
                      <a:endParaRPr lang="tr-TR" sz="16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a:effectLst/>
                        </a:rPr>
                        <a:t>Su Kanunu Tasarısı</a:t>
                      </a:r>
                    </a:p>
                    <a:p>
                      <a:pPr algn="just">
                        <a:lnSpc>
                          <a:spcPct val="107000"/>
                        </a:lnSpc>
                        <a:spcAft>
                          <a:spcPts val="0"/>
                        </a:spcAft>
                      </a:pPr>
                      <a:r>
                        <a:rPr lang="tr-TR" sz="1600" u="sng">
                          <a:effectLst/>
                          <a:hlinkClick r:id="rId2"/>
                        </a:rPr>
                        <a:t>http://www.zmo.org.tr/resimler/ekler/91297f4216b01bc_ek.pdf?tipi=5&amp;turu=H&amp;sube=0</a:t>
                      </a:r>
                      <a:r>
                        <a:rPr lang="tr-TR" sz="1600">
                          <a:effectLst/>
                        </a:rPr>
                        <a:t> </a:t>
                      </a:r>
                      <a:endParaRPr lang="tr-TR" sz="1600">
                        <a:effectLst/>
                        <a:latin typeface="Calibri"/>
                        <a:ea typeface="Times New Roman"/>
                        <a:cs typeface="Times New Roman"/>
                      </a:endParaRPr>
                    </a:p>
                  </a:txBody>
                  <a:tcPr marL="68580" marR="68580" marT="0" marB="0"/>
                </a:tc>
              </a:tr>
              <a:tr h="917972">
                <a:tc>
                  <a:txBody>
                    <a:bodyPr/>
                    <a:lstStyle/>
                    <a:p>
                      <a:pPr algn="just">
                        <a:lnSpc>
                          <a:spcPct val="107000"/>
                        </a:lnSpc>
                        <a:spcAft>
                          <a:spcPts val="0"/>
                        </a:spcAft>
                      </a:pPr>
                      <a:r>
                        <a:rPr lang="tr-TR" sz="1600">
                          <a:effectLst/>
                        </a:rPr>
                        <a:t>2</a:t>
                      </a:r>
                      <a:endParaRPr lang="tr-TR" sz="16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a:effectLst/>
                        </a:rPr>
                        <a:t>Orman ve Su İşleri Bakanlığı</a:t>
                      </a:r>
                      <a:endParaRPr lang="tr-TR" sz="16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dirty="0">
                          <a:effectLst/>
                        </a:rPr>
                        <a:t>Tabiatı ve Biyolojik Çeşitliliği Koruma Kanunu</a:t>
                      </a:r>
                    </a:p>
                    <a:p>
                      <a:pPr algn="just">
                        <a:lnSpc>
                          <a:spcPct val="107000"/>
                        </a:lnSpc>
                        <a:spcAft>
                          <a:spcPts val="0"/>
                        </a:spcAft>
                      </a:pPr>
                      <a:r>
                        <a:rPr lang="tr-TR" sz="1600" dirty="0">
                          <a:effectLst/>
                        </a:rPr>
                        <a:t>Tasarısı</a:t>
                      </a:r>
                    </a:p>
                    <a:p>
                      <a:pPr algn="just">
                        <a:lnSpc>
                          <a:spcPct val="107000"/>
                        </a:lnSpc>
                        <a:spcAft>
                          <a:spcPts val="0"/>
                        </a:spcAft>
                      </a:pPr>
                      <a:r>
                        <a:rPr lang="tr-TR" sz="1600" u="sng" dirty="0">
                          <a:effectLst/>
                          <a:hlinkClick r:id="rId3"/>
                        </a:rPr>
                        <a:t>http://www2.tbmm.gov.tr/d26/1/1-0838.pdf</a:t>
                      </a:r>
                      <a:r>
                        <a:rPr lang="tr-TR" sz="1600" dirty="0">
                          <a:effectLst/>
                        </a:rPr>
                        <a:t> </a:t>
                      </a:r>
                      <a:endParaRPr lang="tr-TR" sz="1600" dirty="0">
                        <a:effectLst/>
                        <a:latin typeface="Calibri"/>
                        <a:ea typeface="Times New Roman"/>
                        <a:cs typeface="Times New Roman"/>
                      </a:endParaRPr>
                    </a:p>
                  </a:txBody>
                  <a:tcPr marL="68580" marR="68580" marT="0" marB="0"/>
                </a:tc>
              </a:tr>
              <a:tr h="778668">
                <a:tc>
                  <a:txBody>
                    <a:bodyPr/>
                    <a:lstStyle/>
                    <a:p>
                      <a:pPr algn="just">
                        <a:lnSpc>
                          <a:spcPct val="107000"/>
                        </a:lnSpc>
                        <a:spcAft>
                          <a:spcPts val="0"/>
                        </a:spcAft>
                      </a:pPr>
                      <a:r>
                        <a:rPr lang="tr-TR" sz="1600">
                          <a:effectLst/>
                        </a:rPr>
                        <a:t>3</a:t>
                      </a:r>
                      <a:endParaRPr lang="tr-TR" sz="16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a:effectLst/>
                        </a:rPr>
                        <a:t>Orman ve Su İşleri Bakanlığı</a:t>
                      </a:r>
                      <a:endParaRPr lang="tr-TR" sz="16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600" dirty="0">
                          <a:effectLst/>
                        </a:rPr>
                        <a:t>Devlet Su İşleri Genel Müdürlüğünün Teşkilat Ve Görevleri Hakkında Kanunda ve Bazı Kanunlarda Değişiklik Yapılmasına Dair Kanun Tasarısı Taslağı (2. DSİ TORBA KANUN)</a:t>
                      </a:r>
                      <a:endParaRPr lang="tr-TR" sz="1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59814920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920750"/>
          </a:xfrm>
        </p:spPr>
        <p:style>
          <a:lnRef idx="1">
            <a:schemeClr val="accent4"/>
          </a:lnRef>
          <a:fillRef idx="2">
            <a:schemeClr val="accent4"/>
          </a:fillRef>
          <a:effectRef idx="1">
            <a:schemeClr val="accent4"/>
          </a:effectRef>
          <a:fontRef idx="minor">
            <a:schemeClr val="dk1"/>
          </a:fontRef>
        </p:style>
        <p:txBody>
          <a:bodyPr>
            <a:normAutofit/>
          </a:bodyPr>
          <a:lstStyle/>
          <a:p>
            <a:r>
              <a:rPr lang="tr-TR" sz="3600" dirty="0" smtClean="0"/>
              <a:t>Yerel </a:t>
            </a:r>
            <a:r>
              <a:rPr lang="tr-TR" sz="3600" dirty="0"/>
              <a:t>İdareler ile İlgili Mevzuat ve </a:t>
            </a:r>
            <a:r>
              <a:rPr lang="tr-TR" sz="3600" dirty="0" smtClean="0"/>
              <a:t>Uygulamalar</a:t>
            </a:r>
            <a:endParaRPr lang="tr-TR" sz="3600" dirty="0"/>
          </a:p>
        </p:txBody>
      </p:sp>
      <p:sp>
        <p:nvSpPr>
          <p:cNvPr id="3" name="İçerik Yer Tutucusu 2"/>
          <p:cNvSpPr>
            <a:spLocks noGrp="1"/>
          </p:cNvSpPr>
          <p:nvPr>
            <p:ph idx="1"/>
          </p:nvPr>
        </p:nvSpPr>
        <p:spPr>
          <a:xfrm>
            <a:off x="838200" y="1333500"/>
            <a:ext cx="10515600" cy="4843463"/>
          </a:xfrm>
        </p:spPr>
        <p:txBody>
          <a:bodyPr>
            <a:normAutofit fontScale="92500" lnSpcReduction="10000"/>
          </a:bodyPr>
          <a:lstStyle/>
          <a:p>
            <a:r>
              <a:rPr lang="tr-TR" dirty="0" smtClean="0"/>
              <a:t>2004 </a:t>
            </a:r>
            <a:r>
              <a:rPr lang="tr-TR" dirty="0"/>
              <a:t>yılında çıkarılan, en son 2016 yılında yapılan değişiklikler ile yürürlükte olan 5216 Sayılı </a:t>
            </a:r>
            <a:r>
              <a:rPr lang="tr-TR" u="sng" dirty="0">
                <a:hlinkClick r:id="rId2"/>
              </a:rPr>
              <a:t>Büyükşehir Belediyesi Kanunu</a:t>
            </a:r>
            <a:r>
              <a:rPr lang="tr-TR" dirty="0"/>
              <a:t> bu konuda Belediyelere yetki ve sorumluluklar getirmektedir. </a:t>
            </a:r>
          </a:p>
          <a:p>
            <a:r>
              <a:rPr lang="tr-TR" dirty="0"/>
              <a:t>2017 Temmuz ayı itibari ile Türkiye’de 30 adet Büyükşehir Belediyesi bulunmaktadır. Son çalışmalara göre 21 ilin daha kısa zaman içinde Büyükşehir olması </a:t>
            </a:r>
            <a:r>
              <a:rPr lang="tr-TR" u="sng" dirty="0">
                <a:hlinkClick r:id="rId3"/>
              </a:rPr>
              <a:t>beklenmektedir</a:t>
            </a:r>
            <a:r>
              <a:rPr lang="tr-TR" dirty="0"/>
              <a:t>. </a:t>
            </a:r>
          </a:p>
          <a:p>
            <a:r>
              <a:rPr lang="tr-TR" dirty="0"/>
              <a:t>Büyükşehir Belediyesi Kanununun 7/i maddesine göre Büyükşehir Belediyeleri </a:t>
            </a:r>
            <a:r>
              <a:rPr lang="tr-TR" b="1" i="1" dirty="0"/>
              <a:t>“Sürdürülebilir kalkınma ilkesine uygun olarak çevrenin, tarım alanlarının ve su havzalarının korunmasını sağlamak; ağaçlandırma yapmak</a:t>
            </a:r>
            <a:r>
              <a:rPr lang="tr-TR" b="1" dirty="0"/>
              <a:t>” </a:t>
            </a:r>
            <a:r>
              <a:rPr lang="tr-TR" dirty="0"/>
              <a:t>ile yükümlüdür.</a:t>
            </a:r>
          </a:p>
          <a:p>
            <a:r>
              <a:rPr lang="tr-TR" dirty="0"/>
              <a:t>Diğer taraftan Büyükşehir sınırlarının kırsal kesimi de kapsaması ile bu işleri takip etmek üzere hizmet birimleri kurulmaya başlanmıştır. Bunlara örnek olarak tablodaki birimler gösterilebilir.</a:t>
            </a:r>
          </a:p>
          <a:p>
            <a:endParaRPr lang="tr-TR" dirty="0"/>
          </a:p>
        </p:txBody>
      </p:sp>
    </p:spTree>
    <p:extLst>
      <p:ext uri="{BB962C8B-B14F-4D97-AF65-F5344CB8AC3E}">
        <p14:creationId xmlns:p14="http://schemas.microsoft.com/office/powerpoint/2010/main" val="3240124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3048"/>
          </a:xfrm>
        </p:spPr>
        <p:style>
          <a:lnRef idx="3">
            <a:schemeClr val="lt1"/>
          </a:lnRef>
          <a:fillRef idx="1">
            <a:schemeClr val="accent4"/>
          </a:fillRef>
          <a:effectRef idx="1">
            <a:schemeClr val="accent4"/>
          </a:effectRef>
          <a:fontRef idx="minor">
            <a:schemeClr val="lt1"/>
          </a:fontRef>
        </p:style>
        <p:txBody>
          <a:bodyPr>
            <a:normAutofit/>
          </a:bodyPr>
          <a:lstStyle/>
          <a:p>
            <a:r>
              <a:rPr lang="tr-TR" sz="4000" b="1" u="sng" dirty="0" smtClean="0"/>
              <a:t>Genel Çerçeve</a:t>
            </a:r>
            <a:endParaRPr lang="tr-TR" sz="4000" dirty="0"/>
          </a:p>
        </p:txBody>
      </p:sp>
      <p:sp>
        <p:nvSpPr>
          <p:cNvPr id="3" name="İçerik Yer Tutucusu 2"/>
          <p:cNvSpPr>
            <a:spLocks noGrp="1"/>
          </p:cNvSpPr>
          <p:nvPr>
            <p:ph idx="1"/>
          </p:nvPr>
        </p:nvSpPr>
        <p:spPr>
          <a:xfrm>
            <a:off x="838200" y="1078174"/>
            <a:ext cx="10515600" cy="5098789"/>
          </a:xfrm>
        </p:spPr>
        <p:txBody>
          <a:bodyPr>
            <a:normAutofit/>
          </a:bodyPr>
          <a:lstStyle/>
          <a:p>
            <a:r>
              <a:rPr lang="tr-TR" dirty="0"/>
              <a:t>“SAY” dendiğinde genelde akıllara  “kırsal kesim” gelmektedir. </a:t>
            </a:r>
          </a:p>
          <a:p>
            <a:r>
              <a:rPr lang="tr-TR" dirty="0"/>
              <a:t>Öte yandan “erozyon veya arazi bozulması” ifadesi de öncelikle ormanları ve orman sayılan yerleri, ardından meraları ve tarım alanları olmak üzere genelde  kırsalı çağrıştırmaktadır. </a:t>
            </a:r>
          </a:p>
          <a:p>
            <a:r>
              <a:rPr lang="tr-TR" dirty="0" smtClean="0"/>
              <a:t>Bu durum kısmen doğru olmakla birlikte, başta büyük şehirler olmak üzere yerleşim yerlerinde meydana gelen “arazi bozulması” da dikkat edilmesi gereken bir husustur. </a:t>
            </a:r>
          </a:p>
          <a:p>
            <a:r>
              <a:rPr lang="tr-TR" dirty="0" smtClean="0"/>
              <a:t>“SAY/İDT”  birçok Bakanlığın/Kurumun ortak çalışmasını, mevzuatın da bu çerçevede düzenlenmesini gerektirmektedir. Türkiye’de genel kanunların yanında, kurumların teşkilat ve görevleri hakkında Kanunlar da hayati öneme sahiptir. </a:t>
            </a:r>
            <a:endParaRPr lang="tr-TR" dirty="0"/>
          </a:p>
        </p:txBody>
      </p:sp>
    </p:spTree>
    <p:extLst>
      <p:ext uri="{BB962C8B-B14F-4D97-AF65-F5344CB8AC3E}">
        <p14:creationId xmlns:p14="http://schemas.microsoft.com/office/powerpoint/2010/main" val="21955549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807156695"/>
              </p:ext>
            </p:extLst>
          </p:nvPr>
        </p:nvGraphicFramePr>
        <p:xfrm>
          <a:off x="638976" y="705707"/>
          <a:ext cx="11276799" cy="5275995"/>
        </p:xfrm>
        <a:graphic>
          <a:graphicData uri="http://schemas.openxmlformats.org/drawingml/2006/table">
            <a:tbl>
              <a:tblPr firstRow="1" firstCol="1" bandRow="1">
                <a:tableStyleId>{5C22544A-7EE6-4342-B048-85BDC9FD1C3A}</a:tableStyleId>
              </a:tblPr>
              <a:tblGrid>
                <a:gridCol w="691097"/>
                <a:gridCol w="1543054"/>
                <a:gridCol w="3299393"/>
                <a:gridCol w="5743255"/>
              </a:tblGrid>
              <a:tr h="1074349">
                <a:tc>
                  <a:txBody>
                    <a:bodyPr/>
                    <a:lstStyle/>
                    <a:p>
                      <a:pPr algn="just">
                        <a:lnSpc>
                          <a:spcPct val="107000"/>
                        </a:lnSpc>
                        <a:spcAft>
                          <a:spcPts val="0"/>
                        </a:spcAft>
                      </a:pPr>
                      <a:r>
                        <a:rPr lang="tr-TR" sz="1800" dirty="0">
                          <a:effectLst/>
                        </a:rPr>
                        <a:t>Sıra No</a:t>
                      </a:r>
                      <a:endParaRPr lang="tr-TR" sz="1800" dirty="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dirty="0">
                          <a:effectLst/>
                        </a:rPr>
                        <a:t>Büyükşehir Belediyesi Adı</a:t>
                      </a:r>
                      <a:endParaRPr lang="tr-TR" sz="1800" dirty="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İlgili Birimin Adı</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Linki</a:t>
                      </a:r>
                      <a:endParaRPr lang="tr-TR" sz="1800">
                        <a:effectLst/>
                        <a:latin typeface="Calibri"/>
                        <a:ea typeface="Times New Roman"/>
                        <a:cs typeface="Times New Roman"/>
                      </a:endParaRPr>
                    </a:p>
                  </a:txBody>
                  <a:tcPr marL="68580" marR="68580" marT="0" marB="0"/>
                </a:tc>
              </a:tr>
              <a:tr h="994717">
                <a:tc>
                  <a:txBody>
                    <a:bodyPr/>
                    <a:lstStyle/>
                    <a:p>
                      <a:pPr algn="just">
                        <a:lnSpc>
                          <a:spcPct val="107000"/>
                        </a:lnSpc>
                        <a:spcAft>
                          <a:spcPts val="0"/>
                        </a:spcAft>
                      </a:pPr>
                      <a:r>
                        <a:rPr lang="tr-TR" sz="1800">
                          <a:effectLst/>
                        </a:rPr>
                        <a:t>1</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Ankara </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Kırsal Hizmetler ve Jeotermal Kaynaklar Dairesi Başkanlığı</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u="sng">
                          <a:effectLst/>
                          <a:hlinkClick r:id="rId2"/>
                        </a:rPr>
                        <a:t>http://www.ankara.bel.tr/genel-sekreter-yardimcisi1/kirsal-hizmetler-dairesi-baskanligi</a:t>
                      </a:r>
                      <a:r>
                        <a:rPr lang="tr-TR" sz="1800">
                          <a:effectLst/>
                        </a:rPr>
                        <a:t> </a:t>
                      </a:r>
                      <a:endParaRPr lang="tr-TR" sz="1800">
                        <a:effectLst/>
                        <a:latin typeface="Calibri"/>
                        <a:ea typeface="Times New Roman"/>
                        <a:cs typeface="Times New Roman"/>
                      </a:endParaRPr>
                    </a:p>
                  </a:txBody>
                  <a:tcPr marL="68580" marR="68580" marT="0" marB="0"/>
                </a:tc>
              </a:tr>
              <a:tr h="710860">
                <a:tc>
                  <a:txBody>
                    <a:bodyPr/>
                    <a:lstStyle/>
                    <a:p>
                      <a:pPr algn="just">
                        <a:lnSpc>
                          <a:spcPct val="107000"/>
                        </a:lnSpc>
                        <a:spcAft>
                          <a:spcPts val="0"/>
                        </a:spcAft>
                      </a:pPr>
                      <a:r>
                        <a:rPr lang="tr-TR" sz="1800">
                          <a:effectLst/>
                        </a:rPr>
                        <a:t>2</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dirty="0">
                          <a:effectLst/>
                        </a:rPr>
                        <a:t>İstanbul </a:t>
                      </a:r>
                      <a:endParaRPr lang="tr-TR" sz="1800" dirty="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Muhtarlıklar Gıda Tarım ve Hayvancılık Daire Başkanlığı</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u="sng">
                          <a:effectLst/>
                          <a:hlinkClick r:id="rId3"/>
                        </a:rPr>
                        <a:t>https://www.ibb.istanbul/CorporateUnit/Detail/132</a:t>
                      </a:r>
                      <a:r>
                        <a:rPr lang="tr-TR" sz="1800">
                          <a:effectLst/>
                        </a:rPr>
                        <a:t> </a:t>
                      </a:r>
                      <a:endParaRPr lang="tr-TR" sz="1800">
                        <a:effectLst/>
                        <a:latin typeface="Calibri"/>
                        <a:ea typeface="Times New Roman"/>
                        <a:cs typeface="Times New Roman"/>
                      </a:endParaRPr>
                    </a:p>
                  </a:txBody>
                  <a:tcPr marL="68580" marR="68580" marT="0" marB="0"/>
                </a:tc>
              </a:tr>
              <a:tr h="710860">
                <a:tc>
                  <a:txBody>
                    <a:bodyPr/>
                    <a:lstStyle/>
                    <a:p>
                      <a:pPr algn="just">
                        <a:lnSpc>
                          <a:spcPct val="107000"/>
                        </a:lnSpc>
                        <a:spcAft>
                          <a:spcPts val="0"/>
                        </a:spcAft>
                      </a:pPr>
                      <a:r>
                        <a:rPr lang="tr-TR" sz="1800">
                          <a:effectLst/>
                        </a:rPr>
                        <a:t>3</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Erzurum</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Kırsal Hizmet Daire Başkanlığı</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u="sng">
                          <a:effectLst/>
                          <a:hlinkClick r:id="rId4"/>
                        </a:rPr>
                        <a:t>https://www.erzurum.bel.tr/IcerikDetay-daire_baskanliklarimiz/6048/I.html</a:t>
                      </a:r>
                      <a:r>
                        <a:rPr lang="tr-TR" sz="1800">
                          <a:effectLst/>
                        </a:rPr>
                        <a:t> </a:t>
                      </a:r>
                      <a:endParaRPr lang="tr-TR" sz="1800">
                        <a:effectLst/>
                        <a:latin typeface="Calibri"/>
                        <a:ea typeface="Times New Roman"/>
                        <a:cs typeface="Times New Roman"/>
                      </a:endParaRPr>
                    </a:p>
                  </a:txBody>
                  <a:tcPr marL="68580" marR="68580" marT="0" marB="0"/>
                </a:tc>
              </a:tr>
              <a:tr h="1074349">
                <a:tc>
                  <a:txBody>
                    <a:bodyPr/>
                    <a:lstStyle/>
                    <a:p>
                      <a:pPr algn="just">
                        <a:lnSpc>
                          <a:spcPct val="107000"/>
                        </a:lnSpc>
                        <a:spcAft>
                          <a:spcPts val="0"/>
                        </a:spcAft>
                      </a:pPr>
                      <a:r>
                        <a:rPr lang="tr-TR" sz="1800" dirty="0">
                          <a:effectLst/>
                        </a:rPr>
                        <a:t> </a:t>
                      </a:r>
                      <a:r>
                        <a:rPr lang="tr-TR" sz="1800" dirty="0" smtClean="0">
                          <a:effectLst/>
                        </a:rPr>
                        <a:t>4</a:t>
                      </a:r>
                      <a:endParaRPr lang="tr-TR" sz="1800" dirty="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Konya</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Kırsal Hizmetler ve Koordinasyon Dairesi Başkanlığı</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u="sng">
                          <a:effectLst/>
                          <a:hlinkClick r:id="rId5"/>
                        </a:rPr>
                        <a:t>http://www.konya.bel.tr/kurumsalayrinti.php?id=195</a:t>
                      </a:r>
                      <a:r>
                        <a:rPr lang="tr-TR" sz="1800">
                          <a:effectLst/>
                        </a:rPr>
                        <a:t> </a:t>
                      </a:r>
                      <a:endParaRPr lang="tr-TR" sz="1800">
                        <a:effectLst/>
                        <a:latin typeface="Calibri"/>
                        <a:ea typeface="Times New Roman"/>
                        <a:cs typeface="Times New Roman"/>
                      </a:endParaRPr>
                    </a:p>
                  </a:txBody>
                  <a:tcPr marL="68580" marR="68580" marT="0" marB="0"/>
                </a:tc>
              </a:tr>
              <a:tr h="710860">
                <a:tc>
                  <a:txBody>
                    <a:bodyPr/>
                    <a:lstStyle/>
                    <a:p>
                      <a:pPr algn="just">
                        <a:lnSpc>
                          <a:spcPct val="107000"/>
                        </a:lnSpc>
                        <a:spcAft>
                          <a:spcPts val="0"/>
                        </a:spcAft>
                      </a:pPr>
                      <a:r>
                        <a:rPr lang="tr-TR" sz="1800" dirty="0">
                          <a:effectLst/>
                        </a:rPr>
                        <a:t> </a:t>
                      </a:r>
                      <a:r>
                        <a:rPr lang="tr-TR" sz="1800" dirty="0" smtClean="0">
                          <a:effectLst/>
                        </a:rPr>
                        <a:t>5</a:t>
                      </a:r>
                      <a:endParaRPr lang="tr-TR" sz="1800" dirty="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İzmir</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a:effectLst/>
                        </a:rPr>
                        <a:t>Tarımsal Hizmetler Dairesi Başkanlığı</a:t>
                      </a:r>
                      <a:endParaRPr lang="tr-TR" sz="1800">
                        <a:effectLst/>
                        <a:latin typeface="Calibri"/>
                        <a:ea typeface="Times New Roman"/>
                        <a:cs typeface="Times New Roman"/>
                      </a:endParaRPr>
                    </a:p>
                  </a:txBody>
                  <a:tcPr marL="68580" marR="68580" marT="0" marB="0"/>
                </a:tc>
                <a:tc>
                  <a:txBody>
                    <a:bodyPr/>
                    <a:lstStyle/>
                    <a:p>
                      <a:pPr algn="just">
                        <a:lnSpc>
                          <a:spcPct val="107000"/>
                        </a:lnSpc>
                        <a:spcAft>
                          <a:spcPts val="0"/>
                        </a:spcAft>
                      </a:pPr>
                      <a:r>
                        <a:rPr lang="tr-TR" sz="1800" u="sng" dirty="0">
                          <a:effectLst/>
                          <a:hlinkClick r:id="rId6"/>
                        </a:rPr>
                        <a:t>https://www.izmir.bel.tr/BirimDetay/105/tr</a:t>
                      </a:r>
                      <a:r>
                        <a:rPr lang="tr-TR" sz="1800" dirty="0">
                          <a:effectLst/>
                        </a:rPr>
                        <a:t> </a:t>
                      </a:r>
                      <a:endParaRPr lang="tr-TR" sz="1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291622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48260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sz="3600" dirty="0"/>
              <a:t>Onbirinci Kalkınma Planı </a:t>
            </a:r>
            <a:r>
              <a:rPr lang="tr-TR" sz="3600" dirty="0" smtClean="0"/>
              <a:t>Çalışmaları</a:t>
            </a:r>
            <a:endParaRPr lang="tr-TR" sz="3600" dirty="0"/>
          </a:p>
        </p:txBody>
      </p:sp>
      <p:sp>
        <p:nvSpPr>
          <p:cNvPr id="3" name="İçerik Yer Tutucusu 2"/>
          <p:cNvSpPr>
            <a:spLocks noGrp="1"/>
          </p:cNvSpPr>
          <p:nvPr>
            <p:ph idx="1"/>
          </p:nvPr>
        </p:nvSpPr>
        <p:spPr>
          <a:xfrm>
            <a:off x="838200" y="1209675"/>
            <a:ext cx="10515600" cy="4967288"/>
          </a:xfrm>
        </p:spPr>
        <p:txBody>
          <a:bodyPr>
            <a:noAutofit/>
          </a:bodyPr>
          <a:lstStyle/>
          <a:p>
            <a:r>
              <a:rPr lang="tr-TR" sz="1400" dirty="0"/>
              <a:t>Ülkemiz prensip olarak uzun yıllara ve gelecek perspektifine dayanan “Kalkınma Planları” ile </a:t>
            </a:r>
            <a:r>
              <a:rPr lang="tr-TR" sz="1400" dirty="0" smtClean="0"/>
              <a:t>çalışmakta olup, bu </a:t>
            </a:r>
            <a:r>
              <a:rPr lang="tr-TR" sz="1400" dirty="0"/>
              <a:t>husus </a:t>
            </a:r>
            <a:r>
              <a:rPr lang="tr-TR" sz="1400" dirty="0" smtClean="0"/>
              <a:t> </a:t>
            </a:r>
            <a:r>
              <a:rPr lang="tr-TR" sz="1400" dirty="0"/>
              <a:t>Anayasa’ </a:t>
            </a:r>
            <a:r>
              <a:rPr lang="tr-TR" sz="1400" dirty="0" err="1"/>
              <a:t>nın</a:t>
            </a:r>
            <a:r>
              <a:rPr lang="tr-TR" sz="1400" dirty="0"/>
              <a:t> 166. Maddesi </a:t>
            </a:r>
            <a:r>
              <a:rPr lang="tr-TR" sz="1400" dirty="0" err="1" smtClean="0"/>
              <a:t>nde</a:t>
            </a:r>
            <a:r>
              <a:rPr lang="tr-TR" sz="1400" dirty="0" smtClean="0"/>
              <a:t> yer almıştır.</a:t>
            </a:r>
            <a:endParaRPr lang="tr-TR" sz="1400" dirty="0"/>
          </a:p>
          <a:p>
            <a:pPr lvl="1"/>
            <a:r>
              <a:rPr lang="tr-TR" sz="1400" i="1" dirty="0" smtClean="0"/>
              <a:t>MADDE </a:t>
            </a:r>
            <a:r>
              <a:rPr lang="tr-TR" sz="1400" i="1" dirty="0"/>
              <a:t>166- Ekonomik, sosyal ve kültürel kalkınmayı, özellikle sanayi ve tarımın yurt düzeyinde dengeli ve uyumlu biçimde hızla gelişmesini, ülke kaynaklarının döküm ve değerlendirilmesini yaparak verimli şekilde kullanılmasını planlamak, bu amaçla gerekli teşkilatı kurmak Devletin </a:t>
            </a:r>
            <a:r>
              <a:rPr lang="tr-TR" sz="1400" i="1" dirty="0" smtClean="0"/>
              <a:t>görevidir… </a:t>
            </a:r>
            <a:r>
              <a:rPr lang="tr-TR" sz="1400" i="1" dirty="0"/>
              <a:t>Kalkınma girişimleri, bu plana göre gerçekleştirilir. </a:t>
            </a:r>
            <a:endParaRPr lang="tr-TR" sz="1400" i="1" dirty="0" smtClean="0"/>
          </a:p>
          <a:p>
            <a:r>
              <a:rPr lang="tr-TR" sz="1400" dirty="0" smtClean="0"/>
              <a:t>Ülkemiz </a:t>
            </a:r>
            <a:r>
              <a:rPr lang="tr-TR" sz="1400" dirty="0"/>
              <a:t>şu anda 2014-2018 yıllarını kapsayan “Onuncu Kalkınma Planı” dönemindedir. </a:t>
            </a:r>
            <a:endParaRPr lang="tr-TR" sz="1400" dirty="0" smtClean="0"/>
          </a:p>
          <a:p>
            <a:r>
              <a:rPr lang="tr-TR" sz="1400" dirty="0" smtClean="0"/>
              <a:t>29 </a:t>
            </a:r>
            <a:r>
              <a:rPr lang="tr-TR" sz="1400" dirty="0"/>
              <a:t>Temmuz 2017 tarihli Resmi Gazete ’de yayımlanan “On Birinci Kalkınma Planı Hazırlıkları ile İlgili 2017/16 Sayılı Başbakanlık </a:t>
            </a:r>
            <a:r>
              <a:rPr lang="tr-TR" sz="1400" dirty="0">
                <a:hlinkClick r:id="rId2"/>
              </a:rPr>
              <a:t>Genelgesi”</a:t>
            </a:r>
            <a:r>
              <a:rPr lang="tr-TR" sz="1400" dirty="0"/>
              <a:t> ile 2019-2023 Dönemini kapsayacak olan “Onbirinci Kalkınma Planı” hazırlıkları resmi olarak başlamıştır.</a:t>
            </a:r>
          </a:p>
          <a:p>
            <a:r>
              <a:rPr lang="tr-TR" sz="1400" dirty="0" smtClean="0"/>
              <a:t>Bu </a:t>
            </a:r>
            <a:r>
              <a:rPr lang="tr-TR" sz="1400" dirty="0"/>
              <a:t>çerçevede birinci derecede öncelikli konular için “Özel İhtisas Komisyonları-43 adet”, diğerleri için “Çalışma Grupları-32 adet” oluşturulmuştur.</a:t>
            </a:r>
          </a:p>
          <a:p>
            <a:r>
              <a:rPr lang="tr-TR" sz="1400" dirty="0" smtClean="0"/>
              <a:t>Özel </a:t>
            </a:r>
            <a:r>
              <a:rPr lang="tr-TR" sz="1400" dirty="0"/>
              <a:t>İhtisas Komisyonları (OİK) ve Çalışma Gruplarının (ÇG) bir kısmı aşağıdaki gibidir.</a:t>
            </a:r>
          </a:p>
          <a:p>
            <a:pPr lvl="1"/>
            <a:r>
              <a:rPr lang="tr-TR" sz="1400" dirty="0" smtClean="0"/>
              <a:t>10-Tarım </a:t>
            </a:r>
            <a:r>
              <a:rPr lang="tr-TR" sz="1400" dirty="0"/>
              <a:t>ve Gıdada Rekabetçi Üretim Özel İhtisas </a:t>
            </a:r>
            <a:r>
              <a:rPr lang="tr-TR" sz="1400" dirty="0" smtClean="0"/>
              <a:t>Komisyonu</a:t>
            </a:r>
          </a:p>
          <a:p>
            <a:pPr lvl="1"/>
            <a:r>
              <a:rPr lang="tr-TR" sz="1400" dirty="0" smtClean="0"/>
              <a:t>11-Tarımda </a:t>
            </a:r>
            <a:r>
              <a:rPr lang="tr-TR" sz="1400" dirty="0"/>
              <a:t>Toprak ve Suyun Sürdürülebilir Kullanımı Özel İhtisas Komisyonu </a:t>
            </a:r>
            <a:endParaRPr lang="tr-TR" sz="1400" dirty="0" smtClean="0"/>
          </a:p>
          <a:p>
            <a:pPr lvl="1"/>
            <a:r>
              <a:rPr lang="tr-TR" sz="1400" dirty="0" smtClean="0"/>
              <a:t>38-Su </a:t>
            </a:r>
            <a:r>
              <a:rPr lang="tr-TR" sz="1400" dirty="0"/>
              <a:t>Yönetimi Özel İhtisas Komisyonu </a:t>
            </a:r>
            <a:endParaRPr lang="tr-TR" sz="1400" dirty="0" smtClean="0"/>
          </a:p>
          <a:p>
            <a:pPr lvl="1"/>
            <a:r>
              <a:rPr lang="tr-TR" sz="1400" dirty="0" smtClean="0"/>
              <a:t>43-Kırsal </a:t>
            </a:r>
            <a:r>
              <a:rPr lang="tr-TR" sz="1400" dirty="0"/>
              <a:t>Kalkınma Özel İhtisas Komisyonu </a:t>
            </a:r>
            <a:endParaRPr lang="tr-TR" sz="1400" dirty="0" smtClean="0"/>
          </a:p>
          <a:p>
            <a:pPr lvl="1"/>
            <a:r>
              <a:rPr lang="tr-TR" sz="1400" b="1" dirty="0" smtClean="0"/>
              <a:t>15- </a:t>
            </a:r>
            <a:r>
              <a:rPr lang="tr-TR" sz="1400" b="1" dirty="0"/>
              <a:t>Ormancılık ve Orman Ürünleri </a:t>
            </a:r>
            <a:r>
              <a:rPr lang="tr-TR" sz="1400" b="1" dirty="0" smtClean="0"/>
              <a:t>Çalışma Grubu</a:t>
            </a:r>
            <a:endParaRPr lang="tr-TR" sz="1400" b="1" dirty="0"/>
          </a:p>
          <a:p>
            <a:pPr lvl="1"/>
            <a:r>
              <a:rPr lang="tr-TR" sz="1400" dirty="0"/>
              <a:t>32- Çevre ve Doğal Kaynakların Sürdürülebilir Yönetimi </a:t>
            </a:r>
            <a:r>
              <a:rPr lang="tr-TR" sz="1400" dirty="0" smtClean="0"/>
              <a:t>Çalışma Grubu</a:t>
            </a:r>
            <a:endParaRPr lang="tr-TR" sz="1400" dirty="0"/>
          </a:p>
          <a:p>
            <a:r>
              <a:rPr lang="tr-TR" sz="1400" dirty="0" smtClean="0"/>
              <a:t>Özel İhtisas Komisyonları ve Çalışma Grupları çıktıları Kalkınma Planlarının, kalkınma planları da Hükümet Programlarının ve yıllık programların esasını oluşturmaktadır.</a:t>
            </a:r>
            <a:endParaRPr lang="tr-TR" sz="2000" dirty="0"/>
          </a:p>
        </p:txBody>
      </p:sp>
    </p:spTree>
    <p:extLst>
      <p:ext uri="{BB962C8B-B14F-4D97-AF65-F5344CB8AC3E}">
        <p14:creationId xmlns:p14="http://schemas.microsoft.com/office/powerpoint/2010/main" val="24236042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520699"/>
          </a:xfrm>
        </p:spPr>
        <p:style>
          <a:lnRef idx="1">
            <a:schemeClr val="accent4"/>
          </a:lnRef>
          <a:fillRef idx="2">
            <a:schemeClr val="accent4"/>
          </a:fillRef>
          <a:effectRef idx="1">
            <a:schemeClr val="accent4"/>
          </a:effectRef>
          <a:fontRef idx="minor">
            <a:schemeClr val="dk1"/>
          </a:fontRef>
        </p:style>
        <p:txBody>
          <a:bodyPr>
            <a:normAutofit/>
          </a:bodyPr>
          <a:lstStyle/>
          <a:p>
            <a:r>
              <a:rPr lang="tr-TR" sz="3100" dirty="0" smtClean="0"/>
              <a:t>Uluslararası </a:t>
            </a:r>
            <a:r>
              <a:rPr lang="tr-TR" sz="3100" dirty="0"/>
              <a:t>Düzenlemelerden </a:t>
            </a:r>
            <a:r>
              <a:rPr lang="tr-TR" sz="3100" dirty="0" smtClean="0"/>
              <a:t>Örnekler</a:t>
            </a:r>
            <a:endParaRPr lang="tr-TR" dirty="0"/>
          </a:p>
        </p:txBody>
      </p:sp>
      <p:sp>
        <p:nvSpPr>
          <p:cNvPr id="7" name="İçerik Yer Tutucusu 6"/>
          <p:cNvSpPr>
            <a:spLocks noGrp="1"/>
          </p:cNvSpPr>
          <p:nvPr>
            <p:ph idx="1"/>
          </p:nvPr>
        </p:nvSpPr>
        <p:spPr>
          <a:xfrm>
            <a:off x="838200" y="981075"/>
            <a:ext cx="10591800" cy="5195888"/>
          </a:xfrm>
        </p:spPr>
        <p:txBody>
          <a:bodyPr>
            <a:normAutofit fontScale="92500" lnSpcReduction="20000"/>
          </a:bodyPr>
          <a:lstStyle/>
          <a:p>
            <a:pPr algn="just"/>
            <a:r>
              <a:rPr lang="tr-TR" dirty="0" smtClean="0"/>
              <a:t>«Sürdürülebilir Arazi Yönetimi», «Sürdürülebilir Kalkınma Hedeflerinin</a:t>
            </a:r>
            <a:r>
              <a:rPr lang="tr-TR" dirty="0"/>
              <a:t>» </a:t>
            </a:r>
            <a:r>
              <a:rPr lang="tr-TR" dirty="0" smtClean="0"/>
              <a:t>en önemli </a:t>
            </a:r>
            <a:r>
              <a:rPr lang="tr-TR" dirty="0"/>
              <a:t>unsurlarından biridir. </a:t>
            </a:r>
            <a:endParaRPr lang="tr-TR" dirty="0" smtClean="0"/>
          </a:p>
          <a:p>
            <a:pPr algn="just"/>
            <a:r>
              <a:rPr lang="tr-TR" dirty="0" smtClean="0"/>
              <a:t>2015 yılında BM Genel Kurulu tarafından kabul edilen «2030 Sürdürülebilir Kalkınma Hedefleri» bu konuda tüm dünya için genel bir çerçeve oluşturmaktadır. </a:t>
            </a:r>
            <a:r>
              <a:rPr lang="tr-TR" dirty="0">
                <a:hlinkClick r:id="rId2"/>
              </a:rPr>
              <a:t>http://www.gonder.org.tr/?</a:t>
            </a:r>
            <a:r>
              <a:rPr lang="tr-TR" dirty="0" smtClean="0">
                <a:hlinkClick r:id="rId2"/>
              </a:rPr>
              <a:t>p=6163</a:t>
            </a:r>
            <a:endParaRPr lang="tr-TR" dirty="0" smtClean="0"/>
          </a:p>
          <a:p>
            <a:pPr algn="just"/>
            <a:r>
              <a:rPr lang="tr-TR" dirty="0" smtClean="0"/>
              <a:t>Bu konuda Türkiye’de Kalkınma Bakanlığı koordinasyon görevi yapmaktadır. </a:t>
            </a:r>
            <a:r>
              <a:rPr lang="tr-TR" dirty="0">
                <a:hlinkClick r:id="rId3"/>
              </a:rPr>
              <a:t>http://www.surdurulebilirkalkinma.gov.tr</a:t>
            </a:r>
            <a:r>
              <a:rPr lang="tr-TR" dirty="0" smtClean="0">
                <a:hlinkClick r:id="rId3"/>
              </a:rPr>
              <a:t>/</a:t>
            </a:r>
            <a:r>
              <a:rPr lang="tr-TR" dirty="0" smtClean="0"/>
              <a:t> </a:t>
            </a:r>
          </a:p>
          <a:p>
            <a:pPr algn="just"/>
            <a:r>
              <a:rPr lang="tr-TR" dirty="0" smtClean="0"/>
              <a:t>SAY konusunda FAO tarafından </a:t>
            </a:r>
            <a:r>
              <a:rPr lang="tr-TR" dirty="0"/>
              <a:t>yürütülen çalışmalara </a:t>
            </a:r>
            <a:r>
              <a:rPr lang="tr-TR" dirty="0">
                <a:hlinkClick r:id="rId4"/>
              </a:rPr>
              <a:t>http://www.fao.org/land-water/land/sustainable-land-management/en</a:t>
            </a:r>
            <a:r>
              <a:rPr lang="tr-TR" dirty="0" smtClean="0">
                <a:hlinkClick r:id="rId4"/>
              </a:rPr>
              <a:t>/</a:t>
            </a:r>
            <a:r>
              <a:rPr lang="tr-TR" dirty="0" smtClean="0"/>
              <a:t> adresinden ulaşılabilmektedir. </a:t>
            </a:r>
          </a:p>
          <a:p>
            <a:pPr algn="just"/>
            <a:r>
              <a:rPr lang="tr-TR" dirty="0" smtClean="0"/>
              <a:t>FAO’ </a:t>
            </a:r>
            <a:r>
              <a:rPr lang="tr-TR" dirty="0" err="1" smtClean="0"/>
              <a:t>nun</a:t>
            </a:r>
            <a:r>
              <a:rPr lang="tr-TR" dirty="0" smtClean="0"/>
              <a:t> İDT Projelerine </a:t>
            </a:r>
            <a:r>
              <a:rPr lang="tr-TR" dirty="0" smtClean="0">
                <a:hlinkClick r:id="rId5"/>
              </a:rPr>
              <a:t>bu adresten </a:t>
            </a:r>
            <a:r>
              <a:rPr lang="tr-TR" dirty="0" smtClean="0"/>
              <a:t>ulaşılabilir.  </a:t>
            </a:r>
          </a:p>
          <a:p>
            <a:pPr algn="just"/>
            <a:r>
              <a:rPr lang="tr-TR" dirty="0" smtClean="0"/>
              <a:t>SAY ve Arazi Tahribatının Dengelenmesi (ATD) arasında yakın bir </a:t>
            </a:r>
            <a:r>
              <a:rPr lang="tr-TR" dirty="0"/>
              <a:t>ilişki bulunmaktadır. </a:t>
            </a:r>
            <a:r>
              <a:rPr lang="tr-TR" dirty="0">
                <a:hlinkClick r:id="rId6"/>
              </a:rPr>
              <a:t>http://</a:t>
            </a:r>
            <a:r>
              <a:rPr lang="tr-TR" dirty="0" smtClean="0">
                <a:hlinkClick r:id="rId6"/>
              </a:rPr>
              <a:t>www2.unccd.int/land-degradation-neutrality</a:t>
            </a:r>
            <a:r>
              <a:rPr lang="tr-TR" dirty="0" smtClean="0"/>
              <a:t> </a:t>
            </a:r>
          </a:p>
          <a:p>
            <a:pPr algn="just"/>
            <a:r>
              <a:rPr lang="tr-TR" dirty="0"/>
              <a:t>Bu konuda Ülkemiz tarafından başlatılan «</a:t>
            </a:r>
            <a:r>
              <a:rPr lang="tr-TR" dirty="0">
                <a:hlinkClick r:id="rId7"/>
              </a:rPr>
              <a:t>Ankara Girişimi</a:t>
            </a:r>
            <a:r>
              <a:rPr lang="tr-TR" dirty="0"/>
              <a:t>» oldukça önemli mesafeler kat etmektedir. </a:t>
            </a:r>
          </a:p>
          <a:p>
            <a:pPr marL="0" indent="0" algn="just">
              <a:buNone/>
            </a:pPr>
            <a:endParaRPr lang="tr-TR" dirty="0" smtClean="0"/>
          </a:p>
        </p:txBody>
      </p:sp>
    </p:spTree>
    <p:extLst>
      <p:ext uri="{BB962C8B-B14F-4D97-AF65-F5344CB8AC3E}">
        <p14:creationId xmlns:p14="http://schemas.microsoft.com/office/powerpoint/2010/main" val="30128922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520699"/>
          </a:xfrm>
        </p:spPr>
        <p:style>
          <a:lnRef idx="1">
            <a:schemeClr val="accent4"/>
          </a:lnRef>
          <a:fillRef idx="2">
            <a:schemeClr val="accent4"/>
          </a:fillRef>
          <a:effectRef idx="1">
            <a:schemeClr val="accent4"/>
          </a:effectRef>
          <a:fontRef idx="minor">
            <a:schemeClr val="dk1"/>
          </a:fontRef>
        </p:style>
        <p:txBody>
          <a:bodyPr>
            <a:normAutofit/>
          </a:bodyPr>
          <a:lstStyle/>
          <a:p>
            <a:r>
              <a:rPr lang="tr-TR" sz="3100" dirty="0" smtClean="0"/>
              <a:t>Uluslararası </a:t>
            </a:r>
            <a:r>
              <a:rPr lang="tr-TR" sz="3100" dirty="0"/>
              <a:t>Düzenlemelerden </a:t>
            </a:r>
            <a:r>
              <a:rPr lang="tr-TR" sz="3100" dirty="0" smtClean="0"/>
              <a:t>Örnekler- Arazi/Peyzaj/</a:t>
            </a:r>
            <a:r>
              <a:rPr lang="tr-TR" sz="3100" dirty="0" err="1" smtClean="0"/>
              <a:t>Landscape</a:t>
            </a:r>
            <a:endParaRPr lang="tr-TR" dirty="0"/>
          </a:p>
        </p:txBody>
      </p:sp>
      <p:sp>
        <p:nvSpPr>
          <p:cNvPr id="7" name="İçerik Yer Tutucusu 6"/>
          <p:cNvSpPr>
            <a:spLocks noGrp="1"/>
          </p:cNvSpPr>
          <p:nvPr>
            <p:ph idx="1"/>
          </p:nvPr>
        </p:nvSpPr>
        <p:spPr>
          <a:xfrm>
            <a:off x="838200" y="981075"/>
            <a:ext cx="10591800" cy="5195888"/>
          </a:xfrm>
        </p:spPr>
        <p:txBody>
          <a:bodyPr>
            <a:normAutofit fontScale="92500" lnSpcReduction="20000"/>
          </a:bodyPr>
          <a:lstStyle/>
          <a:p>
            <a:pPr algn="just"/>
            <a:r>
              <a:rPr lang="tr-TR" dirty="0" smtClean="0"/>
              <a:t>«Arazi ve peyzaj-</a:t>
            </a:r>
            <a:r>
              <a:rPr lang="tr-TR" dirty="0" err="1" smtClean="0"/>
              <a:t>landscape</a:t>
            </a:r>
            <a:r>
              <a:rPr lang="tr-TR" dirty="0" smtClean="0"/>
              <a:t>», Ülkemizdeki genel kabulün aksine uluslararası terminolojide birbirlerine benzer şekilde kullanılmaktadır. </a:t>
            </a:r>
          </a:p>
          <a:p>
            <a:pPr algn="just"/>
            <a:r>
              <a:rPr lang="tr-TR" dirty="0"/>
              <a:t>2003 yılında IUCN tarafından «Orman ve Arazi Restorasyonu Küresel Ortaklığı-</a:t>
            </a:r>
            <a:r>
              <a:rPr lang="en-US" dirty="0"/>
              <a:t>The Global Partnership on Forest and Landscape Restoration (GPFLR)</a:t>
            </a:r>
            <a:r>
              <a:rPr lang="tr-TR" dirty="0"/>
              <a:t>» kurulmuştur. </a:t>
            </a:r>
            <a:r>
              <a:rPr lang="tr-TR" dirty="0">
                <a:hlinkClick r:id="rId2"/>
              </a:rPr>
              <a:t>http://www.forestlandscaperestoration.org</a:t>
            </a:r>
            <a:r>
              <a:rPr lang="tr-TR" dirty="0" smtClean="0">
                <a:hlinkClick r:id="rId2"/>
              </a:rPr>
              <a:t>/</a:t>
            </a:r>
            <a:r>
              <a:rPr lang="tr-TR" dirty="0" smtClean="0"/>
              <a:t> </a:t>
            </a:r>
            <a:endParaRPr lang="tr-TR" dirty="0"/>
          </a:p>
          <a:p>
            <a:pPr algn="just"/>
            <a:r>
              <a:rPr lang="tr-TR" dirty="0" smtClean="0"/>
              <a:t>2011 yılında Almanya Çevre Bakanlığının ve IUCN öncülüğünde  ile «Bonn Girişimi</a:t>
            </a:r>
            <a:r>
              <a:rPr lang="tr-TR" dirty="0"/>
              <a:t>» başlatılmıştır. </a:t>
            </a:r>
            <a:r>
              <a:rPr lang="tr-TR" dirty="0">
                <a:hlinkClick r:id="rId3"/>
              </a:rPr>
              <a:t>http://www.bonnchallenge.org</a:t>
            </a:r>
            <a:r>
              <a:rPr lang="tr-TR" dirty="0" smtClean="0">
                <a:hlinkClick r:id="rId3"/>
              </a:rPr>
              <a:t>/</a:t>
            </a:r>
            <a:r>
              <a:rPr lang="tr-TR" dirty="0" smtClean="0"/>
              <a:t> </a:t>
            </a:r>
          </a:p>
          <a:p>
            <a:pPr algn="just"/>
            <a:r>
              <a:rPr lang="tr-TR" dirty="0" smtClean="0"/>
              <a:t>Bilahare  FAO tarafından «</a:t>
            </a:r>
            <a:r>
              <a:rPr lang="en-US" dirty="0" smtClean="0">
                <a:hlinkClick r:id="rId4"/>
              </a:rPr>
              <a:t>The </a:t>
            </a:r>
            <a:r>
              <a:rPr lang="en-US" dirty="0">
                <a:hlinkClick r:id="rId4"/>
              </a:rPr>
              <a:t>Forest and Landscape Restoration Mechanism (FLRM</a:t>
            </a:r>
            <a:r>
              <a:rPr lang="en-US" dirty="0" smtClean="0">
                <a:hlinkClick r:id="rId4"/>
              </a:rPr>
              <a:t>)</a:t>
            </a:r>
            <a:r>
              <a:rPr lang="tr-TR" dirty="0" smtClean="0"/>
              <a:t>» « Orman ve Arazi Restorasyonu Mekanizması» kurulmuştur. </a:t>
            </a:r>
          </a:p>
          <a:p>
            <a:pPr algn="just"/>
            <a:r>
              <a:rPr lang="tr-TR" dirty="0" smtClean="0"/>
              <a:t>2017 yılında Fas’ta yapılan «</a:t>
            </a:r>
            <a:r>
              <a:rPr lang="tr-TR" dirty="0" err="1" smtClean="0"/>
              <a:t>Silva</a:t>
            </a:r>
            <a:r>
              <a:rPr lang="tr-TR" dirty="0" smtClean="0"/>
              <a:t> Mediterranea</a:t>
            </a:r>
            <a:r>
              <a:rPr lang="tr-TR" dirty="0"/>
              <a:t>» konferansında </a:t>
            </a:r>
            <a:r>
              <a:rPr lang="tr-TR" dirty="0" smtClean="0"/>
              <a:t>«Akdeniz Bölgesel Orman </a:t>
            </a:r>
            <a:r>
              <a:rPr lang="tr-TR" dirty="0"/>
              <a:t>ve </a:t>
            </a:r>
            <a:r>
              <a:rPr lang="tr-TR" dirty="0" err="1"/>
              <a:t>Peyjaz</a:t>
            </a:r>
            <a:r>
              <a:rPr lang="tr-TR" dirty="0"/>
              <a:t> Restorasyonu İçin Agadir </a:t>
            </a:r>
            <a:r>
              <a:rPr lang="tr-TR" dirty="0" smtClean="0"/>
              <a:t>Taahhüdü» </a:t>
            </a:r>
            <a:r>
              <a:rPr lang="tr-TR" dirty="0"/>
              <a:t>kabul edilmiştir. </a:t>
            </a:r>
            <a:r>
              <a:rPr lang="tr-TR" dirty="0">
                <a:hlinkClick r:id="rId5"/>
              </a:rPr>
              <a:t>http://www.gonder.org.tr/?</a:t>
            </a:r>
            <a:r>
              <a:rPr lang="tr-TR" dirty="0" smtClean="0">
                <a:hlinkClick r:id="rId5"/>
              </a:rPr>
              <a:t>p=5737</a:t>
            </a:r>
            <a:r>
              <a:rPr lang="tr-TR" dirty="0" smtClean="0"/>
              <a:t> Türkiye Orman ve Su İşleri Bakanı Prof. Dr. Veysel Eroğlu tarafından gönderilen resmi yazı ile bu girişime destek olmuştur.</a:t>
            </a:r>
          </a:p>
          <a:p>
            <a:pPr algn="just"/>
            <a:endParaRPr lang="tr-TR" dirty="0"/>
          </a:p>
        </p:txBody>
      </p:sp>
    </p:spTree>
    <p:extLst>
      <p:ext uri="{BB962C8B-B14F-4D97-AF65-F5344CB8AC3E}">
        <p14:creationId xmlns:p14="http://schemas.microsoft.com/office/powerpoint/2010/main" val="301289229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492125"/>
          </a:xfrm>
        </p:spPr>
        <p:style>
          <a:lnRef idx="1">
            <a:schemeClr val="accent4"/>
          </a:lnRef>
          <a:fillRef idx="2">
            <a:schemeClr val="accent4"/>
          </a:fillRef>
          <a:effectRef idx="1">
            <a:schemeClr val="accent4"/>
          </a:effectRef>
          <a:fontRef idx="minor">
            <a:schemeClr val="dk1"/>
          </a:fontRef>
        </p:style>
        <p:txBody>
          <a:bodyPr>
            <a:noAutofit/>
          </a:bodyPr>
          <a:lstStyle/>
          <a:p>
            <a:r>
              <a:rPr lang="tr-TR" sz="2400" dirty="0" smtClean="0"/>
              <a:t>Görüşlerin Derlenmesi İçin Hazırlanan Form</a:t>
            </a:r>
            <a:endParaRPr lang="tr-TR" sz="2400" dirty="0"/>
          </a:p>
        </p:txBody>
      </p:sp>
      <p:sp>
        <p:nvSpPr>
          <p:cNvPr id="3" name="İçerik Yer Tutucusu 2"/>
          <p:cNvSpPr>
            <a:spLocks noGrp="1"/>
          </p:cNvSpPr>
          <p:nvPr>
            <p:ph idx="1"/>
          </p:nvPr>
        </p:nvSpPr>
        <p:spPr>
          <a:xfrm>
            <a:off x="838200" y="895350"/>
            <a:ext cx="10515600" cy="5281613"/>
          </a:xfrm>
        </p:spPr>
        <p:txBody>
          <a:bodyPr>
            <a:noAutofit/>
          </a:bodyPr>
          <a:lstStyle/>
          <a:p>
            <a:pPr lvl="0"/>
            <a:r>
              <a:rPr lang="tr-TR" sz="1600" i="1" dirty="0"/>
              <a:t>Kısaca kendinizi tanıtır mısınız? </a:t>
            </a:r>
          </a:p>
          <a:p>
            <a:r>
              <a:rPr lang="tr-TR" sz="1600" i="1" dirty="0"/>
              <a:t> </a:t>
            </a:r>
            <a:r>
              <a:rPr lang="tr-TR" sz="1600" i="1" dirty="0" smtClean="0"/>
              <a:t>Kısaca </a:t>
            </a:r>
            <a:r>
              <a:rPr lang="tr-TR" sz="1600" i="1" dirty="0"/>
              <a:t>mesleki tecrübenizi/yaptığınız görevleri paylaşır mısınız? </a:t>
            </a:r>
            <a:r>
              <a:rPr lang="tr-TR" sz="1600" i="1" dirty="0" smtClean="0"/>
              <a:t> </a:t>
            </a:r>
            <a:endParaRPr lang="tr-TR" sz="1600" i="1" dirty="0"/>
          </a:p>
          <a:p>
            <a:r>
              <a:rPr lang="tr-TR" sz="1600" i="1" dirty="0"/>
              <a:t> </a:t>
            </a:r>
            <a:r>
              <a:rPr lang="tr-TR" sz="1600" i="1" dirty="0" smtClean="0"/>
              <a:t>FAO </a:t>
            </a:r>
            <a:r>
              <a:rPr lang="tr-TR" sz="1600" i="1" dirty="0"/>
              <a:t>veya FAOSEC hakkında bilginiz var mı? Ne seviyede?</a:t>
            </a:r>
          </a:p>
          <a:p>
            <a:r>
              <a:rPr lang="tr-TR" sz="1600" i="1" dirty="0"/>
              <a:t> </a:t>
            </a:r>
            <a:r>
              <a:rPr lang="tr-TR" sz="1600" i="1" dirty="0" smtClean="0"/>
              <a:t>Bu </a:t>
            </a:r>
            <a:r>
              <a:rPr lang="tr-TR" sz="1600" i="1" dirty="0"/>
              <a:t>görüşme için İsmail Belen tarafından hazırlanan rapor taslağını okudunuz mu? İlave görüşünüz veya değerlendirmeniz var mı?</a:t>
            </a:r>
          </a:p>
          <a:p>
            <a:r>
              <a:rPr lang="tr-TR" sz="1600" i="1" dirty="0"/>
              <a:t> </a:t>
            </a:r>
            <a:r>
              <a:rPr lang="tr-TR" sz="1600" i="1" dirty="0" smtClean="0"/>
              <a:t>“</a:t>
            </a:r>
            <a:r>
              <a:rPr lang="tr-TR" sz="1600" i="1" dirty="0"/>
              <a:t>Sürdürülebilir Arazi Yönetimi Ve İklim Dostu Tarım Uygulamaları Projesi” hakkında bilginiz var mı? Proje ile irtibatınız var mı?</a:t>
            </a:r>
          </a:p>
          <a:p>
            <a:r>
              <a:rPr lang="tr-TR" sz="1600" i="1" dirty="0"/>
              <a:t> </a:t>
            </a:r>
            <a:r>
              <a:rPr lang="tr-TR" sz="1600" i="1" dirty="0" smtClean="0"/>
              <a:t>“</a:t>
            </a:r>
            <a:r>
              <a:rPr lang="tr-TR" sz="1600" i="1" dirty="0"/>
              <a:t>Sürdürülebilir Arazi Yönetimi Ve İklim Dostu Tarım Uygulamaları” birlikte veya ayrı ayrı sizin için ne ifade ediyor? Aklınıza neler geliyor? </a:t>
            </a:r>
          </a:p>
          <a:p>
            <a:r>
              <a:rPr lang="tr-TR" sz="1600" i="1" dirty="0"/>
              <a:t> </a:t>
            </a:r>
            <a:r>
              <a:rPr lang="tr-TR" sz="1600" i="1" dirty="0" smtClean="0"/>
              <a:t>Bu </a:t>
            </a:r>
            <a:r>
              <a:rPr lang="tr-TR" sz="1600" i="1" dirty="0"/>
              <a:t>raporun amacı “Sürdürülebilir Arazi Yönetimi Ve İklim Dostu Tarım Uygulamaları mevzuatı konusundaki boşlukları veya çakışmaları belirmektir.  Bu konudaki mevzuatı biliyor musunuz? Farklı kanunlar arasında çakışma olduğunu düşünüyor musunuz? </a:t>
            </a:r>
          </a:p>
          <a:p>
            <a:r>
              <a:rPr lang="tr-TR" sz="1600" i="1" dirty="0"/>
              <a:t> </a:t>
            </a:r>
            <a:r>
              <a:rPr lang="tr-TR" sz="1600" i="1" dirty="0" smtClean="0"/>
              <a:t>Bu </a:t>
            </a:r>
            <a:r>
              <a:rPr lang="tr-TR" sz="1600" i="1" dirty="0"/>
              <a:t>konuda yeni bir kanuni düzenlemeye ihtiyaç olduğunu düşünüyor musunuz? Neler yapılabilir?</a:t>
            </a:r>
          </a:p>
          <a:p>
            <a:r>
              <a:rPr lang="tr-TR" sz="1600" i="1" dirty="0"/>
              <a:t> </a:t>
            </a:r>
            <a:r>
              <a:rPr lang="tr-TR" sz="1600" i="1" dirty="0" smtClean="0"/>
              <a:t>Kurumların </a:t>
            </a:r>
            <a:r>
              <a:rPr lang="tr-TR" sz="1600" i="1" dirty="0"/>
              <a:t>uygulamaları arasında farklılıklar olduğunu düşünüyor musunuz? Bu farklılık nasıl giderilebilir? Neler önerirsiniz?</a:t>
            </a:r>
          </a:p>
          <a:p>
            <a:r>
              <a:rPr lang="tr-TR" sz="1600" i="1" dirty="0"/>
              <a:t> </a:t>
            </a:r>
            <a:r>
              <a:rPr lang="tr-TR" sz="1600" i="1" dirty="0" smtClean="0"/>
              <a:t>Başta </a:t>
            </a:r>
            <a:r>
              <a:rPr lang="tr-TR" sz="1600" i="1" dirty="0"/>
              <a:t>Orman Kanunu olmak üzere bir çok yerde  “entegre projelerden” bahsedilmektedir. Bu kapsamda yürütülen çalışmaların ve kurumlar arası işbirliğinin yeterli olduğunu düşünüyor musunuz? Bu konuda neler önerirsiniz?</a:t>
            </a:r>
          </a:p>
          <a:p>
            <a:r>
              <a:rPr lang="tr-TR" sz="1600" i="1" dirty="0"/>
              <a:t> </a:t>
            </a:r>
            <a:r>
              <a:rPr lang="tr-TR" sz="1600" i="1" dirty="0" smtClean="0"/>
              <a:t>Konuyla </a:t>
            </a:r>
            <a:r>
              <a:rPr lang="tr-TR" sz="1600" i="1" dirty="0"/>
              <a:t>ilgili ilave görüşlerinizi paylaşır mısınız</a:t>
            </a:r>
            <a:r>
              <a:rPr lang="tr-TR" sz="1600" i="1" dirty="0" smtClean="0"/>
              <a:t>?</a:t>
            </a:r>
            <a:endParaRPr lang="tr-TR" sz="1600" i="1" dirty="0"/>
          </a:p>
        </p:txBody>
      </p:sp>
    </p:spTree>
    <p:extLst>
      <p:ext uri="{BB962C8B-B14F-4D97-AF65-F5344CB8AC3E}">
        <p14:creationId xmlns:p14="http://schemas.microsoft.com/office/powerpoint/2010/main" val="28016994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69215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r>
              <a:rPr lang="tr-TR" b="1" dirty="0"/>
              <a:t>Sonuç ve </a:t>
            </a:r>
            <a:r>
              <a:rPr lang="tr-TR" b="1" dirty="0" smtClean="0"/>
              <a:t>Değerlendirme</a:t>
            </a:r>
            <a:endParaRPr lang="tr-TR" dirty="0"/>
          </a:p>
        </p:txBody>
      </p:sp>
      <p:sp>
        <p:nvSpPr>
          <p:cNvPr id="3" name="İçerik Yer Tutucusu 2"/>
          <p:cNvSpPr>
            <a:spLocks noGrp="1"/>
          </p:cNvSpPr>
          <p:nvPr>
            <p:ph idx="1"/>
          </p:nvPr>
        </p:nvSpPr>
        <p:spPr>
          <a:xfrm>
            <a:off x="838200" y="1171575"/>
            <a:ext cx="10515600" cy="5005388"/>
          </a:xfrm>
        </p:spPr>
        <p:txBody>
          <a:bodyPr>
            <a:normAutofit/>
          </a:bodyPr>
          <a:lstStyle/>
          <a:p>
            <a:r>
              <a:rPr lang="tr-TR" dirty="0" smtClean="0"/>
              <a:t>Bu </a:t>
            </a:r>
            <a:r>
              <a:rPr lang="tr-TR" dirty="0"/>
              <a:t>raporun temel gayesi “SAY/İDT” konusundaki mevcut mevzuatın değerlendirilmesi ve boşluklar/çakışmalar varsa ortaya çıkarılması ve bu eksikliğin giderilmesi için tavsiyede bulunulmasıdır.</a:t>
            </a:r>
          </a:p>
          <a:p>
            <a:r>
              <a:rPr lang="tr-TR" dirty="0"/>
              <a:t>Şimdilik mevcut durum raporlanmış olup, gelen öneriler ve çalıştayda ortaya çıkan görüşler çerçevesinde sonuç ve değerlendirme bölümü hazırlanacaktır</a:t>
            </a:r>
            <a:r>
              <a:rPr lang="tr-TR" dirty="0" smtClean="0"/>
              <a:t>.</a:t>
            </a:r>
            <a:endParaRPr lang="tr-TR" dirty="0"/>
          </a:p>
        </p:txBody>
      </p:sp>
    </p:spTree>
    <p:extLst>
      <p:ext uri="{BB962C8B-B14F-4D97-AF65-F5344CB8AC3E}">
        <p14:creationId xmlns:p14="http://schemas.microsoft.com/office/powerpoint/2010/main" val="3306250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692150"/>
          </a:xfrm>
        </p:spPr>
        <p:style>
          <a:lnRef idx="1">
            <a:schemeClr val="accent4"/>
          </a:lnRef>
          <a:fillRef idx="2">
            <a:schemeClr val="accent4"/>
          </a:fillRef>
          <a:effectRef idx="1">
            <a:schemeClr val="accent4"/>
          </a:effectRef>
          <a:fontRef idx="minor">
            <a:schemeClr val="dk1"/>
          </a:fontRef>
        </p:style>
        <p:txBody>
          <a:bodyPr>
            <a:normAutofit fontScale="90000"/>
          </a:bodyPr>
          <a:lstStyle/>
          <a:p>
            <a:pPr lvl="0"/>
            <a:r>
              <a:rPr lang="tr-TR" b="1" dirty="0"/>
              <a:t>Sonuç ve </a:t>
            </a:r>
            <a:r>
              <a:rPr lang="tr-TR" b="1" dirty="0" smtClean="0"/>
              <a:t>Değerlendirme</a:t>
            </a:r>
            <a:endParaRPr lang="tr-TR" dirty="0"/>
          </a:p>
        </p:txBody>
      </p:sp>
      <p:sp>
        <p:nvSpPr>
          <p:cNvPr id="3" name="İçerik Yer Tutucusu 2"/>
          <p:cNvSpPr>
            <a:spLocks noGrp="1"/>
          </p:cNvSpPr>
          <p:nvPr>
            <p:ph idx="1"/>
          </p:nvPr>
        </p:nvSpPr>
        <p:spPr>
          <a:xfrm>
            <a:off x="838200" y="1171575"/>
            <a:ext cx="10515600" cy="5005388"/>
          </a:xfrm>
        </p:spPr>
        <p:txBody>
          <a:bodyPr>
            <a:normAutofit/>
          </a:bodyPr>
          <a:lstStyle/>
          <a:p>
            <a:r>
              <a:rPr lang="tr-TR" sz="3200" dirty="0"/>
              <a:t>Burada temel sorular şunlar olabilir.</a:t>
            </a:r>
          </a:p>
          <a:p>
            <a:pPr lvl="1"/>
            <a:r>
              <a:rPr lang="tr-TR" sz="2800" i="1" dirty="0"/>
              <a:t>SAY/İDT konusundaki mevcut mevzuat yeterli midir? </a:t>
            </a:r>
            <a:endParaRPr lang="tr-TR" sz="2800" i="1" dirty="0" smtClean="0"/>
          </a:p>
          <a:p>
            <a:pPr lvl="1"/>
            <a:r>
              <a:rPr lang="tr-TR" sz="2800" i="1" dirty="0" smtClean="0"/>
              <a:t>Raporda </a:t>
            </a:r>
            <a:r>
              <a:rPr lang="tr-TR" sz="2800" i="1" dirty="0"/>
              <a:t>yer almayan mevzuat ve değinilmeyen konu olduğunu düşünüyor musunuz? </a:t>
            </a:r>
          </a:p>
          <a:p>
            <a:pPr lvl="1"/>
            <a:r>
              <a:rPr lang="tr-TR" sz="2800" i="1" dirty="0" smtClean="0"/>
              <a:t>Mevcut </a:t>
            </a:r>
            <a:r>
              <a:rPr lang="tr-TR" sz="2800" i="1" dirty="0"/>
              <a:t>mevzuat ve kurumların çalışmaları arasındaki koordinasyon ve işbirliği yeterli midir?</a:t>
            </a:r>
          </a:p>
          <a:p>
            <a:pPr lvl="1"/>
            <a:r>
              <a:rPr lang="tr-TR" sz="2800" i="1" dirty="0"/>
              <a:t>Yeni bir Kanuni düzenlemeye ihtiyaç duyuluyor mu?</a:t>
            </a:r>
          </a:p>
          <a:p>
            <a:pPr lvl="1"/>
            <a:r>
              <a:rPr lang="tr-TR" sz="2800" i="1" dirty="0"/>
              <a:t>Bu amaçla bir Kanun çıkarılacak olursa neler yer almalı</a:t>
            </a:r>
            <a:r>
              <a:rPr lang="tr-TR" sz="2800" i="1" dirty="0" smtClean="0"/>
              <a:t>?</a:t>
            </a:r>
          </a:p>
          <a:p>
            <a:pPr lvl="1"/>
            <a:r>
              <a:rPr lang="tr-TR" sz="2800" i="1" dirty="0" smtClean="0"/>
              <a:t>Diğer görüşleriniz</a:t>
            </a:r>
            <a:endParaRPr lang="tr-TR" sz="2800" i="1" dirty="0"/>
          </a:p>
          <a:p>
            <a:pPr marL="0" indent="0">
              <a:buNone/>
            </a:pPr>
            <a:r>
              <a:rPr lang="tr-TR" sz="3200" smtClean="0"/>
              <a:t>Teşekkür ederiz</a:t>
            </a:r>
            <a:endParaRPr lang="tr-TR" sz="3200" dirty="0"/>
          </a:p>
        </p:txBody>
      </p:sp>
    </p:spTree>
    <p:extLst>
      <p:ext uri="{BB962C8B-B14F-4D97-AF65-F5344CB8AC3E}">
        <p14:creationId xmlns:p14="http://schemas.microsoft.com/office/powerpoint/2010/main" val="33062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32496"/>
          </a:xfrm>
        </p:spPr>
        <p:style>
          <a:lnRef idx="1">
            <a:schemeClr val="accent4"/>
          </a:lnRef>
          <a:fillRef idx="2">
            <a:schemeClr val="accent4"/>
          </a:fillRef>
          <a:effectRef idx="1">
            <a:schemeClr val="accent4"/>
          </a:effectRef>
          <a:fontRef idx="minor">
            <a:schemeClr val="dk1"/>
          </a:fontRef>
        </p:style>
        <p:txBody>
          <a:bodyPr>
            <a:normAutofit/>
          </a:bodyPr>
          <a:lstStyle/>
          <a:p>
            <a:r>
              <a:rPr lang="tr-TR" sz="2800" b="1" dirty="0" smtClean="0"/>
              <a:t>Takip Edilen Metot</a:t>
            </a:r>
            <a:endParaRPr lang="tr-TR" sz="2800" dirty="0"/>
          </a:p>
        </p:txBody>
      </p:sp>
      <p:sp>
        <p:nvSpPr>
          <p:cNvPr id="3" name="İçerik Yer Tutucusu 2"/>
          <p:cNvSpPr>
            <a:spLocks noGrp="1"/>
          </p:cNvSpPr>
          <p:nvPr>
            <p:ph idx="1"/>
          </p:nvPr>
        </p:nvSpPr>
        <p:spPr>
          <a:xfrm>
            <a:off x="838200" y="1149069"/>
            <a:ext cx="10515600" cy="5027894"/>
          </a:xfrm>
        </p:spPr>
        <p:txBody>
          <a:bodyPr>
            <a:normAutofit/>
          </a:bodyPr>
          <a:lstStyle/>
          <a:p>
            <a:r>
              <a:rPr lang="tr-TR" dirty="0" smtClean="0"/>
              <a:t>Bu rapor hazırlanırken aşağıdaki metot izlenmiştir.</a:t>
            </a:r>
            <a:endParaRPr lang="tr-TR" dirty="0"/>
          </a:p>
          <a:p>
            <a:pPr lvl="1"/>
            <a:r>
              <a:rPr lang="tr-TR" dirty="0"/>
              <a:t>Proje metni ve diğer ilgili belgelerin okunması,</a:t>
            </a:r>
          </a:p>
          <a:p>
            <a:pPr lvl="1"/>
            <a:r>
              <a:rPr lang="tr-TR" dirty="0"/>
              <a:t>Projedeki son gelişmelerin gözden geçirilmesi,</a:t>
            </a:r>
          </a:p>
          <a:p>
            <a:pPr lvl="1"/>
            <a:r>
              <a:rPr lang="tr-TR" dirty="0"/>
              <a:t>İlgili ulusal mevzuatın incelenmesi ve raporlanması,</a:t>
            </a:r>
          </a:p>
          <a:p>
            <a:pPr lvl="1"/>
            <a:r>
              <a:rPr lang="tr-TR" dirty="0"/>
              <a:t>İlgili uluslararası düzenlemelerin </a:t>
            </a:r>
            <a:r>
              <a:rPr lang="tr-TR" dirty="0" smtClean="0"/>
              <a:t>kısaca incelenmesi </a:t>
            </a:r>
            <a:r>
              <a:rPr lang="tr-TR" dirty="0"/>
              <a:t>ve raporlanması,</a:t>
            </a:r>
          </a:p>
          <a:p>
            <a:pPr lvl="1"/>
            <a:r>
              <a:rPr lang="tr-TR" dirty="0"/>
              <a:t>Görüşülecek kişiler için bir anket formu hazırlanması,</a:t>
            </a:r>
          </a:p>
          <a:p>
            <a:pPr lvl="1"/>
            <a:r>
              <a:rPr lang="tr-TR" dirty="0" smtClean="0"/>
              <a:t>İlgililer </a:t>
            </a:r>
            <a:r>
              <a:rPr lang="tr-TR" dirty="0"/>
              <a:t>ile görüşmeler yapılması,</a:t>
            </a:r>
          </a:p>
          <a:p>
            <a:pPr lvl="1"/>
            <a:r>
              <a:rPr lang="tr-TR" dirty="0"/>
              <a:t>Taslak raporun tekrar gözden geçirilmesi ve güncellenmesi,</a:t>
            </a:r>
          </a:p>
          <a:p>
            <a:pPr lvl="1"/>
            <a:r>
              <a:rPr lang="tr-TR" dirty="0"/>
              <a:t>Taslak raporun onaylanacağı “Çalıştaya” ait düzenlemelerin yapılması,</a:t>
            </a:r>
          </a:p>
          <a:p>
            <a:pPr lvl="1"/>
            <a:r>
              <a:rPr lang="tr-TR" dirty="0"/>
              <a:t>Çalıştay öncesinde taslak raporun Türkçe versiyonunun katılımcılara ulaştırılması,</a:t>
            </a:r>
          </a:p>
          <a:p>
            <a:endParaRPr lang="tr-TR" dirty="0"/>
          </a:p>
        </p:txBody>
      </p:sp>
    </p:spTree>
    <p:extLst>
      <p:ext uri="{BB962C8B-B14F-4D97-AF65-F5344CB8AC3E}">
        <p14:creationId xmlns:p14="http://schemas.microsoft.com/office/powerpoint/2010/main" val="1499124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093657" cy="590218"/>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tr-TR" dirty="0" smtClean="0"/>
              <a:t>Masa Başı Çalışması-İncelenen Dokümanlar</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6133986"/>
              </p:ext>
            </p:extLst>
          </p:nvPr>
        </p:nvGraphicFramePr>
        <p:xfrm>
          <a:off x="409433" y="1813173"/>
          <a:ext cx="11177515" cy="4792203"/>
        </p:xfrm>
        <a:graphic>
          <a:graphicData uri="http://schemas.openxmlformats.org/drawingml/2006/table">
            <a:tbl>
              <a:tblPr firstRow="1" firstCol="1" bandRow="1">
                <a:tableStyleId>{5C22544A-7EE6-4342-B048-85BDC9FD1C3A}</a:tableStyleId>
              </a:tblPr>
              <a:tblGrid>
                <a:gridCol w="762951"/>
                <a:gridCol w="3717549"/>
                <a:gridCol w="3045023"/>
                <a:gridCol w="3651992"/>
              </a:tblGrid>
              <a:tr h="720709">
                <a:tc>
                  <a:txBody>
                    <a:bodyPr/>
                    <a:lstStyle/>
                    <a:p>
                      <a:pPr algn="just">
                        <a:lnSpc>
                          <a:spcPct val="107000"/>
                        </a:lnSpc>
                        <a:spcAft>
                          <a:spcPts val="600"/>
                        </a:spcAft>
                      </a:pPr>
                      <a:r>
                        <a:rPr lang="tr-TR" sz="1600" dirty="0">
                          <a:effectLst/>
                        </a:rPr>
                        <a:t>Sıra No</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a:effectLst/>
                        </a:rPr>
                        <a:t>Engel</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dirty="0">
                          <a:effectLst/>
                        </a:rPr>
                        <a:t>Bileşen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a:effectLst/>
                        </a:rPr>
                        <a:t>Beklenen Sonuç</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110408">
                <a:tc>
                  <a:txBody>
                    <a:bodyPr/>
                    <a:lstStyle/>
                    <a:p>
                      <a:pPr algn="just">
                        <a:lnSpc>
                          <a:spcPct val="107000"/>
                        </a:lnSpc>
                        <a:spcAft>
                          <a:spcPts val="600"/>
                        </a:spcAft>
                      </a:pPr>
                      <a:r>
                        <a:rPr lang="tr-TR" sz="1600">
                          <a:effectLst/>
                        </a:rPr>
                        <a:t>1</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dirty="0">
                          <a:effectLst/>
                        </a:rPr>
                        <a:t>Engel 1:Katılımcı ve entegre arazi kullanım planlamasında ve sahada uygulama yaklaşımlarında deneyimin az olması</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dirty="0">
                          <a:effectLst/>
                        </a:rPr>
                        <a:t>Bileşen 1:Bozulmuş orman ve meraların rehabilitasyonu</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a:effectLst/>
                        </a:rPr>
                        <a:t>Sonuç 1:Bozulmuş orman ve meraların rehabilitasyonu ve yönetim uygulamalarının geliştirilmesi</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480543">
                <a:tc>
                  <a:txBody>
                    <a:bodyPr/>
                    <a:lstStyle/>
                    <a:p>
                      <a:pPr algn="just">
                        <a:lnSpc>
                          <a:spcPct val="107000"/>
                        </a:lnSpc>
                        <a:spcAft>
                          <a:spcPts val="600"/>
                        </a:spcAft>
                      </a:pPr>
                      <a:r>
                        <a:rPr lang="tr-TR" sz="1600">
                          <a:effectLst/>
                        </a:rPr>
                        <a:t>2</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dirty="0">
                          <a:effectLst/>
                        </a:rPr>
                        <a:t>Engel 2:Çiftçilik ve çiftlik atık yönetimi konusunda yenilikçi düşük karbon teknolojilerinden yeterince haberdar olmayan çiftçiler</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a:effectLst/>
                        </a:rPr>
                        <a:t>Bileşen 2:İklim dostu tarım</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a:effectLst/>
                        </a:rPr>
                        <a:t>Sonuç 2:Üretim peyzajlarında uygulanan iklim dostu tarım teknikleri</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480543">
                <a:tc>
                  <a:txBody>
                    <a:bodyPr/>
                    <a:lstStyle/>
                    <a:p>
                      <a:pPr algn="just">
                        <a:lnSpc>
                          <a:spcPct val="107000"/>
                        </a:lnSpc>
                        <a:spcAft>
                          <a:spcPts val="600"/>
                        </a:spcAft>
                      </a:pPr>
                      <a:r>
                        <a:rPr lang="tr-TR" sz="1600" dirty="0">
                          <a:effectLst/>
                        </a:rPr>
                        <a:t>3</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dirty="0">
                          <a:solidFill>
                            <a:srgbClr val="C00000"/>
                          </a:solidFill>
                          <a:effectLst/>
                        </a:rPr>
                        <a:t>Engel 3: Kolaylaştırıcı ortamın yetersiz düzeyde oluşu (yasal, düzenleyici ve kurumsal çerçeve) ve sürdürülebilir arazi yönetimi için kapasite</a:t>
                      </a:r>
                      <a:endParaRPr lang="tr-TR" sz="1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dirty="0">
                          <a:solidFill>
                            <a:srgbClr val="C00000"/>
                          </a:solidFill>
                          <a:effectLst/>
                        </a:rPr>
                        <a:t>Bileşen 3: Sürdürülebilir arazi yönetimi için kolaylaştırıcı yasal, politika ve kurumsal ortam</a:t>
                      </a:r>
                      <a:endParaRPr lang="tr-TR" sz="1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600"/>
                        </a:spcAft>
                      </a:pPr>
                      <a:r>
                        <a:rPr lang="tr-TR" sz="1600" dirty="0">
                          <a:solidFill>
                            <a:srgbClr val="C00000"/>
                          </a:solidFill>
                          <a:effectLst/>
                        </a:rPr>
                        <a:t>Sonuç 3:Sürdürülebilir arazi yönetimi için kolaylaştırıcı ortamın geliştirilmesi</a:t>
                      </a:r>
                      <a:endParaRPr lang="tr-TR" sz="1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6" name="Rectangle 3"/>
          <p:cNvSpPr>
            <a:spLocks noChangeArrowheads="1"/>
          </p:cNvSpPr>
          <p:nvPr/>
        </p:nvSpPr>
        <p:spPr bwMode="auto">
          <a:xfrm>
            <a:off x="2955925" y="2668657"/>
            <a:ext cx="18473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t/>
            </a:r>
            <a:br>
              <a:rPr kumimoji="0" lang="tr-TR" altLang="tr-TR"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Calibri" panose="020F0502020204030204" pitchFamily="34" charset="0"/>
              </a:rPr>
            </a:br>
            <a:endParaRPr kumimoji="0" lang="tr-TR" altLang="tr-TR"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
        <p:nvSpPr>
          <p:cNvPr id="7" name="Dikdörtgen 6"/>
          <p:cNvSpPr/>
          <p:nvPr/>
        </p:nvSpPr>
        <p:spPr>
          <a:xfrm>
            <a:off x="272955" y="1166843"/>
            <a:ext cx="11313993" cy="646331"/>
          </a:xfrm>
          <a:prstGeom prst="rect">
            <a:avLst/>
          </a:prstGeom>
        </p:spPr>
        <p:txBody>
          <a:bodyPr wrap="square">
            <a:spAutoFit/>
          </a:bodyPr>
          <a:lstStyle/>
          <a:p>
            <a:r>
              <a:rPr lang="tr-TR" dirty="0" smtClean="0"/>
              <a:t>Proje "Sürdürülebilir Arazi Yönetimi ve İklim Dostu Tarım Uygulamaları" konusunda temel olarak üç engel, üç bileşen ve üç beklenen sonuç üzerine dizayn edilmiştir. Ayrıca çıktılar da sıralanmıştır. </a:t>
            </a:r>
            <a:endParaRPr lang="tr-TR" dirty="0"/>
          </a:p>
        </p:txBody>
      </p:sp>
    </p:spTree>
    <p:extLst>
      <p:ext uri="{BB962C8B-B14F-4D97-AF65-F5344CB8AC3E}">
        <p14:creationId xmlns:p14="http://schemas.microsoft.com/office/powerpoint/2010/main" val="2987113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67388"/>
          </a:xfrm>
        </p:spPr>
        <p:style>
          <a:lnRef idx="1">
            <a:schemeClr val="accent4"/>
          </a:lnRef>
          <a:fillRef idx="2">
            <a:schemeClr val="accent4"/>
          </a:fillRef>
          <a:effectRef idx="1">
            <a:schemeClr val="accent4"/>
          </a:effectRef>
          <a:fontRef idx="minor">
            <a:schemeClr val="dk1"/>
          </a:fontRef>
        </p:style>
        <p:txBody>
          <a:bodyPr>
            <a:noAutofit/>
          </a:bodyPr>
          <a:lstStyle/>
          <a:p>
            <a:r>
              <a:rPr lang="tr-TR" sz="2800" b="1" dirty="0" smtClean="0">
                <a:solidFill>
                  <a:srgbClr val="1F4D78"/>
                </a:solidFill>
                <a:effectLst/>
                <a:latin typeface="Calibri" panose="020F0502020204030204" pitchFamily="34" charset="0"/>
                <a:ea typeface="Times New Roman" panose="02020603050405020304" pitchFamily="18" charset="0"/>
                <a:cs typeface="Calibri" panose="020F0502020204030204" pitchFamily="34" charset="0"/>
              </a:rPr>
              <a:t>Raporun Görev Sahasına Giren Hususlar</a:t>
            </a:r>
            <a:endParaRPr lang="tr-TR" sz="2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943254537"/>
              </p:ext>
            </p:extLst>
          </p:nvPr>
        </p:nvGraphicFramePr>
        <p:xfrm>
          <a:off x="838200" y="2168498"/>
          <a:ext cx="10584977" cy="4232301"/>
        </p:xfrm>
        <a:graphic>
          <a:graphicData uri="http://schemas.openxmlformats.org/drawingml/2006/table">
            <a:tbl>
              <a:tblPr firstRow="1" firstCol="1" bandRow="1">
                <a:tableStyleId>{5C22544A-7EE6-4342-B048-85BDC9FD1C3A}</a:tableStyleId>
              </a:tblPr>
              <a:tblGrid>
                <a:gridCol w="1178487"/>
                <a:gridCol w="9406490"/>
              </a:tblGrid>
              <a:tr h="255646">
                <a:tc>
                  <a:txBody>
                    <a:bodyPr/>
                    <a:lstStyle/>
                    <a:p>
                      <a:pPr algn="just">
                        <a:lnSpc>
                          <a:spcPct val="107000"/>
                        </a:lnSpc>
                        <a:spcAft>
                          <a:spcPts val="0"/>
                        </a:spcAft>
                      </a:pPr>
                      <a:r>
                        <a:rPr lang="tr-TR" sz="1400" dirty="0">
                          <a:effectLst/>
                        </a:rPr>
                        <a:t>Engel 3</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400" dirty="0">
                          <a:effectLst/>
                        </a:rPr>
                        <a:t>Yetersiz düzeyde kolaylaştırıcı ortam (yasal, düzenleyici ve kurumsal çerçeve) ve sürdürülebilir arazi yönetimi için kapasite</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5646">
                <a:tc>
                  <a:txBody>
                    <a:bodyPr/>
                    <a:lstStyle/>
                    <a:p>
                      <a:pPr algn="just">
                        <a:lnSpc>
                          <a:spcPct val="107000"/>
                        </a:lnSpc>
                        <a:spcAft>
                          <a:spcPts val="0"/>
                        </a:spcAft>
                      </a:pPr>
                      <a:r>
                        <a:rPr lang="tr-TR" sz="1400">
                          <a:effectLst/>
                        </a:rPr>
                        <a:t>Bileşen 3</a:t>
                      </a:r>
                      <a:endParaRPr lang="tr-T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400">
                          <a:effectLst/>
                        </a:rPr>
                        <a:t>Sürdürülebilir arazi yönetimi için kolaylaştırıcı yasal, politika ve kurumsal ortam</a:t>
                      </a:r>
                      <a:endParaRPr lang="tr-T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930410">
                <a:tc>
                  <a:txBody>
                    <a:bodyPr/>
                    <a:lstStyle/>
                    <a:p>
                      <a:pPr algn="just">
                        <a:lnSpc>
                          <a:spcPct val="107000"/>
                        </a:lnSpc>
                        <a:spcAft>
                          <a:spcPts val="0"/>
                        </a:spcAft>
                      </a:pPr>
                      <a:r>
                        <a:rPr lang="tr-TR" sz="1400">
                          <a:effectLst/>
                        </a:rPr>
                        <a:t>Sonuç 3</a:t>
                      </a:r>
                      <a:endParaRPr lang="tr-T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400" b="1" dirty="0">
                          <a:solidFill>
                            <a:srgbClr val="C00000"/>
                          </a:solidFill>
                          <a:effectLst/>
                        </a:rPr>
                        <a:t>Sürdürülebilir arazi yönetimi için kolaylaştırıcı ortamın geliştirilmesi</a:t>
                      </a:r>
                    </a:p>
                    <a:p>
                      <a:pPr algn="just">
                        <a:lnSpc>
                          <a:spcPct val="107000"/>
                        </a:lnSpc>
                        <a:spcAft>
                          <a:spcPts val="0"/>
                        </a:spcAft>
                      </a:pPr>
                      <a:r>
                        <a:rPr lang="tr-TR" sz="1400" dirty="0">
                          <a:effectLst/>
                        </a:rPr>
                        <a:t>Göstergeler:</a:t>
                      </a:r>
                    </a:p>
                    <a:p>
                      <a:pPr marL="342900" lvl="0" indent="-342900" algn="just">
                        <a:lnSpc>
                          <a:spcPct val="107000"/>
                        </a:lnSpc>
                        <a:spcAft>
                          <a:spcPts val="0"/>
                        </a:spcAft>
                        <a:buFont typeface="Symbol" panose="05050102010706020507" pitchFamily="18" charset="2"/>
                        <a:buChar char=""/>
                      </a:pPr>
                      <a:r>
                        <a:rPr lang="tr-TR" sz="1400" dirty="0">
                          <a:effectLst/>
                        </a:rPr>
                        <a:t>Biyolojik çeşitliliğin korunması, sürdürülebilir arazi yönetimi ve iklim değişikliğinin azaltılmasını destekleyen yeni uygulamaları benimseyen 500 çiftlik ve/veya çiftlik evi,</a:t>
                      </a:r>
                    </a:p>
                    <a:p>
                      <a:pPr marL="342900" lvl="0" indent="-342900" algn="just">
                        <a:lnSpc>
                          <a:spcPct val="107000"/>
                        </a:lnSpc>
                        <a:spcAft>
                          <a:spcPts val="0"/>
                        </a:spcAft>
                        <a:buFont typeface="Symbol" panose="05050102010706020507" pitchFamily="18" charset="2"/>
                        <a:buChar char=""/>
                      </a:pPr>
                      <a:r>
                        <a:rPr lang="tr-TR" sz="1400" dirty="0">
                          <a:effectLst/>
                        </a:rPr>
                        <a:t>1250 ÇTO üyesi,</a:t>
                      </a:r>
                    </a:p>
                    <a:p>
                      <a:pPr marL="342900" lvl="0" indent="-342900" algn="just">
                        <a:lnSpc>
                          <a:spcPct val="107000"/>
                        </a:lnSpc>
                        <a:spcAft>
                          <a:spcPts val="0"/>
                        </a:spcAft>
                        <a:buFont typeface="Symbol" panose="05050102010706020507" pitchFamily="18" charset="2"/>
                        <a:buChar char=""/>
                      </a:pPr>
                      <a:r>
                        <a:rPr lang="tr-TR" sz="1400" b="1" dirty="0">
                          <a:solidFill>
                            <a:srgbClr val="C00000"/>
                          </a:solidFill>
                          <a:effectLst/>
                        </a:rPr>
                        <a:t>2 Puanlık entegre peyzaj yönetimi için sektörler arası kolaylaştırıcı ortamı geliştirmeye yönelik kapasite güçlendirme,</a:t>
                      </a:r>
                    </a:p>
                    <a:p>
                      <a:pPr marL="342900" lvl="0" indent="-342900" algn="just">
                        <a:lnSpc>
                          <a:spcPct val="107000"/>
                        </a:lnSpc>
                        <a:spcAft>
                          <a:spcPts val="0"/>
                        </a:spcAft>
                        <a:buFont typeface="Symbol" panose="05050102010706020507" pitchFamily="18" charset="2"/>
                        <a:buChar char=""/>
                      </a:pPr>
                      <a:r>
                        <a:rPr lang="tr-TR" sz="1400" b="1" dirty="0">
                          <a:solidFill>
                            <a:srgbClr val="C00000"/>
                          </a:solidFill>
                          <a:effectLst/>
                        </a:rPr>
                        <a:t>3 Puanlık orman politikası gelişimi,</a:t>
                      </a:r>
                    </a:p>
                    <a:p>
                      <a:pPr marL="342900" lvl="0" indent="-342900" algn="just">
                        <a:lnSpc>
                          <a:spcPct val="107000"/>
                        </a:lnSpc>
                        <a:spcAft>
                          <a:spcPts val="0"/>
                        </a:spcAft>
                        <a:buFont typeface="Symbol" panose="05050102010706020507" pitchFamily="18" charset="2"/>
                        <a:buChar char=""/>
                      </a:pPr>
                      <a:r>
                        <a:rPr lang="tr-TR" sz="1400" b="1" dirty="0">
                          <a:solidFill>
                            <a:srgbClr val="C00000"/>
                          </a:solidFill>
                          <a:effectLst/>
                        </a:rPr>
                        <a:t>3 puanlık tarım politikası gelişimi,</a:t>
                      </a:r>
                    </a:p>
                    <a:p>
                      <a:pPr marL="342900" lvl="0" indent="-342900" algn="just">
                        <a:lnSpc>
                          <a:spcPct val="107000"/>
                        </a:lnSpc>
                        <a:spcAft>
                          <a:spcPts val="0"/>
                        </a:spcAft>
                        <a:buFont typeface="Symbol" panose="05050102010706020507" pitchFamily="18" charset="2"/>
                        <a:buChar char=""/>
                      </a:pPr>
                      <a:r>
                        <a:rPr lang="tr-TR" sz="1400" dirty="0">
                          <a:effectLst/>
                        </a:rPr>
                        <a:t>Üretim peyzajlarında sürdürülebilir arazi yönetimi, biyolojik çeşitlilik ve iklim değişikliği bazlı arazi kullanım planlamasını birleştirmek üzere işlevleştirilmiş 1 pilot saha düzeyinde politika çerçevesi,</a:t>
                      </a:r>
                    </a:p>
                    <a:p>
                      <a:pPr marL="342900" lvl="0" indent="-342900" algn="just">
                        <a:lnSpc>
                          <a:spcPct val="107000"/>
                        </a:lnSpc>
                        <a:spcAft>
                          <a:spcPts val="0"/>
                        </a:spcAft>
                        <a:buFont typeface="Symbol" panose="05050102010706020507" pitchFamily="18" charset="2"/>
                        <a:buChar char=""/>
                      </a:pPr>
                      <a:r>
                        <a:rPr lang="tr-TR" sz="1400" dirty="0">
                          <a:effectLst/>
                        </a:rPr>
                        <a:t>İklim değişikliği, biyolojik çeşitlilik ve sürdürülebilir arazi yönetimine yönelik 1 ulusal izleme programı</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90599">
                <a:tc>
                  <a:txBody>
                    <a:bodyPr/>
                    <a:lstStyle/>
                    <a:p>
                      <a:pPr algn="just">
                        <a:lnSpc>
                          <a:spcPct val="107000"/>
                        </a:lnSpc>
                        <a:spcAft>
                          <a:spcPts val="0"/>
                        </a:spcAft>
                      </a:pPr>
                      <a:r>
                        <a:rPr lang="tr-TR" sz="1400">
                          <a:effectLst/>
                        </a:rPr>
                        <a:t>Çıktılar 3</a:t>
                      </a:r>
                      <a:endParaRPr lang="tr-T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7000"/>
                        </a:lnSpc>
                        <a:spcAft>
                          <a:spcPts val="0"/>
                        </a:spcAft>
                      </a:pPr>
                      <a:r>
                        <a:rPr lang="tr-TR" sz="1400" dirty="0">
                          <a:effectLst/>
                        </a:rPr>
                        <a:t>Çıktı 3.1. </a:t>
                      </a:r>
                      <a:r>
                        <a:rPr lang="tr-TR" sz="1400" b="1" dirty="0">
                          <a:solidFill>
                            <a:srgbClr val="C00000"/>
                          </a:solidFill>
                          <a:effectLst/>
                        </a:rPr>
                        <a:t>Ulusal ve yerel düzeydeki karar alıcılar için kurumsal entegre yönetim kapasitesi oluşturma programının kurulması,</a:t>
                      </a:r>
                    </a:p>
                    <a:p>
                      <a:pPr algn="just">
                        <a:lnSpc>
                          <a:spcPct val="107000"/>
                        </a:lnSpc>
                        <a:spcAft>
                          <a:spcPts val="0"/>
                        </a:spcAft>
                      </a:pPr>
                      <a:r>
                        <a:rPr lang="tr-TR" sz="1400" dirty="0">
                          <a:effectLst/>
                        </a:rPr>
                        <a:t>Çıktı 3.2. Kapsamlı sürdürülebilir arazi yönetimi ve iklim dostu tarım yayım ve farkındalık programı oluşturulması,</a:t>
                      </a:r>
                    </a:p>
                    <a:p>
                      <a:pPr algn="just">
                        <a:lnSpc>
                          <a:spcPct val="107000"/>
                        </a:lnSpc>
                        <a:spcAft>
                          <a:spcPts val="0"/>
                        </a:spcAft>
                      </a:pPr>
                      <a:r>
                        <a:rPr lang="tr-TR" sz="1400" dirty="0">
                          <a:effectLst/>
                        </a:rPr>
                        <a:t>Çıktı 3.3. Kurulan EX-ACT esas alınarak proje izleme ve karbon izleme sisteminin kurulması</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Dikdörtgen 4"/>
          <p:cNvSpPr/>
          <p:nvPr/>
        </p:nvSpPr>
        <p:spPr>
          <a:xfrm>
            <a:off x="781334" y="981005"/>
            <a:ext cx="10572466" cy="1039002"/>
          </a:xfrm>
          <a:prstGeom prst="rect">
            <a:avLst/>
          </a:prstGeom>
        </p:spPr>
        <p:txBody>
          <a:bodyPr wrap="square">
            <a:spAutoFit/>
          </a:bodyPr>
          <a:lstStyle/>
          <a:p>
            <a:pPr algn="just">
              <a:lnSpc>
                <a:spcPct val="107000"/>
              </a:lnSpc>
              <a:spcAft>
                <a:spcPts val="600"/>
              </a:spcAft>
            </a:pPr>
            <a:r>
              <a:rPr lang="tr-TR" dirty="0" smtClean="0">
                <a:effectLst/>
                <a:latin typeface="Calibri" panose="020F0502020204030204" pitchFamily="34" charset="0"/>
                <a:ea typeface="Times New Roman" panose="02020603050405020304" pitchFamily="18" charset="0"/>
                <a:cs typeface="Calibri" panose="020F0502020204030204" pitchFamily="34" charset="0"/>
              </a:rPr>
              <a:t>Bu rapor daha ziyade 3 Nolu Engel, Bileşen, Sonuçlar ve Çıktılar üzerinde olduğundan bu bileşen biraz daha ayrıntılı şekilde incelenmiştir.</a:t>
            </a:r>
            <a:endParaRPr lang="tr-TR"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1000"/>
              </a:spcAft>
            </a:pPr>
            <a:r>
              <a:rPr lang="tr-TR" i="1" dirty="0" smtClean="0">
                <a:solidFill>
                  <a:srgbClr val="44546A"/>
                </a:solidFill>
                <a:effectLst/>
                <a:latin typeface="Calibri" panose="020F0502020204030204" pitchFamily="34" charset="0"/>
                <a:ea typeface="Times New Roman" panose="02020603050405020304" pitchFamily="18" charset="0"/>
                <a:cs typeface="Calibri" panose="020F0502020204030204" pitchFamily="34" charset="0"/>
              </a:rPr>
              <a:t>3 Nolu Engel- Bileşen- Beklenen Sonuç ve Çıktı Detayları</a:t>
            </a:r>
            <a:endParaRPr lang="tr-TR" sz="1200" i="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637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7940</Words>
  <Application>Microsoft Office PowerPoint</Application>
  <PresentationFormat>Geniş ekran</PresentationFormat>
  <Paragraphs>621</Paragraphs>
  <Slides>66</Slides>
  <Notes>0</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66</vt:i4>
      </vt:variant>
    </vt:vector>
  </HeadingPairs>
  <TitlesOfParts>
    <vt:vector size="73" baseType="lpstr">
      <vt:lpstr>Arial</vt:lpstr>
      <vt:lpstr>Calibri</vt:lpstr>
      <vt:lpstr>Calibri Light</vt:lpstr>
      <vt:lpstr>Symbol</vt:lpstr>
      <vt:lpstr>Times New Roman</vt:lpstr>
      <vt:lpstr>Office Teması</vt:lpstr>
      <vt:lpstr>Belge</vt:lpstr>
      <vt:lpstr>PowerPoint Sunusu</vt:lpstr>
      <vt:lpstr>Takdim</vt:lpstr>
      <vt:lpstr>SAY/İDT</vt:lpstr>
      <vt:lpstr>Genel Çerçeve</vt:lpstr>
      <vt:lpstr>Genel Çerçeve</vt:lpstr>
      <vt:lpstr>Genel Çerçeve</vt:lpstr>
      <vt:lpstr>Takip Edilen Metot</vt:lpstr>
      <vt:lpstr>Masa Başı Çalışması-İncelenen Dokümanlar</vt:lpstr>
      <vt:lpstr>Raporun Görev Sahasına Giren Hususlar</vt:lpstr>
      <vt:lpstr>Proje Metni Çıktı 3.1 de Yapılan Tespitler </vt:lpstr>
      <vt:lpstr>Proje Metninde Yer Alan Kurumsal Çerçeve ve Politika Çerçevesi</vt:lpstr>
      <vt:lpstr>Mevcut Durum İncelemesi</vt:lpstr>
      <vt:lpstr>Anayasa</vt:lpstr>
      <vt:lpstr>Anayasa</vt:lpstr>
      <vt:lpstr>SAY İle  İlgili Anayasa Maddeleri </vt:lpstr>
      <vt:lpstr>SAY İle  İlgili Anayasa Maddeleri </vt:lpstr>
      <vt:lpstr>TBMM Tarafından Onaylanan Uluslararası Sözleşmeler</vt:lpstr>
      <vt:lpstr>PowerPoint Sunusu</vt:lpstr>
      <vt:lpstr>Kanunlar </vt:lpstr>
      <vt:lpstr>PowerPoint Sunusu</vt:lpstr>
      <vt:lpstr>Yer Altı Suları Hakkında Kanun</vt:lpstr>
      <vt:lpstr>Yer Altı Suları Hakkında Çalışmalar</vt:lpstr>
      <vt:lpstr>Milli Parklar Kanunu</vt:lpstr>
      <vt:lpstr>Milli Parklar Kanunu</vt:lpstr>
      <vt:lpstr>Milli Ağaçlandırma ve Erozyon Kontrolü Kanunu</vt:lpstr>
      <vt:lpstr>Milli Ağaçlandırma ve Erozyon Kontrolü Kanunu</vt:lpstr>
      <vt:lpstr>OGM 299 Sayılı Tebliğinin Orman içi boşluklarla ilgili maddesi</vt:lpstr>
      <vt:lpstr>PowerPoint Sunusu</vt:lpstr>
      <vt:lpstr>Mera Kanunu</vt:lpstr>
      <vt:lpstr>Orman Kanununun Meralar ve Otlatma İle  İlgili Maddeleri</vt:lpstr>
      <vt:lpstr>Ormanda Otlatma</vt:lpstr>
      <vt:lpstr>Ormanda Otlatma</vt:lpstr>
      <vt:lpstr>Orman Kanununun Yaylalar İle  İlgili Maddeleri</vt:lpstr>
      <vt:lpstr>Orman Kanununun Yaylalar İle  İlgili Maddeleri</vt:lpstr>
      <vt:lpstr>Organik Tarım Kanunu</vt:lpstr>
      <vt:lpstr>Toprak Koruma ve Arazi Kullanımı Kanunu</vt:lpstr>
      <vt:lpstr>Toprak Koruma ve Arazi Kullanımı Kanunu</vt:lpstr>
      <vt:lpstr>Tarım Kanunu</vt:lpstr>
      <vt:lpstr>Sulama Birlikleri Kanunu</vt:lpstr>
      <vt:lpstr>Orman Kanunu</vt:lpstr>
      <vt:lpstr>Ulusal Havza Yönetim Stratejisi</vt:lpstr>
      <vt:lpstr>Havza Yönetiminde İşbirliği</vt:lpstr>
      <vt:lpstr>3234 sayılı OGM Teşkilat ve Görevleri Hakkında Kanunun Desteklerle İlgili Maddeleri</vt:lpstr>
      <vt:lpstr>Türk Medeni Kanunu</vt:lpstr>
      <vt:lpstr>Kurumların Teşkilat ve Görevleri Hakkında Mevzuat</vt:lpstr>
      <vt:lpstr>Orman ve Su İşleri Bakanlığının Teşkilat ve Görevleri Hakkında KHK</vt:lpstr>
      <vt:lpstr>Orman ve Su İşleri Bakanlığının Teşkilat ve Görevleri Hakkında KHK</vt:lpstr>
      <vt:lpstr>Gıda Tarım ve Hayvancılık Bakanlığının Teşkilat ve Görevleri Hakkında KHK</vt:lpstr>
      <vt:lpstr>Çevre ve Şehircilik Bakanlığının Teşkilat ve Görevleri Hakkında KHK</vt:lpstr>
      <vt:lpstr>Hükümet Programı (2017 Temmuz İtibariyle Görevde Olan 65. Hükümet)</vt:lpstr>
      <vt:lpstr>Hükümet Programı-Tarım ve Gıda</vt:lpstr>
      <vt:lpstr>Hükümet Programı-Tarım ve Gıda</vt:lpstr>
      <vt:lpstr>Hükümet Programı Kırsal Kalkınma</vt:lpstr>
      <vt:lpstr>Hükümet Programı-Çevrenin Korunması</vt:lpstr>
      <vt:lpstr>Hükümet Programı-Su</vt:lpstr>
      <vt:lpstr>Hükümet Programı-Ormancılık</vt:lpstr>
      <vt:lpstr>Hükümet Programı-Küresel Kalkınma Gündemine Katkı</vt:lpstr>
      <vt:lpstr>Hazırlıkları Devam Eden Mevzuat Düzenlemeleri</vt:lpstr>
      <vt:lpstr>Yerel İdareler ile İlgili Mevzuat ve Uygulamalar</vt:lpstr>
      <vt:lpstr>PowerPoint Sunusu</vt:lpstr>
      <vt:lpstr>Onbirinci Kalkınma Planı Çalışmaları</vt:lpstr>
      <vt:lpstr>Uluslararası Düzenlemelerden Örnekler</vt:lpstr>
      <vt:lpstr>Uluslararası Düzenlemelerden Örnekler- Arazi/Peyzaj/Landscape</vt:lpstr>
      <vt:lpstr>Görüşlerin Derlenmesi İçin Hazırlanan Form</vt:lpstr>
      <vt:lpstr>Sonuç ve Değerlendirme</vt:lpstr>
      <vt:lpstr>Sonuç ve Değerlendirme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Belen</dc:creator>
  <cp:lastModifiedBy>ZULEYHA BELEN</cp:lastModifiedBy>
  <cp:revision>67</cp:revision>
  <dcterms:created xsi:type="dcterms:W3CDTF">2017-08-10T17:13:59Z</dcterms:created>
  <dcterms:modified xsi:type="dcterms:W3CDTF">2018-04-24T08:48:54Z</dcterms:modified>
</cp:coreProperties>
</file>