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30"/>
  </p:notesMasterIdLst>
  <p:sldIdLst>
    <p:sldId id="295" r:id="rId2"/>
    <p:sldId id="356" r:id="rId3"/>
    <p:sldId id="358" r:id="rId4"/>
    <p:sldId id="357" r:id="rId5"/>
    <p:sldId id="359" r:id="rId6"/>
    <p:sldId id="360" r:id="rId7"/>
    <p:sldId id="361" r:id="rId8"/>
    <p:sldId id="362" r:id="rId9"/>
    <p:sldId id="363" r:id="rId10"/>
    <p:sldId id="364" r:id="rId11"/>
    <p:sldId id="365" r:id="rId12"/>
    <p:sldId id="366" r:id="rId13"/>
    <p:sldId id="367" r:id="rId14"/>
    <p:sldId id="368" r:id="rId15"/>
    <p:sldId id="369" r:id="rId16"/>
    <p:sldId id="340" r:id="rId17"/>
    <p:sldId id="355" r:id="rId18"/>
    <p:sldId id="323" r:id="rId19"/>
    <p:sldId id="370" r:id="rId20"/>
    <p:sldId id="371" r:id="rId21"/>
    <p:sldId id="372" r:id="rId22"/>
    <p:sldId id="373" r:id="rId23"/>
    <p:sldId id="374" r:id="rId24"/>
    <p:sldId id="375" r:id="rId25"/>
    <p:sldId id="376" r:id="rId26"/>
    <p:sldId id="377" r:id="rId27"/>
    <p:sldId id="379" r:id="rId28"/>
    <p:sldId id="338"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2" d="100"/>
          <a:sy n="82" d="100"/>
        </p:scale>
        <p:origin x="14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Lenovo\Downloads\oduh%202019%20ihracat%20ilk%2010%20t&#252;r.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novo\Desktop\Re&#231;ine\re&#231;in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100" dirty="0" err="1"/>
              <a:t>Revenues</a:t>
            </a:r>
            <a:r>
              <a:rPr lang="tr-TR" sz="1100" baseline="0" dirty="0"/>
              <a:t> </a:t>
            </a:r>
            <a:r>
              <a:rPr lang="tr-TR" sz="1100" baseline="0" dirty="0" err="1"/>
              <a:t>from</a:t>
            </a:r>
            <a:r>
              <a:rPr lang="tr-TR" sz="1100" baseline="0" dirty="0"/>
              <a:t> </a:t>
            </a:r>
            <a:r>
              <a:rPr lang="tr-TR" sz="1100" baseline="0" dirty="0" err="1"/>
              <a:t>Non-Wood</a:t>
            </a:r>
            <a:r>
              <a:rPr lang="tr-TR" sz="1100" baseline="0" dirty="0"/>
              <a:t> Forests </a:t>
            </a:r>
            <a:r>
              <a:rPr lang="tr-TR" sz="1100" baseline="0" dirty="0" err="1"/>
              <a:t>Products</a:t>
            </a:r>
            <a:r>
              <a:rPr lang="tr-TR" sz="1100" baseline="0" dirty="0"/>
              <a:t> in </a:t>
            </a:r>
            <a:r>
              <a:rPr lang="tr-TR" sz="1100" baseline="0" dirty="0" err="1"/>
              <a:t>Turkey</a:t>
            </a:r>
            <a:r>
              <a:rPr lang="tr-TR" sz="1100" baseline="0" dirty="0"/>
              <a:t> in 2019</a:t>
            </a:r>
          </a:p>
          <a:p>
            <a:pPr>
              <a:defRPr sz="1400" b="0" i="0" u="none" strike="noStrike" kern="1200" spc="0" baseline="0">
                <a:solidFill>
                  <a:schemeClr val="tx1">
                    <a:lumMod val="65000"/>
                    <a:lumOff val="35000"/>
                  </a:schemeClr>
                </a:solidFill>
                <a:latin typeface="+mn-lt"/>
                <a:ea typeface="+mn-ea"/>
                <a:cs typeface="+mn-cs"/>
              </a:defRPr>
            </a:pPr>
            <a:r>
              <a:rPr lang="tr-TR" sz="1100" b="1" baseline="0" dirty="0" err="1"/>
              <a:t>million</a:t>
            </a:r>
            <a:r>
              <a:rPr lang="tr-TR" sz="1100" b="1" baseline="0" dirty="0"/>
              <a:t> TL/USD</a:t>
            </a:r>
            <a:endParaRPr lang="tr-TR" sz="1100" b="1" dirty="0"/>
          </a:p>
        </c:rich>
      </c:tx>
      <c:overlay val="0"/>
      <c:spPr>
        <a:noFill/>
        <a:ln>
          <a:noFill/>
        </a:ln>
        <a:effectLst/>
      </c:spPr>
    </c:title>
    <c:autoTitleDeleted val="0"/>
    <c:plotArea>
      <c:layout/>
      <c:barChart>
        <c:barDir val="col"/>
        <c:grouping val="clustered"/>
        <c:varyColors val="0"/>
        <c:ser>
          <c:idx val="0"/>
          <c:order val="0"/>
          <c:tx>
            <c:strRef>
              <c:f>Sayfa1!$B$1</c:f>
              <c:strCache>
                <c:ptCount val="1"/>
                <c:pt idx="0">
                  <c:v>Turkish Lira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GDF's income from collection permits</c:v>
                </c:pt>
                <c:pt idx="1">
                  <c:v>Revenue of forest villagers from NWFPs they sell</c:v>
                </c:pt>
                <c:pt idx="2">
                  <c:v>Contribution of NWFPs to the national economy</c:v>
                </c:pt>
              </c:strCache>
            </c:strRef>
          </c:cat>
          <c:val>
            <c:numRef>
              <c:f>Sayfa1!$B$2:$B$4</c:f>
              <c:numCache>
                <c:formatCode>_-[$₺-41F]* #,##0_-;\-[$₺-41F]* #,##0_-;_-[$₺-41F]* "-"??_-;_-@_-</c:formatCode>
                <c:ptCount val="3"/>
                <c:pt idx="0">
                  <c:v>13</c:v>
                </c:pt>
                <c:pt idx="1">
                  <c:v>701</c:v>
                </c:pt>
                <c:pt idx="2">
                  <c:v>5000</c:v>
                </c:pt>
              </c:numCache>
            </c:numRef>
          </c:val>
          <c:extLst>
            <c:ext xmlns:c16="http://schemas.microsoft.com/office/drawing/2014/chart" uri="{C3380CC4-5D6E-409C-BE32-E72D297353CC}">
              <c16:uniqueId val="{00000000-70DE-4766-B672-8D9A93BFED89}"/>
            </c:ext>
          </c:extLst>
        </c:ser>
        <c:ser>
          <c:idx val="1"/>
          <c:order val="1"/>
          <c:tx>
            <c:strRef>
              <c:f>Sayfa1!$C$1</c:f>
              <c:strCache>
                <c:ptCount val="1"/>
                <c:pt idx="0">
                  <c:v>USD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GDF's income from collection permits</c:v>
                </c:pt>
                <c:pt idx="1">
                  <c:v>Revenue of forest villagers from NWFPs they sell</c:v>
                </c:pt>
                <c:pt idx="2">
                  <c:v>Contribution of NWFPs to the national economy</c:v>
                </c:pt>
              </c:strCache>
            </c:strRef>
          </c:cat>
          <c:val>
            <c:numRef>
              <c:f>Sayfa1!$C$2:$C$4</c:f>
              <c:numCache>
                <c:formatCode>_-[$$-409]* #,##0_ ;_-[$$-409]* \-#,##0\ ;_-[$$-409]* "-"??_ ;_-@_ </c:formatCode>
                <c:ptCount val="3"/>
                <c:pt idx="0">
                  <c:v>2.2000000000000002</c:v>
                </c:pt>
                <c:pt idx="1">
                  <c:v>123</c:v>
                </c:pt>
                <c:pt idx="2">
                  <c:v>880</c:v>
                </c:pt>
              </c:numCache>
            </c:numRef>
          </c:val>
          <c:extLst>
            <c:ext xmlns:c16="http://schemas.microsoft.com/office/drawing/2014/chart" uri="{C3380CC4-5D6E-409C-BE32-E72D297353CC}">
              <c16:uniqueId val="{00000001-70DE-4766-B672-8D9A93BFED89}"/>
            </c:ext>
          </c:extLst>
        </c:ser>
        <c:dLbls>
          <c:showLegendKey val="0"/>
          <c:showVal val="0"/>
          <c:showCatName val="0"/>
          <c:showSerName val="0"/>
          <c:showPercent val="0"/>
          <c:showBubbleSize val="0"/>
        </c:dLbls>
        <c:gapWidth val="219"/>
        <c:overlap val="-27"/>
        <c:axId val="490127360"/>
        <c:axId val="386452864"/>
      </c:barChart>
      <c:catAx>
        <c:axId val="49012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6452864"/>
        <c:crosses val="autoZero"/>
        <c:auto val="1"/>
        <c:lblAlgn val="ctr"/>
        <c:lblOffset val="100"/>
        <c:noMultiLvlLbl val="0"/>
      </c:catAx>
      <c:valAx>
        <c:axId val="386452864"/>
        <c:scaling>
          <c:orientation val="minMax"/>
        </c:scaling>
        <c:delete val="1"/>
        <c:axPos val="l"/>
        <c:majorGridlines>
          <c:spPr>
            <a:ln w="9525" cap="flat" cmpd="sng" algn="ctr">
              <a:solidFill>
                <a:schemeClr val="tx1">
                  <a:lumMod val="15000"/>
                  <a:lumOff val="85000"/>
                </a:schemeClr>
              </a:solidFill>
              <a:round/>
            </a:ln>
            <a:effectLst/>
          </c:spPr>
        </c:majorGridlines>
        <c:numFmt formatCode="_-[$₺-41F]* #,##0_-;\-[$₺-41F]* #,##0_-;_-[$₺-41F]* &quot;-&quot;??_-;_-@_-" sourceLinked="1"/>
        <c:majorTickMark val="none"/>
        <c:minorTickMark val="none"/>
        <c:tickLblPos val="nextTo"/>
        <c:crossAx val="49012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dirty="0" err="1"/>
              <a:t>Changes</a:t>
            </a:r>
            <a:r>
              <a:rPr lang="tr-TR" sz="1200" dirty="0"/>
              <a:t> in the </a:t>
            </a:r>
            <a:r>
              <a:rPr lang="tr-TR" sz="1200" dirty="0" err="1"/>
              <a:t>Price</a:t>
            </a:r>
            <a:r>
              <a:rPr lang="tr-TR" sz="1200" dirty="0"/>
              <a:t> of the Bay (1 Kg.)-2019-Turkey- USD</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Sayfa3!$B$2:$B$7</c:f>
              <c:strCache>
                <c:ptCount val="6"/>
                <c:pt idx="0">
                  <c:v>First Sale Price of  GDF</c:v>
                </c:pt>
                <c:pt idx="1">
                  <c:v>Sale price of forest villagers to intermediary firms</c:v>
                </c:pt>
                <c:pt idx="2">
                  <c:v>Sales Price of Intermediary Companies to Wholesalers</c:v>
                </c:pt>
                <c:pt idx="3">
                  <c:v>Final Average Consumer Price</c:v>
                </c:pt>
                <c:pt idx="4">
                  <c:v>Average Export Price</c:v>
                </c:pt>
                <c:pt idx="5">
                  <c:v>1 Kg. Laurel Soap Price</c:v>
                </c:pt>
              </c:strCache>
            </c:strRef>
          </c:cat>
          <c:val>
            <c:numRef>
              <c:f>Sayfa3!$C$2:$C$7</c:f>
              <c:numCache>
                <c:formatCode>_(* #,##0.00_);_(* \(#,##0.00\);_(* "-"??_);_(@_)</c:formatCode>
                <c:ptCount val="6"/>
                <c:pt idx="0">
                  <c:v>0.02</c:v>
                </c:pt>
                <c:pt idx="1">
                  <c:v>0.18</c:v>
                </c:pt>
                <c:pt idx="2">
                  <c:v>0.5</c:v>
                </c:pt>
                <c:pt idx="3">
                  <c:v>4</c:v>
                </c:pt>
                <c:pt idx="4">
                  <c:v>3</c:v>
                </c:pt>
                <c:pt idx="5">
                  <c:v>16</c:v>
                </c:pt>
              </c:numCache>
            </c:numRef>
          </c:val>
          <c:extLst>
            <c:ext xmlns:c16="http://schemas.microsoft.com/office/drawing/2014/chart" uri="{C3380CC4-5D6E-409C-BE32-E72D297353CC}">
              <c16:uniqueId val="{00000000-628E-4F5C-B7DF-A50760B6FEF5}"/>
            </c:ext>
          </c:extLst>
        </c:ser>
        <c:dLbls>
          <c:showLegendKey val="0"/>
          <c:showVal val="0"/>
          <c:showCatName val="0"/>
          <c:showSerName val="0"/>
          <c:showPercent val="0"/>
          <c:showBubbleSize val="0"/>
        </c:dLbls>
        <c:gapWidth val="219"/>
        <c:overlap val="-27"/>
        <c:axId val="490109952"/>
        <c:axId val="386454016"/>
      </c:barChart>
      <c:catAx>
        <c:axId val="49010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6454016"/>
        <c:crosses val="autoZero"/>
        <c:auto val="1"/>
        <c:lblAlgn val="ctr"/>
        <c:lblOffset val="100"/>
        <c:noMultiLvlLbl val="0"/>
      </c:catAx>
      <c:valAx>
        <c:axId val="386454016"/>
        <c:scaling>
          <c:orientation val="minMax"/>
        </c:scaling>
        <c:delete val="1"/>
        <c:axPos val="l"/>
        <c:numFmt formatCode="_(* #,##0.00_);_(* \(#,##0.00\);_(* &quot;-&quot;??_);_(@_)" sourceLinked="1"/>
        <c:majorTickMark val="none"/>
        <c:minorTickMark val="none"/>
        <c:tickLblPos val="nextTo"/>
        <c:crossAx val="4901099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Person</a:t>
            </a:r>
            <a:endParaRPr lang="en-US"/>
          </a:p>
        </c:rich>
      </c:tx>
      <c:overlay val="0"/>
      <c:spPr>
        <a:noFill/>
        <a:ln>
          <a:noFill/>
        </a:ln>
        <a:effectLst/>
      </c:spPr>
    </c:title>
    <c:autoTitleDeleted val="0"/>
    <c:plotArea>
      <c:layout>
        <c:manualLayout>
          <c:layoutTarget val="inner"/>
          <c:xMode val="edge"/>
          <c:yMode val="edge"/>
          <c:x val="3.0987162461266048E-2"/>
          <c:y val="0.16702380952380952"/>
          <c:w val="0.95130588756086765"/>
          <c:h val="0.67357799025121856"/>
        </c:manualLayout>
      </c:layout>
      <c:barChart>
        <c:barDir val="col"/>
        <c:grouping val="clustered"/>
        <c:varyColors val="0"/>
        <c:ser>
          <c:idx val="0"/>
          <c:order val="0"/>
          <c:tx>
            <c:strRef>
              <c:f>Sayfa1!$B$1</c:f>
              <c:strCache>
                <c:ptCount val="1"/>
                <c:pt idx="0">
                  <c:v>People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Villagers working for NWFPs Collection</c:v>
                </c:pt>
                <c:pt idx="1">
                  <c:v>Villagers working for wood harvesting</c:v>
                </c:pt>
                <c:pt idx="2">
                  <c:v>Villagers living in and around forests-subject to Forest Act</c:v>
                </c:pt>
                <c:pt idx="3">
                  <c:v>Total number of the people dealing with and benefitted from NWFPs</c:v>
                </c:pt>
              </c:strCache>
            </c:strRef>
          </c:cat>
          <c:val>
            <c:numRef>
              <c:f>Sayfa1!$B$2:$B$5</c:f>
              <c:numCache>
                <c:formatCode>_-* #,##0_-;\-* #,##0_-;_-* "-"??_-;_-@_-</c:formatCode>
                <c:ptCount val="4"/>
                <c:pt idx="0">
                  <c:v>25000</c:v>
                </c:pt>
                <c:pt idx="1">
                  <c:v>150000</c:v>
                </c:pt>
                <c:pt idx="2">
                  <c:v>7013712</c:v>
                </c:pt>
                <c:pt idx="3">
                  <c:v>500000</c:v>
                </c:pt>
              </c:numCache>
            </c:numRef>
          </c:val>
          <c:extLst>
            <c:ext xmlns:c16="http://schemas.microsoft.com/office/drawing/2014/chart" uri="{C3380CC4-5D6E-409C-BE32-E72D297353CC}">
              <c16:uniqueId val="{00000000-B030-4F3C-8C72-03E37423AC1B}"/>
            </c:ext>
          </c:extLst>
        </c:ser>
        <c:dLbls>
          <c:showLegendKey val="0"/>
          <c:showVal val="0"/>
          <c:showCatName val="0"/>
          <c:showSerName val="0"/>
          <c:showPercent val="0"/>
          <c:showBubbleSize val="0"/>
        </c:dLbls>
        <c:gapWidth val="219"/>
        <c:overlap val="-27"/>
        <c:axId val="490110464"/>
        <c:axId val="429640512"/>
      </c:barChart>
      <c:catAx>
        <c:axId val="490110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29640512"/>
        <c:crosses val="autoZero"/>
        <c:auto val="1"/>
        <c:lblAlgn val="ctr"/>
        <c:lblOffset val="100"/>
        <c:noMultiLvlLbl val="0"/>
      </c:catAx>
      <c:valAx>
        <c:axId val="429640512"/>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out"/>
        <c:minorTickMark val="none"/>
        <c:tickLblPos val="nextTo"/>
        <c:crossAx val="49011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cap="none" spc="50" baseline="0">
                <a:solidFill>
                  <a:schemeClr val="tx1">
                    <a:lumMod val="65000"/>
                    <a:lumOff val="35000"/>
                  </a:schemeClr>
                </a:solidFill>
                <a:latin typeface="+mn-lt"/>
                <a:ea typeface="+mn-ea"/>
                <a:cs typeface="+mn-cs"/>
              </a:defRPr>
            </a:pPr>
            <a:r>
              <a:rPr lang="tr-TR" sz="1100"/>
              <a:t>Prices of 1 ton resin at different stage</a:t>
            </a:r>
          </a:p>
        </c:rich>
      </c:tx>
      <c:overlay val="0"/>
      <c:spPr>
        <a:solidFill>
          <a:schemeClr val="accent4">
            <a:lumMod val="20000"/>
            <a:lumOff val="80000"/>
          </a:schemeClr>
        </a:solidFill>
        <a:ln>
          <a:noFill/>
        </a:ln>
        <a:effectLst/>
      </c:spPr>
      <c:txPr>
        <a:bodyPr rot="0" spcFirstLastPara="1" vertOverflow="ellipsis" vert="horz" wrap="square" anchor="ctr" anchorCtr="1"/>
        <a:lstStyle/>
        <a:p>
          <a:pPr>
            <a:defRPr sz="1100" b="0" i="0" u="none" strike="noStrike" kern="1200" cap="none" spc="5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noFill/>
            <a:ln w="25400" cap="flat" cmpd="sng" algn="ctr">
              <a:solidFill>
                <a:schemeClr val="accent1"/>
              </a:solidFill>
              <a:miter lim="800000"/>
            </a:ln>
            <a:effectLst/>
          </c:spPr>
          <c:invertIfNegative val="0"/>
          <c:dLbls>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Sayfa1!$A$49:$A$52</c:f>
              <c:strCache>
                <c:ptCount val="4"/>
                <c:pt idx="0">
                  <c:v>Tariff price by GDF for harvesting to forest villagers</c:v>
                </c:pt>
                <c:pt idx="1">
                  <c:v>Price of open bid for producers other than forest villagers</c:v>
                </c:pt>
                <c:pt idx="2">
                  <c:v>Raw resin prices  sold to resin processing facilities</c:v>
                </c:pt>
                <c:pt idx="3">
                  <c:v>End consumer price</c:v>
                </c:pt>
              </c:strCache>
            </c:strRef>
          </c:cat>
          <c:val>
            <c:numRef>
              <c:f>Sayfa1!$B$49:$B$52</c:f>
              <c:numCache>
                <c:formatCode>_-[$$-409]* #,##0_ ;_-[$$-409]* \-#,##0\ ;_-[$$-409]* "-"??_ ;_-@_ </c:formatCode>
                <c:ptCount val="4"/>
                <c:pt idx="0">
                  <c:v>23</c:v>
                </c:pt>
                <c:pt idx="1">
                  <c:v>176</c:v>
                </c:pt>
                <c:pt idx="2">
                  <c:v>528</c:v>
                </c:pt>
                <c:pt idx="3">
                  <c:v>1232</c:v>
                </c:pt>
              </c:numCache>
            </c:numRef>
          </c:val>
          <c:extLst>
            <c:ext xmlns:c16="http://schemas.microsoft.com/office/drawing/2014/chart" uri="{C3380CC4-5D6E-409C-BE32-E72D297353CC}">
              <c16:uniqueId val="{00000000-D8EB-4D16-BA3E-91191D3935EE}"/>
            </c:ext>
          </c:extLst>
        </c:ser>
        <c:dLbls>
          <c:showLegendKey val="0"/>
          <c:showVal val="0"/>
          <c:showCatName val="0"/>
          <c:showSerName val="0"/>
          <c:showPercent val="0"/>
          <c:showBubbleSize val="0"/>
        </c:dLbls>
        <c:gapWidth val="164"/>
        <c:overlap val="-35"/>
        <c:axId val="285652975"/>
        <c:axId val="492697951"/>
      </c:barChart>
      <c:catAx>
        <c:axId val="2856529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tr-TR"/>
          </a:p>
        </c:txPr>
        <c:crossAx val="492697951"/>
        <c:crosses val="autoZero"/>
        <c:auto val="1"/>
        <c:lblAlgn val="ctr"/>
        <c:lblOffset val="100"/>
        <c:noMultiLvlLbl val="0"/>
      </c:catAx>
      <c:valAx>
        <c:axId val="492697951"/>
        <c:scaling>
          <c:orientation val="minMax"/>
        </c:scaling>
        <c:delete val="0"/>
        <c:axPos val="l"/>
        <c:numFmt formatCode="_-[$$-409]* #,##0_ ;_-[$$-409]* \-#,##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tr-TR"/>
          </a:p>
        </c:txPr>
        <c:crossAx val="28565297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Natural Resine Production ton/year</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Sayfa1!$A$25:$A$28</c:f>
              <c:strCache>
                <c:ptCount val="4"/>
                <c:pt idx="0">
                  <c:v>1971</c:v>
                </c:pt>
                <c:pt idx="1">
                  <c:v>2019</c:v>
                </c:pt>
                <c:pt idx="2">
                  <c:v>2023</c:v>
                </c:pt>
                <c:pt idx="3">
                  <c:v>Action Plan's Goal</c:v>
                </c:pt>
              </c:strCache>
            </c:strRef>
          </c:cat>
          <c:val>
            <c:numRef>
              <c:f>Sayfa1!$B$25:$B$28</c:f>
              <c:numCache>
                <c:formatCode>_-* #,##0_-;\-* #,##0_-;_-* "-"??_-;_-@_-</c:formatCode>
                <c:ptCount val="4"/>
                <c:pt idx="0">
                  <c:v>6645</c:v>
                </c:pt>
                <c:pt idx="1">
                  <c:v>290</c:v>
                </c:pt>
                <c:pt idx="2">
                  <c:v>630</c:v>
                </c:pt>
                <c:pt idx="3">
                  <c:v>5000</c:v>
                </c:pt>
              </c:numCache>
            </c:numRef>
          </c:val>
          <c:extLst>
            <c:ext xmlns:c16="http://schemas.microsoft.com/office/drawing/2014/chart" uri="{C3380CC4-5D6E-409C-BE32-E72D297353CC}">
              <c16:uniqueId val="{00000000-6A10-48F6-9009-75B287A3149C}"/>
            </c:ext>
          </c:extLst>
        </c:ser>
        <c:dLbls>
          <c:showLegendKey val="0"/>
          <c:showVal val="0"/>
          <c:showCatName val="0"/>
          <c:showSerName val="0"/>
          <c:showPercent val="0"/>
          <c:showBubbleSize val="0"/>
        </c:dLbls>
        <c:gapWidth val="219"/>
        <c:overlap val="-27"/>
        <c:axId val="428370607"/>
        <c:axId val="2141442991"/>
      </c:barChart>
      <c:catAx>
        <c:axId val="42837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41442991"/>
        <c:crosses val="autoZero"/>
        <c:auto val="1"/>
        <c:lblAlgn val="ctr"/>
        <c:lblOffset val="100"/>
        <c:noMultiLvlLbl val="0"/>
      </c:catAx>
      <c:valAx>
        <c:axId val="2141442991"/>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28370607"/>
        <c:crosses val="autoZero"/>
        <c:crossBetween val="between"/>
      </c:valAx>
      <c:spPr>
        <a:noFill/>
        <a:ln>
          <a:noFill/>
        </a:ln>
        <a:effectLst/>
      </c:spPr>
    </c:plotArea>
    <c:plotVisOnly val="1"/>
    <c:dispBlanksAs val="gap"/>
    <c:showDLblsOverMax val="0"/>
  </c:chart>
  <c:spPr>
    <a:noFill/>
    <a:ln>
      <a:noFill/>
    </a:ln>
    <a:effectLst/>
  </c:spPr>
  <c:txPr>
    <a:bodyPr/>
    <a:lstStyle/>
    <a:p>
      <a:pPr>
        <a:defRPr sz="900"/>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83922-A1A7-451F-8D40-CE549C6D8DBC}" type="datetimeFigureOut">
              <a:rPr lang="tr-TR" smtClean="0"/>
              <a:pPr/>
              <a:t>19.11.2020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E622A-A2E9-42A7-A035-864FAE90786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D0EE58-29EE-4867-8DF1-70CE30AF6AB2}" type="slidenum">
              <a:rPr lang="tr-TR" smtClean="0"/>
              <a:pPr/>
              <a:t>18</a:t>
            </a:fld>
            <a:endParaRPr lang="tr-TR"/>
          </a:p>
        </p:txBody>
      </p:sp>
    </p:spTree>
    <p:extLst>
      <p:ext uri="{BB962C8B-B14F-4D97-AF65-F5344CB8AC3E}">
        <p14:creationId xmlns:p14="http://schemas.microsoft.com/office/powerpoint/2010/main" val="350754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D0EE58-29EE-4867-8DF1-70CE30AF6AB2}" type="slidenum">
              <a:rPr lang="tr-TR" smtClean="0"/>
              <a:pPr/>
              <a:t>28</a:t>
            </a:fld>
            <a:endParaRPr lang="tr-TR"/>
          </a:p>
        </p:txBody>
      </p:sp>
    </p:spTree>
    <p:extLst>
      <p:ext uri="{BB962C8B-B14F-4D97-AF65-F5344CB8AC3E}">
        <p14:creationId xmlns:p14="http://schemas.microsoft.com/office/powerpoint/2010/main" val="1672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9792A5C-BE99-EE42-AC2A-DEF7CBC3F665}"/>
              </a:ext>
            </a:extLst>
          </p:cNvPr>
          <p:cNvPicPr>
            <a:picLocks noChangeAspect="1"/>
          </p:cNvPicPr>
          <p:nvPr userDrawn="1"/>
        </p:nvPicPr>
        <p:blipFill>
          <a:blip r:embed="rId2" cstate="print"/>
          <a:stretch>
            <a:fillRect/>
          </a:stretch>
        </p:blipFill>
        <p:spPr>
          <a:xfrm>
            <a:off x="-269895" y="-355838"/>
            <a:ext cx="9690012" cy="1865660"/>
          </a:xfrm>
          <a:prstGeom prst="rect">
            <a:avLst/>
          </a:prstGeom>
        </p:spPr>
      </p:pic>
    </p:spTree>
    <p:extLst>
      <p:ext uri="{BB962C8B-B14F-4D97-AF65-F5344CB8AC3E}">
        <p14:creationId xmlns:p14="http://schemas.microsoft.com/office/powerpoint/2010/main" val="2323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19.11.2020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19.11.2020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smailbelen52@gmail.co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nder.org.tr/?p=1280" TargetMode="External"/><Relationship Id="rId2" Type="http://schemas.openxmlformats.org/officeDocument/2006/relationships/hyperlink" Target="https://www.mevzuat.gov.tr/mevzuat?MevzuatNo=11952&amp;MevzuatTur=7&amp;MevzuatTertip=5" TargetMode="External"/><Relationship Id="rId1" Type="http://schemas.openxmlformats.org/officeDocument/2006/relationships/slideLayout" Target="../slideLayouts/slideLayout2.xml"/><Relationship Id="rId4" Type="http://schemas.openxmlformats.org/officeDocument/2006/relationships/hyperlink" Target="https://www.mevzuat.gov.tr/MevzuatMetin/19.5.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4D8DEFA-5079-49BC-800C-3D0BFE85FC0A}"/>
              </a:ext>
            </a:extLst>
          </p:cNvPr>
          <p:cNvPicPr>
            <a:picLocks noChangeAspect="1"/>
          </p:cNvPicPr>
          <p:nvPr/>
        </p:nvPicPr>
        <p:blipFill>
          <a:blip r:embed="rId2"/>
          <a:stretch>
            <a:fillRect/>
          </a:stretch>
        </p:blipFill>
        <p:spPr>
          <a:xfrm>
            <a:off x="179512" y="0"/>
            <a:ext cx="4307689" cy="6093296"/>
          </a:xfrm>
          <a:prstGeom prst="rect">
            <a:avLst/>
          </a:prstGeom>
        </p:spPr>
      </p:pic>
      <p:sp>
        <p:nvSpPr>
          <p:cNvPr id="7" name="Metin kutusu 6">
            <a:extLst>
              <a:ext uri="{FF2B5EF4-FFF2-40B4-BE49-F238E27FC236}">
                <a16:creationId xmlns:a16="http://schemas.microsoft.com/office/drawing/2014/main" id="{A10EAD4B-4B5E-4959-9ADD-66AB23E6BCC0}"/>
              </a:ext>
            </a:extLst>
          </p:cNvPr>
          <p:cNvSpPr txBox="1"/>
          <p:nvPr/>
        </p:nvSpPr>
        <p:spPr>
          <a:xfrm>
            <a:off x="4427984" y="2276872"/>
            <a:ext cx="3744416" cy="3508653"/>
          </a:xfrm>
          <a:prstGeom prst="rect">
            <a:avLst/>
          </a:prstGeom>
          <a:noFill/>
        </p:spPr>
        <p:txBody>
          <a:bodyPr wrap="square">
            <a:spAutoFit/>
          </a:bodyPr>
          <a:lstStyle/>
          <a:p>
            <a:pPr algn="l"/>
            <a:r>
              <a:rPr lang="en-US" sz="3200" b="0" i="0" u="none" strike="noStrike" baseline="0" dirty="0">
                <a:solidFill>
                  <a:srgbClr val="000000"/>
                </a:solidFill>
                <a:latin typeface="Montserrat"/>
              </a:rPr>
              <a:t>19 November 2020 </a:t>
            </a:r>
          </a:p>
          <a:p>
            <a:r>
              <a:rPr lang="en-US" sz="1200" b="1" i="0" u="none" strike="noStrike" baseline="0" dirty="0">
                <a:solidFill>
                  <a:srgbClr val="000000"/>
                </a:solidFill>
                <a:latin typeface="Montserrat"/>
              </a:rPr>
              <a:t>17.55-18:10 </a:t>
            </a:r>
            <a:r>
              <a:rPr lang="tr-TR" sz="1200" b="1" i="0" u="none" strike="noStrike" baseline="0" dirty="0">
                <a:solidFill>
                  <a:srgbClr val="000000"/>
                </a:solidFill>
                <a:latin typeface="Montserrat"/>
              </a:rPr>
              <a:t>(Roma Time) </a:t>
            </a:r>
          </a:p>
          <a:p>
            <a:endParaRPr lang="tr-TR" sz="1200" b="1" i="0" u="none" strike="noStrike" baseline="0" dirty="0">
              <a:solidFill>
                <a:srgbClr val="000000"/>
              </a:solidFill>
              <a:latin typeface="Montserrat"/>
            </a:endParaRPr>
          </a:p>
          <a:p>
            <a:r>
              <a:rPr lang="en-US" sz="1600" b="1" i="0" u="none" strike="noStrike" baseline="0" dirty="0">
                <a:solidFill>
                  <a:srgbClr val="000000"/>
                </a:solidFill>
                <a:latin typeface="Montserrat"/>
              </a:rPr>
              <a:t>The valorization of no wood forest products in Turkey through the Model Forest concept </a:t>
            </a:r>
            <a:endParaRPr lang="tr-TR" sz="1600" b="1" i="0" u="none" strike="noStrike" baseline="0" dirty="0">
              <a:solidFill>
                <a:srgbClr val="000000"/>
              </a:solidFill>
              <a:latin typeface="Montserrat"/>
            </a:endParaRPr>
          </a:p>
          <a:p>
            <a:endParaRPr lang="tr-TR" b="0" i="0" u="none" strike="noStrike" baseline="0" dirty="0">
              <a:solidFill>
                <a:srgbClr val="000000"/>
              </a:solidFill>
              <a:latin typeface="Montserrat"/>
            </a:endParaRPr>
          </a:p>
          <a:p>
            <a:endParaRPr lang="tr-TR" dirty="0">
              <a:solidFill>
                <a:srgbClr val="000000"/>
              </a:solidFill>
              <a:latin typeface="Montserrat"/>
            </a:endParaRPr>
          </a:p>
          <a:p>
            <a:r>
              <a:rPr lang="en-US" b="1" i="0" u="none" strike="noStrike" baseline="0" dirty="0">
                <a:solidFill>
                  <a:srgbClr val="000000"/>
                </a:solidFill>
                <a:latin typeface="Montserrat"/>
              </a:rPr>
              <a:t>Ismail </a:t>
            </a:r>
            <a:r>
              <a:rPr lang="tr-TR" b="1" i="0" u="none" strike="noStrike" baseline="0" dirty="0">
                <a:solidFill>
                  <a:srgbClr val="000000"/>
                </a:solidFill>
                <a:latin typeface="Montserrat"/>
              </a:rPr>
              <a:t>BELEN</a:t>
            </a:r>
          </a:p>
          <a:p>
            <a:r>
              <a:rPr lang="en-US" sz="1600" b="0" i="0" u="none" strike="noStrike" baseline="0" dirty="0">
                <a:solidFill>
                  <a:srgbClr val="000000"/>
                </a:solidFill>
                <a:latin typeface="Montserrat"/>
              </a:rPr>
              <a:t>Senior Expert of Agriculture and Forests, Ministry of Agriculture and Forests of Turkey</a:t>
            </a:r>
            <a:endParaRPr lang="tr-TR" sz="1600" b="0" i="0" u="none" strike="noStrike" baseline="0" dirty="0">
              <a:solidFill>
                <a:srgbClr val="000000"/>
              </a:solidFill>
              <a:latin typeface="Montserrat"/>
            </a:endParaRPr>
          </a:p>
          <a:p>
            <a:r>
              <a:rPr lang="tr-TR" sz="1600">
                <a:solidFill>
                  <a:srgbClr val="000000"/>
                </a:solidFill>
                <a:latin typeface="Montserrat"/>
                <a:hlinkClick r:id="rId3"/>
              </a:rPr>
              <a:t>ismailbelen52@gmail.com</a:t>
            </a:r>
            <a:r>
              <a:rPr lang="tr-TR" sz="1600">
                <a:solidFill>
                  <a:srgbClr val="000000"/>
                </a:solidFill>
                <a:latin typeface="Montserrat"/>
              </a:rPr>
              <a:t>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BCB52C-E0B1-4170-858D-E03983D24C8D}"/>
              </a:ext>
            </a:extLst>
          </p:cNvPr>
          <p:cNvSpPr>
            <a:spLocks noGrp="1"/>
          </p:cNvSpPr>
          <p:nvPr>
            <p:ph type="title"/>
          </p:nvPr>
        </p:nvSpPr>
        <p:spPr>
          <a:xfrm>
            <a:off x="1435608" y="274638"/>
            <a:ext cx="7498080" cy="706090"/>
          </a:xfrm>
        </p:spPr>
        <p:txBody>
          <a:bodyPr>
            <a:noAutofit/>
          </a:bodyPr>
          <a:lstStyle/>
          <a:p>
            <a:pPr rtl="0">
              <a:defRPr sz="1400" b="0" i="0" u="none" strike="noStrike" kern="1200" spc="0" baseline="0">
                <a:solidFill>
                  <a:prstClr val="black">
                    <a:lumMod val="65000"/>
                    <a:lumOff val="35000"/>
                  </a:prstClr>
                </a:solidFill>
                <a:latin typeface="+mn-lt"/>
                <a:ea typeface="+mn-ea"/>
                <a:cs typeface="+mn-cs"/>
              </a:defRPr>
            </a:pPr>
            <a:r>
              <a:rPr lang="tr-TR" sz="1400" dirty="0" err="1"/>
              <a:t>Revenues</a:t>
            </a:r>
            <a:r>
              <a:rPr lang="tr-TR" sz="1400" dirty="0"/>
              <a:t> </a:t>
            </a:r>
            <a:r>
              <a:rPr lang="tr-TR" sz="1400" dirty="0" err="1"/>
              <a:t>from</a:t>
            </a:r>
            <a:r>
              <a:rPr lang="tr-TR" sz="1400" dirty="0"/>
              <a:t> </a:t>
            </a:r>
            <a:r>
              <a:rPr lang="tr-TR" sz="1400" dirty="0" err="1"/>
              <a:t>Non-Wood</a:t>
            </a:r>
            <a:r>
              <a:rPr lang="tr-TR" sz="1400" dirty="0"/>
              <a:t> Forests </a:t>
            </a:r>
            <a:r>
              <a:rPr lang="tr-TR" sz="1400" dirty="0" err="1"/>
              <a:t>Products</a:t>
            </a:r>
            <a:r>
              <a:rPr lang="tr-TR" sz="1400" dirty="0"/>
              <a:t> in </a:t>
            </a:r>
            <a:r>
              <a:rPr lang="tr-TR" sz="1400" dirty="0" err="1"/>
              <a:t>Turkey</a:t>
            </a:r>
            <a:r>
              <a:rPr lang="tr-TR" sz="1400" dirty="0"/>
              <a:t> in 2019</a:t>
            </a:r>
            <a:br>
              <a:rPr lang="tr-TR" sz="1400" dirty="0"/>
            </a:br>
            <a:r>
              <a:rPr lang="tr-TR" sz="1400" dirty="0" err="1"/>
              <a:t>million</a:t>
            </a:r>
            <a:r>
              <a:rPr lang="tr-TR" sz="1400" dirty="0"/>
              <a:t> TL/USD</a:t>
            </a:r>
            <a:br>
              <a:rPr lang="tr-TR" sz="1400" dirty="0"/>
            </a:br>
            <a:endParaRPr lang="tr-TR" sz="1400" dirty="0"/>
          </a:p>
        </p:txBody>
      </p:sp>
      <p:graphicFrame>
        <p:nvGraphicFramePr>
          <p:cNvPr id="4" name="İçerik Yer Tutucusu 3">
            <a:extLst>
              <a:ext uri="{FF2B5EF4-FFF2-40B4-BE49-F238E27FC236}">
                <a16:creationId xmlns:a16="http://schemas.microsoft.com/office/drawing/2014/main" id="{7DC0EBC2-F23F-4E81-9F99-A87FAB1C559A}"/>
              </a:ext>
            </a:extLst>
          </p:cNvPr>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82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300A55-6392-4C56-A361-1B0BE41DA2BF}"/>
              </a:ext>
            </a:extLst>
          </p:cNvPr>
          <p:cNvSpPr>
            <a:spLocks noGrp="1"/>
          </p:cNvSpPr>
          <p:nvPr>
            <p:ph type="title"/>
          </p:nvPr>
        </p:nvSpPr>
        <p:spPr>
          <a:xfrm>
            <a:off x="1435608" y="274638"/>
            <a:ext cx="7498080" cy="634082"/>
          </a:xfrm>
        </p:spPr>
        <p:txBody>
          <a:bodyPr>
            <a:noAutofit/>
          </a:bodyPr>
          <a:lstStyle/>
          <a:p>
            <a:r>
              <a:rPr lang="tr-TR" sz="2000" dirty="0" err="1">
                <a:effectLst/>
                <a:latin typeface="Arial" panose="020B0604020202020204" pitchFamily="34" charset="0"/>
                <a:cs typeface="Arial" panose="020B0604020202020204" pitchFamily="34" charset="0"/>
              </a:rPr>
              <a:t>Changes</a:t>
            </a:r>
            <a:r>
              <a:rPr lang="tr-TR" sz="2000" dirty="0">
                <a:effectLst/>
                <a:latin typeface="Arial" panose="020B0604020202020204" pitchFamily="34" charset="0"/>
                <a:cs typeface="Arial" panose="020B0604020202020204" pitchFamily="34" charset="0"/>
              </a:rPr>
              <a:t> in the </a:t>
            </a:r>
            <a:r>
              <a:rPr lang="tr-TR" sz="2000" dirty="0" err="1">
                <a:effectLst/>
                <a:latin typeface="Arial" panose="020B0604020202020204" pitchFamily="34" charset="0"/>
                <a:cs typeface="Arial" panose="020B0604020202020204" pitchFamily="34" charset="0"/>
              </a:rPr>
              <a:t>Price</a:t>
            </a:r>
            <a:r>
              <a:rPr lang="tr-TR" sz="2000" dirty="0">
                <a:effectLst/>
                <a:latin typeface="Arial" panose="020B0604020202020204" pitchFamily="34" charset="0"/>
                <a:cs typeface="Arial" panose="020B0604020202020204" pitchFamily="34" charset="0"/>
              </a:rPr>
              <a:t> of the Bay (1 Kg.)-2019-Turkey- USD</a:t>
            </a:r>
            <a:br>
              <a:rPr lang="tr-TR" sz="2000" dirty="0">
                <a:effectLst/>
                <a:latin typeface="Arial" panose="020B0604020202020204" pitchFamily="34" charset="0"/>
                <a:cs typeface="Arial" panose="020B0604020202020204" pitchFamily="34" charset="0"/>
              </a:rPr>
            </a:br>
            <a:endParaRPr lang="tr-TR" sz="2000" dirty="0">
              <a:effectLst/>
              <a:latin typeface="Arial" panose="020B0604020202020204" pitchFamily="34" charset="0"/>
              <a:cs typeface="Arial" panose="020B0604020202020204" pitchFamily="34" charset="0"/>
            </a:endParaRPr>
          </a:p>
        </p:txBody>
      </p:sp>
      <p:graphicFrame>
        <p:nvGraphicFramePr>
          <p:cNvPr id="4" name="İçerik Yer Tutucusu 3">
            <a:extLst>
              <a:ext uri="{FF2B5EF4-FFF2-40B4-BE49-F238E27FC236}">
                <a16:creationId xmlns:a16="http://schemas.microsoft.com/office/drawing/2014/main" id="{90D0535E-3D8C-494F-9387-5EB23155C8BD}"/>
              </a:ext>
            </a:extLst>
          </p:cNvPr>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53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A5B9C8-5211-49A1-AF82-38F3F1280037}"/>
              </a:ext>
            </a:extLst>
          </p:cNvPr>
          <p:cNvSpPr>
            <a:spLocks noGrp="1"/>
          </p:cNvSpPr>
          <p:nvPr>
            <p:ph type="title"/>
          </p:nvPr>
        </p:nvSpPr>
        <p:spPr>
          <a:xfrm>
            <a:off x="1435608" y="274638"/>
            <a:ext cx="7498080" cy="562074"/>
          </a:xfrm>
        </p:spPr>
        <p:txBody>
          <a:bodyPr>
            <a:normAutofit fontScale="90000"/>
          </a:bodyPr>
          <a:lstStyle/>
          <a:p>
            <a:br>
              <a:rPr lang="tr-TR" sz="1800" i="1" dirty="0">
                <a:solidFill>
                  <a:srgbClr val="242852"/>
                </a:solidFill>
                <a:effectLst/>
                <a:latin typeface="Calibri" panose="020F0502020204030204" pitchFamily="34" charset="0"/>
                <a:ea typeface="Calibri" panose="020F0502020204030204" pitchFamily="34" charset="0"/>
                <a:cs typeface="Calibri" panose="020F0502020204030204" pitchFamily="34" charset="0"/>
              </a:rPr>
            </a:br>
            <a:r>
              <a:rPr lang="en-GB" sz="1800" i="1" dirty="0">
                <a:solidFill>
                  <a:srgbClr val="242852"/>
                </a:solidFill>
                <a:effectLst/>
                <a:latin typeface="Calibri" panose="020F0502020204030204" pitchFamily="34" charset="0"/>
                <a:ea typeface="Calibri" panose="020F0502020204030204" pitchFamily="34" charset="0"/>
                <a:cs typeface="Calibri" panose="020F0502020204030204" pitchFamily="34" charset="0"/>
              </a:rPr>
              <a:t>Top 10 NWFPs with their total values in 2019</a:t>
            </a:r>
            <a:br>
              <a:rPr lang="tr-TR" sz="1800" i="1" dirty="0">
                <a:solidFill>
                  <a:srgbClr val="242852"/>
                </a:solidFill>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graphicFrame>
        <p:nvGraphicFramePr>
          <p:cNvPr id="4" name="İçerik Yer Tutucusu 3">
            <a:extLst>
              <a:ext uri="{FF2B5EF4-FFF2-40B4-BE49-F238E27FC236}">
                <a16:creationId xmlns:a16="http://schemas.microsoft.com/office/drawing/2014/main" id="{AE768319-86EB-47D3-98E9-069DF07F0C56}"/>
              </a:ext>
            </a:extLst>
          </p:cNvPr>
          <p:cNvGraphicFramePr>
            <a:graphicFrameLocks noGrp="1"/>
          </p:cNvGraphicFramePr>
          <p:nvPr>
            <p:ph idx="1"/>
            <p:extLst>
              <p:ext uri="{D42A27DB-BD31-4B8C-83A1-F6EECF244321}">
                <p14:modId xmlns:p14="http://schemas.microsoft.com/office/powerpoint/2010/main" val="4219119142"/>
              </p:ext>
            </p:extLst>
          </p:nvPr>
        </p:nvGraphicFramePr>
        <p:xfrm>
          <a:off x="1435608" y="764705"/>
          <a:ext cx="7200799" cy="5106307"/>
        </p:xfrm>
        <a:graphic>
          <a:graphicData uri="http://schemas.openxmlformats.org/drawingml/2006/table">
            <a:tbl>
              <a:tblPr firstRow="1" firstCol="1" bandRow="1">
                <a:tableStyleId>{5C22544A-7EE6-4342-B048-85BDC9FD1C3A}</a:tableStyleId>
              </a:tblPr>
              <a:tblGrid>
                <a:gridCol w="726895">
                  <a:extLst>
                    <a:ext uri="{9D8B030D-6E8A-4147-A177-3AD203B41FA5}">
                      <a16:colId xmlns:a16="http://schemas.microsoft.com/office/drawing/2014/main" val="3436848441"/>
                    </a:ext>
                  </a:extLst>
                </a:gridCol>
                <a:gridCol w="1555951">
                  <a:extLst>
                    <a:ext uri="{9D8B030D-6E8A-4147-A177-3AD203B41FA5}">
                      <a16:colId xmlns:a16="http://schemas.microsoft.com/office/drawing/2014/main" val="2964286013"/>
                    </a:ext>
                  </a:extLst>
                </a:gridCol>
                <a:gridCol w="1516094">
                  <a:extLst>
                    <a:ext uri="{9D8B030D-6E8A-4147-A177-3AD203B41FA5}">
                      <a16:colId xmlns:a16="http://schemas.microsoft.com/office/drawing/2014/main" val="113956753"/>
                    </a:ext>
                  </a:extLst>
                </a:gridCol>
                <a:gridCol w="2535520">
                  <a:extLst>
                    <a:ext uri="{9D8B030D-6E8A-4147-A177-3AD203B41FA5}">
                      <a16:colId xmlns:a16="http://schemas.microsoft.com/office/drawing/2014/main" val="2082868192"/>
                    </a:ext>
                  </a:extLst>
                </a:gridCol>
                <a:gridCol w="866339">
                  <a:extLst>
                    <a:ext uri="{9D8B030D-6E8A-4147-A177-3AD203B41FA5}">
                      <a16:colId xmlns:a16="http://schemas.microsoft.com/office/drawing/2014/main" val="168122261"/>
                    </a:ext>
                  </a:extLst>
                </a:gridCol>
              </a:tblGrid>
              <a:tr h="689595">
                <a:tc>
                  <a:txBody>
                    <a:bodyPr/>
                    <a:lstStyle/>
                    <a:p>
                      <a:pPr algn="just">
                        <a:lnSpc>
                          <a:spcPct val="107000"/>
                        </a:lnSpc>
                        <a:spcAft>
                          <a:spcPts val="800"/>
                        </a:spcAft>
                      </a:pPr>
                      <a:r>
                        <a:rPr lang="en-GB" sz="1200" dirty="0">
                          <a:effectLst/>
                        </a:rPr>
                        <a:t>No</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dirty="0">
                          <a:effectLst/>
                        </a:rPr>
                        <a:t>English Name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Latin Name</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07000"/>
                        </a:lnSpc>
                        <a:spcAft>
                          <a:spcPts val="800"/>
                        </a:spcAft>
                      </a:pPr>
                      <a:r>
                        <a:rPr lang="en-GB" sz="1200">
                          <a:effectLst/>
                        </a:rPr>
                        <a:t>Contribution to national economy-USD</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Area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17997814"/>
                  </a:ext>
                </a:extLst>
              </a:tr>
              <a:tr h="222283">
                <a:tc>
                  <a:txBody>
                    <a:bodyPr/>
                    <a:lstStyle/>
                    <a:p>
                      <a:pPr algn="just">
                        <a:lnSpc>
                          <a:spcPct val="107000"/>
                        </a:lnSpc>
                        <a:spcAft>
                          <a:spcPts val="800"/>
                        </a:spcAft>
                      </a:pPr>
                      <a:r>
                        <a:rPr lang="en-GB" sz="1200">
                          <a:effectLst/>
                        </a:rPr>
                        <a:t>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Bay tree</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Laurus nobilis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264 084 507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180 400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744120110"/>
                  </a:ext>
                </a:extLst>
              </a:tr>
              <a:tr h="222283">
                <a:tc>
                  <a:txBody>
                    <a:bodyPr/>
                    <a:lstStyle/>
                    <a:p>
                      <a:pPr algn="just">
                        <a:lnSpc>
                          <a:spcPct val="107000"/>
                        </a:lnSpc>
                        <a:spcAft>
                          <a:spcPts val="800"/>
                        </a:spcAft>
                      </a:pPr>
                      <a:r>
                        <a:rPr lang="en-GB" sz="12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Chestnut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Castanea sativa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          176 056 338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74 897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51788989"/>
                  </a:ext>
                </a:extLst>
              </a:tr>
              <a:tr h="455938">
                <a:tc>
                  <a:txBody>
                    <a:bodyPr/>
                    <a:lstStyle/>
                    <a:p>
                      <a:pPr algn="just">
                        <a:lnSpc>
                          <a:spcPct val="107000"/>
                        </a:lnSpc>
                        <a:spcAft>
                          <a:spcPts val="800"/>
                        </a:spcAft>
                      </a:pPr>
                      <a:r>
                        <a:rPr lang="en-GB" sz="1200">
                          <a:effectLst/>
                        </a:rPr>
                        <a:t>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Thyme</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Origanum onites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140 845 070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86 358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283616897"/>
                  </a:ext>
                </a:extLst>
              </a:tr>
              <a:tr h="222283">
                <a:tc>
                  <a:txBody>
                    <a:bodyPr/>
                    <a:lstStyle/>
                    <a:p>
                      <a:pPr algn="just">
                        <a:lnSpc>
                          <a:spcPct val="107000"/>
                        </a:lnSpc>
                        <a:spcAft>
                          <a:spcPts val="800"/>
                        </a:spcAft>
                      </a:pPr>
                      <a:r>
                        <a:rPr lang="en-GB" sz="1200">
                          <a:effectLst/>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Pine nut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Pinus pinea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88 028 169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61 310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46317584"/>
                  </a:ext>
                </a:extLst>
              </a:tr>
              <a:tr h="222283">
                <a:tc>
                  <a:txBody>
                    <a:bodyPr/>
                    <a:lstStyle/>
                    <a:p>
                      <a:pPr algn="just">
                        <a:lnSpc>
                          <a:spcPct val="107000"/>
                        </a:lnSpc>
                        <a:spcAft>
                          <a:spcPts val="800"/>
                        </a:spcAft>
                      </a:pPr>
                      <a:r>
                        <a:rPr lang="en-GB" sz="12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Mushrooms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35 211 268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355426098"/>
                  </a:ext>
                </a:extLst>
              </a:tr>
              <a:tr h="455938">
                <a:tc>
                  <a:txBody>
                    <a:bodyPr/>
                    <a:lstStyle/>
                    <a:p>
                      <a:pPr algn="just">
                        <a:lnSpc>
                          <a:spcPct val="107000"/>
                        </a:lnSpc>
                        <a:spcAft>
                          <a:spcPts val="800"/>
                        </a:spcAft>
                      </a:pPr>
                      <a:r>
                        <a:rPr lang="en-GB" sz="1200">
                          <a:effectLst/>
                        </a:rPr>
                        <a:t>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Salvia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Salvia fruticosa Mill.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21 126 761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11 874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817856830"/>
                  </a:ext>
                </a:extLst>
              </a:tr>
              <a:tr h="455938">
                <a:tc>
                  <a:txBody>
                    <a:bodyPr/>
                    <a:lstStyle/>
                    <a:p>
                      <a:pPr algn="just">
                        <a:lnSpc>
                          <a:spcPct val="107000"/>
                        </a:lnSpc>
                        <a:spcAft>
                          <a:spcPts val="800"/>
                        </a:spcAft>
                      </a:pPr>
                      <a:r>
                        <a:rPr lang="en-GB" sz="1200">
                          <a:effectLst/>
                        </a:rPr>
                        <a:t>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Carob bean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Ceratonia siliqua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5 281 690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13 203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234703932"/>
                  </a:ext>
                </a:extLst>
              </a:tr>
              <a:tr h="923250">
                <a:tc>
                  <a:txBody>
                    <a:bodyPr/>
                    <a:lstStyle/>
                    <a:p>
                      <a:pPr algn="just">
                        <a:lnSpc>
                          <a:spcPct val="107000"/>
                        </a:lnSpc>
                        <a:spcAft>
                          <a:spcPts val="800"/>
                        </a:spcAft>
                      </a:pPr>
                      <a:r>
                        <a:rPr lang="en-GB"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Rosemary leaf (shoot)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Salvia rosmarinus / Rosmarinus officinalis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4 401 408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6 107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874211076"/>
                  </a:ext>
                </a:extLst>
              </a:tr>
              <a:tr h="780578">
                <a:tc>
                  <a:txBody>
                    <a:bodyPr/>
                    <a:lstStyle/>
                    <a:p>
                      <a:pPr algn="just">
                        <a:lnSpc>
                          <a:spcPct val="107000"/>
                        </a:lnSpc>
                        <a:spcAft>
                          <a:spcPts val="800"/>
                        </a:spcAft>
                      </a:pPr>
                      <a:r>
                        <a:rPr lang="en-GB" sz="1200">
                          <a:effectLst/>
                        </a:rPr>
                        <a:t>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Tilia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Tilia platyphyllos/ </a:t>
                      </a:r>
                      <a:endParaRPr lang="tr-TR" sz="1200">
                        <a:effectLst/>
                      </a:endParaRPr>
                    </a:p>
                    <a:p>
                      <a:pPr>
                        <a:lnSpc>
                          <a:spcPct val="107000"/>
                        </a:lnSpc>
                        <a:spcAft>
                          <a:spcPts val="800"/>
                        </a:spcAft>
                      </a:pPr>
                      <a:r>
                        <a:rPr lang="en-GB" sz="1200">
                          <a:effectLst/>
                        </a:rPr>
                        <a:t>tomentosa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4 401 408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a:effectLst/>
                        </a:rPr>
                        <a:t>19 231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495601345"/>
                  </a:ext>
                </a:extLst>
              </a:tr>
              <a:tr h="455938">
                <a:tc>
                  <a:txBody>
                    <a:bodyPr/>
                    <a:lstStyle/>
                    <a:p>
                      <a:pPr algn="just">
                        <a:lnSpc>
                          <a:spcPct val="107000"/>
                        </a:lnSpc>
                        <a:spcAft>
                          <a:spcPts val="800"/>
                        </a:spcAft>
                      </a:pPr>
                      <a:r>
                        <a:rPr lang="en-GB" sz="1200">
                          <a:effectLst/>
                        </a:rPr>
                        <a:t>10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en-GB" sz="1200">
                          <a:effectLst/>
                        </a:rPr>
                        <a:t>Mulberry-Blackberry</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en-GB" sz="1200">
                          <a:effectLst/>
                        </a:rPr>
                        <a:t>               1 760 563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en-GB" sz="12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132537249"/>
                  </a:ext>
                </a:extLst>
              </a:tr>
            </a:tbl>
          </a:graphicData>
        </a:graphic>
      </p:graphicFrame>
    </p:spTree>
    <p:extLst>
      <p:ext uri="{BB962C8B-B14F-4D97-AF65-F5344CB8AC3E}">
        <p14:creationId xmlns:p14="http://schemas.microsoft.com/office/powerpoint/2010/main" val="133005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E3C66F-EABF-47BC-8B07-08B0E5DC5454}"/>
              </a:ext>
            </a:extLst>
          </p:cNvPr>
          <p:cNvSpPr>
            <a:spLocks noGrp="1"/>
          </p:cNvSpPr>
          <p:nvPr>
            <p:ph type="title"/>
          </p:nvPr>
        </p:nvSpPr>
        <p:spPr/>
        <p:txBody>
          <a:bodyPr>
            <a:normAutofit/>
          </a:bodyPr>
          <a:lstStyle/>
          <a:p>
            <a:r>
              <a:rPr lang="en-GB" sz="2400" dirty="0">
                <a:effectLst/>
                <a:latin typeface="Calibri" panose="020F0502020204030204" pitchFamily="34" charset="0"/>
                <a:ea typeface="Calibri" panose="020F0502020204030204" pitchFamily="34" charset="0"/>
              </a:rPr>
              <a:t>Top 10 most exported NWFPs</a:t>
            </a:r>
            <a:endParaRPr lang="tr-TR" sz="4800" dirty="0"/>
          </a:p>
        </p:txBody>
      </p:sp>
      <p:graphicFrame>
        <p:nvGraphicFramePr>
          <p:cNvPr id="4" name="İçerik Yer Tutucusu 3">
            <a:extLst>
              <a:ext uri="{FF2B5EF4-FFF2-40B4-BE49-F238E27FC236}">
                <a16:creationId xmlns:a16="http://schemas.microsoft.com/office/drawing/2014/main" id="{67C49DA6-0E03-465F-AE28-5308B47B343D}"/>
              </a:ext>
            </a:extLst>
          </p:cNvPr>
          <p:cNvGraphicFramePr>
            <a:graphicFrameLocks noGrp="1"/>
          </p:cNvGraphicFramePr>
          <p:nvPr>
            <p:ph idx="1"/>
            <p:extLst>
              <p:ext uri="{D42A27DB-BD31-4B8C-83A1-F6EECF244321}">
                <p14:modId xmlns:p14="http://schemas.microsoft.com/office/powerpoint/2010/main" val="3700837090"/>
              </p:ext>
            </p:extLst>
          </p:nvPr>
        </p:nvGraphicFramePr>
        <p:xfrm>
          <a:off x="1435608" y="1916832"/>
          <a:ext cx="7384864" cy="4748589"/>
        </p:xfrm>
        <a:graphic>
          <a:graphicData uri="http://schemas.openxmlformats.org/drawingml/2006/table">
            <a:tbl>
              <a:tblPr firstRow="1" firstCol="1" bandRow="1">
                <a:tableStyleId>{5C22544A-7EE6-4342-B048-85BDC9FD1C3A}</a:tableStyleId>
              </a:tblPr>
              <a:tblGrid>
                <a:gridCol w="389756">
                  <a:extLst>
                    <a:ext uri="{9D8B030D-6E8A-4147-A177-3AD203B41FA5}">
                      <a16:colId xmlns:a16="http://schemas.microsoft.com/office/drawing/2014/main" val="3432933140"/>
                    </a:ext>
                  </a:extLst>
                </a:gridCol>
                <a:gridCol w="3274777">
                  <a:extLst>
                    <a:ext uri="{9D8B030D-6E8A-4147-A177-3AD203B41FA5}">
                      <a16:colId xmlns:a16="http://schemas.microsoft.com/office/drawing/2014/main" val="4028969777"/>
                    </a:ext>
                  </a:extLst>
                </a:gridCol>
                <a:gridCol w="1857704">
                  <a:extLst>
                    <a:ext uri="{9D8B030D-6E8A-4147-A177-3AD203B41FA5}">
                      <a16:colId xmlns:a16="http://schemas.microsoft.com/office/drawing/2014/main" val="2239310930"/>
                    </a:ext>
                  </a:extLst>
                </a:gridCol>
                <a:gridCol w="1862627">
                  <a:extLst>
                    <a:ext uri="{9D8B030D-6E8A-4147-A177-3AD203B41FA5}">
                      <a16:colId xmlns:a16="http://schemas.microsoft.com/office/drawing/2014/main" val="562194073"/>
                    </a:ext>
                  </a:extLst>
                </a:gridCol>
              </a:tblGrid>
              <a:tr h="356541">
                <a:tc>
                  <a:txBody>
                    <a:bodyPr/>
                    <a:lstStyle/>
                    <a:p>
                      <a:pPr algn="just">
                        <a:lnSpc>
                          <a:spcPct val="107000"/>
                        </a:lnSpc>
                        <a:spcAft>
                          <a:spcPts val="800"/>
                        </a:spcAft>
                      </a:pPr>
                      <a:r>
                        <a:rPr lang="en-GB" sz="1600" dirty="0">
                          <a:effectLst/>
                        </a:rPr>
                        <a:t>No</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Latin Name of the NWFP</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Export Quantity (Ton)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Export Value-USD</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343534"/>
                  </a:ext>
                </a:extLst>
              </a:tr>
              <a:tr h="377042">
                <a:tc>
                  <a:txBody>
                    <a:bodyPr/>
                    <a:lstStyle/>
                    <a:p>
                      <a:pPr algn="just">
                        <a:lnSpc>
                          <a:spcPct val="107000"/>
                        </a:lnSpc>
                        <a:spcAft>
                          <a:spcPts val="800"/>
                        </a:spcAft>
                      </a:pPr>
                      <a:r>
                        <a:rPr lang="en-GB" sz="1600">
                          <a:effectLst/>
                        </a:rPr>
                        <a:t>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Laurus nobilis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13 600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38 234 826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4261365"/>
                  </a:ext>
                </a:extLst>
              </a:tr>
              <a:tr h="377042">
                <a:tc>
                  <a:txBody>
                    <a:bodyPr/>
                    <a:lstStyle/>
                    <a:p>
                      <a:pPr algn="just">
                        <a:lnSpc>
                          <a:spcPct val="107000"/>
                        </a:lnSpc>
                        <a:spcAft>
                          <a:spcPts val="800"/>
                        </a:spcAft>
                      </a:pPr>
                      <a:r>
                        <a:rPr lang="en-GB" sz="1600">
                          <a:effectLst/>
                        </a:rPr>
                        <a:t>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Castanea sativa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14 225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35 837 736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3600472"/>
                  </a:ext>
                </a:extLst>
              </a:tr>
              <a:tr h="188197">
                <a:tc>
                  <a:txBody>
                    <a:bodyPr/>
                    <a:lstStyle/>
                    <a:p>
                      <a:pPr algn="just">
                        <a:lnSpc>
                          <a:spcPct val="107000"/>
                        </a:lnSpc>
                        <a:spcAft>
                          <a:spcPts val="800"/>
                        </a:spcAft>
                      </a:pPr>
                      <a:r>
                        <a:rPr lang="en-GB" sz="1600">
                          <a:effectLst/>
                        </a:rPr>
                        <a:t>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Origanum onites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16 830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57 247 281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5352613"/>
                  </a:ext>
                </a:extLst>
              </a:tr>
              <a:tr h="188197">
                <a:tc>
                  <a:txBody>
                    <a:bodyPr/>
                    <a:lstStyle/>
                    <a:p>
                      <a:pPr algn="just">
                        <a:lnSpc>
                          <a:spcPct val="107000"/>
                        </a:lnSpc>
                        <a:spcAft>
                          <a:spcPts val="800"/>
                        </a:spcAft>
                      </a:pPr>
                      <a:r>
                        <a:rPr lang="en-GB" sz="1600">
                          <a:effectLst/>
                        </a:rPr>
                        <a:t>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Pinus pinea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516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26 946 250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145519"/>
                  </a:ext>
                </a:extLst>
              </a:tr>
              <a:tr h="188197">
                <a:tc>
                  <a:txBody>
                    <a:bodyPr/>
                    <a:lstStyle/>
                    <a:p>
                      <a:pPr algn="just">
                        <a:lnSpc>
                          <a:spcPct val="107000"/>
                        </a:lnSpc>
                        <a:spcAft>
                          <a:spcPts val="800"/>
                        </a:spcAft>
                      </a:pPr>
                      <a:r>
                        <a:rPr lang="en-GB" sz="1600">
                          <a:effectLst/>
                        </a:rPr>
                        <a:t>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Mushrooms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1 716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12 843 337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856960"/>
                  </a:ext>
                </a:extLst>
              </a:tr>
              <a:tr h="188197">
                <a:tc>
                  <a:txBody>
                    <a:bodyPr/>
                    <a:lstStyle/>
                    <a:p>
                      <a:pPr algn="just">
                        <a:lnSpc>
                          <a:spcPct val="107000"/>
                        </a:lnSpc>
                        <a:spcAft>
                          <a:spcPts val="800"/>
                        </a:spcAft>
                      </a:pPr>
                      <a:r>
                        <a:rPr lang="en-GB" sz="1600">
                          <a:effectLst/>
                        </a:rPr>
                        <a:t>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Salvia fruticosa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2 317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8 680 563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9281672"/>
                  </a:ext>
                </a:extLst>
              </a:tr>
              <a:tr h="377042">
                <a:tc>
                  <a:txBody>
                    <a:bodyPr/>
                    <a:lstStyle/>
                    <a:p>
                      <a:pPr algn="just">
                        <a:lnSpc>
                          <a:spcPct val="107000"/>
                        </a:lnSpc>
                        <a:spcAft>
                          <a:spcPts val="800"/>
                        </a:spcAft>
                      </a:pPr>
                      <a:r>
                        <a:rPr lang="en-GB" sz="1600">
                          <a:effectLst/>
                        </a:rPr>
                        <a:t>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Ceratonia siliqua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953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1 131 485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641469"/>
                  </a:ext>
                </a:extLst>
              </a:tr>
              <a:tr h="252870">
                <a:tc>
                  <a:txBody>
                    <a:bodyPr/>
                    <a:lstStyle/>
                    <a:p>
                      <a:pPr algn="just">
                        <a:lnSpc>
                          <a:spcPct val="107000"/>
                        </a:lnSpc>
                        <a:spcAft>
                          <a:spcPts val="800"/>
                        </a:spcAft>
                      </a:pPr>
                      <a:r>
                        <a:rPr lang="en-GB" sz="1600">
                          <a:effectLst/>
                        </a:rPr>
                        <a:t>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Salvia rosmarinus/ Rosmarinus officinalis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592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1 716 307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7500837"/>
                  </a:ext>
                </a:extLst>
              </a:tr>
              <a:tr h="746193">
                <a:tc>
                  <a:txBody>
                    <a:bodyPr/>
                    <a:lstStyle/>
                    <a:p>
                      <a:pPr algn="just">
                        <a:lnSpc>
                          <a:spcPct val="107000"/>
                        </a:lnSpc>
                        <a:spcAft>
                          <a:spcPts val="800"/>
                        </a:spcAft>
                      </a:pPr>
                      <a:r>
                        <a:rPr lang="en-GB" sz="1600">
                          <a:effectLst/>
                        </a:rPr>
                        <a:t>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Tilia platyphyllos subsp. platyphyllos </a:t>
                      </a:r>
                      <a:endParaRPr lang="tr-TR" sz="1600">
                        <a:effectLst/>
                      </a:endParaRPr>
                    </a:p>
                    <a:p>
                      <a:pPr>
                        <a:lnSpc>
                          <a:spcPct val="107000"/>
                        </a:lnSpc>
                        <a:spcAft>
                          <a:spcPts val="800"/>
                        </a:spcAft>
                      </a:pPr>
                      <a:r>
                        <a:rPr lang="en-GB" sz="1600">
                          <a:effectLst/>
                        </a:rPr>
                        <a:t>and </a:t>
                      </a:r>
                      <a:endParaRPr lang="tr-TR" sz="1600">
                        <a:effectLst/>
                      </a:endParaRPr>
                    </a:p>
                    <a:p>
                      <a:pPr algn="just">
                        <a:lnSpc>
                          <a:spcPct val="107000"/>
                        </a:lnSpc>
                        <a:spcAft>
                          <a:spcPts val="800"/>
                        </a:spcAft>
                      </a:pPr>
                      <a:r>
                        <a:rPr lang="en-GB" sz="1600">
                          <a:effectLst/>
                        </a:rPr>
                        <a:t>Tilia tomentosa Moench</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107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1 100 870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894689"/>
                  </a:ext>
                </a:extLst>
              </a:tr>
              <a:tr h="384802">
                <a:tc>
                  <a:txBody>
                    <a:bodyPr/>
                    <a:lstStyle/>
                    <a:p>
                      <a:pPr algn="just">
                        <a:lnSpc>
                          <a:spcPct val="107000"/>
                        </a:lnSpc>
                        <a:spcAft>
                          <a:spcPts val="800"/>
                        </a:spcAft>
                      </a:pPr>
                      <a:r>
                        <a:rPr lang="en-GB" sz="1600">
                          <a:effectLst/>
                        </a:rPr>
                        <a:t>10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Mulberry-Blackberry-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1415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5 190 832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2754469"/>
                  </a:ext>
                </a:extLst>
              </a:tr>
              <a:tr h="188197">
                <a:tc>
                  <a:txBody>
                    <a:bodyPr/>
                    <a:lstStyle/>
                    <a:p>
                      <a:endParaRPr lang="tr-TR" sz="16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Total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52 271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dirty="0">
                          <a:effectLst/>
                        </a:rPr>
                        <a:t> 188 929 487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639685"/>
                  </a:ext>
                </a:extLst>
              </a:tr>
            </a:tbl>
          </a:graphicData>
        </a:graphic>
      </p:graphicFrame>
    </p:spTree>
    <p:extLst>
      <p:ext uri="{BB962C8B-B14F-4D97-AF65-F5344CB8AC3E}">
        <p14:creationId xmlns:p14="http://schemas.microsoft.com/office/powerpoint/2010/main" val="363000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9676F8-AD17-46E8-BD25-36453BB79D0E}"/>
              </a:ext>
            </a:extLst>
          </p:cNvPr>
          <p:cNvSpPr>
            <a:spLocks noGrp="1"/>
          </p:cNvSpPr>
          <p:nvPr>
            <p:ph type="title"/>
          </p:nvPr>
        </p:nvSpPr>
        <p:spPr>
          <a:xfrm>
            <a:off x="1435608" y="274638"/>
            <a:ext cx="7498080" cy="922114"/>
          </a:xfrm>
        </p:spPr>
        <p:txBody>
          <a:bodyPr/>
          <a:lstStyle/>
          <a:p>
            <a:r>
              <a:rPr lang="en-GB" sz="1800" dirty="0">
                <a:effectLst/>
                <a:latin typeface="Calibri" panose="020F0502020204030204" pitchFamily="34" charset="0"/>
                <a:ea typeface="Calibri" panose="020F0502020204030204" pitchFamily="34" charset="0"/>
              </a:rPr>
              <a:t>Contribution of NWFPs to rural employment</a:t>
            </a:r>
            <a:endParaRPr lang="tr-TR" dirty="0"/>
          </a:p>
        </p:txBody>
      </p:sp>
      <p:graphicFrame>
        <p:nvGraphicFramePr>
          <p:cNvPr id="4" name="İçerik Yer Tutucusu 3">
            <a:extLst>
              <a:ext uri="{FF2B5EF4-FFF2-40B4-BE49-F238E27FC236}">
                <a16:creationId xmlns:a16="http://schemas.microsoft.com/office/drawing/2014/main" id="{DF831ECE-6CAC-4CB7-B7A8-231E03F14CF6}"/>
              </a:ext>
            </a:extLst>
          </p:cNvPr>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62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2E1371-468F-4998-9922-EBC9EF056C94}"/>
              </a:ext>
            </a:extLst>
          </p:cNvPr>
          <p:cNvSpPr>
            <a:spLocks noGrp="1"/>
          </p:cNvSpPr>
          <p:nvPr>
            <p:ph type="title"/>
          </p:nvPr>
        </p:nvSpPr>
        <p:spPr>
          <a:xfrm>
            <a:off x="1435608" y="274638"/>
            <a:ext cx="7498080" cy="903177"/>
          </a:xfrm>
        </p:spPr>
        <p:txBody>
          <a:bodyPr/>
          <a:lstStyle/>
          <a:p>
            <a:r>
              <a:rPr lang="en-US" dirty="0"/>
              <a:t>Some Policy Documents</a:t>
            </a:r>
          </a:p>
        </p:txBody>
      </p:sp>
      <p:sp>
        <p:nvSpPr>
          <p:cNvPr id="4" name="Rectangle 1">
            <a:extLst>
              <a:ext uri="{FF2B5EF4-FFF2-40B4-BE49-F238E27FC236}">
                <a16:creationId xmlns:a16="http://schemas.microsoft.com/office/drawing/2014/main" id="{1B3D4980-6B8A-408D-B734-EB8D6CF075F4}"/>
              </a:ext>
            </a:extLst>
          </p:cNvPr>
          <p:cNvSpPr>
            <a:spLocks noGrp="1" noChangeArrowheads="1"/>
          </p:cNvSpPr>
          <p:nvPr>
            <p:ph idx="1"/>
          </p:nvPr>
        </p:nvSpPr>
        <p:spPr bwMode="auto">
          <a:xfrm>
            <a:off x="1435608" y="1709867"/>
            <a:ext cx="709683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Related Articles of the Constitution</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Forest Law</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Organic Agriculture Law</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Presidential Decisions and Decrees</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Development Plans</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National Basin Management Strategy (2014-2023)</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Strategic Plan of General Directorate of Forestry (2017-2021)</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Afforestation Regulation</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Forest Management Regulation</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Communiqué on Inventory, Planning, Production and Sales Principles of NWFPs</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Administrative Structure</a:t>
            </a:r>
            <a:endParaRPr kumimoji="0" lang="tr-TR" altLang="tr-T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NWFPs and Forest Management Plans</a:t>
            </a:r>
            <a:endParaRPr lang="tr-TR" altLang="tr-TR" sz="1800" dirty="0"/>
          </a:p>
          <a:p>
            <a:pPr marL="0" marR="0" lvl="0" indent="0" algn="l" defTabSz="914400" rtl="0" eaLnBrk="0" fontAlgn="base" latinLnBrk="0" hangingPunct="0">
              <a:lnSpc>
                <a:spcPct val="100000"/>
              </a:lnSpc>
              <a:spcBef>
                <a:spcPct val="0"/>
              </a:spcBef>
              <a:spcAft>
                <a:spcPct val="0"/>
              </a:spcAft>
              <a:buClrTx/>
              <a:buSzTx/>
              <a:buFontTx/>
              <a:buNone/>
              <a:tabLst>
                <a:tab pos="558800" algn="l"/>
                <a:tab pos="5754688" algn="r"/>
              </a:tabLst>
            </a:pPr>
            <a:r>
              <a:rPr kumimoji="0" lang="en-US" altLang="tr-T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NWFPs Utilization Plans</a:t>
            </a:r>
            <a:endParaRPr kumimoji="0" lang="en-US" altLang="tr-TR"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5653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214290"/>
            <a:ext cx="7640956" cy="928694"/>
          </a:xfrm>
        </p:spPr>
        <p:txBody>
          <a:bodyPr>
            <a:normAutofit fontScale="90000"/>
          </a:bodyPr>
          <a:lstStyle/>
          <a:p>
            <a:r>
              <a:rPr lang="tr-TR" dirty="0"/>
              <a:t>OFFICIAL STRATEGY ON NWFP STRATEGIES IN TURKEY</a:t>
            </a:r>
          </a:p>
        </p:txBody>
      </p:sp>
      <p:sp>
        <p:nvSpPr>
          <p:cNvPr id="3" name="2 İçerik Yer Tutucusu"/>
          <p:cNvSpPr>
            <a:spLocks noGrp="1"/>
          </p:cNvSpPr>
          <p:nvPr>
            <p:ph idx="1"/>
          </p:nvPr>
        </p:nvSpPr>
        <p:spPr>
          <a:xfrm>
            <a:off x="1285852" y="1357298"/>
            <a:ext cx="7715304" cy="4800600"/>
          </a:xfrm>
        </p:spPr>
        <p:txBody>
          <a:bodyPr>
            <a:normAutofit fontScale="92500" lnSpcReduction="20000"/>
          </a:bodyPr>
          <a:lstStyle/>
          <a:p>
            <a:pPr>
              <a:buNone/>
            </a:pPr>
            <a:r>
              <a:rPr lang="tr-TR" dirty="0"/>
              <a:t> </a:t>
            </a:r>
            <a:r>
              <a:rPr lang="en-US" dirty="0"/>
              <a:t>Production and Marketing of Non-Wood Forest</a:t>
            </a:r>
            <a:r>
              <a:rPr lang="tr-TR" dirty="0"/>
              <a:t> </a:t>
            </a:r>
            <a:r>
              <a:rPr lang="en-US" dirty="0"/>
              <a:t>Products </a:t>
            </a:r>
            <a:r>
              <a:rPr lang="tr-TR" dirty="0"/>
              <a:t> (EXAMPLES)</a:t>
            </a:r>
          </a:p>
          <a:p>
            <a:pPr>
              <a:buNone/>
            </a:pPr>
            <a:endParaRPr lang="tr-TR" dirty="0"/>
          </a:p>
          <a:p>
            <a:r>
              <a:rPr lang="tr-TR" dirty="0"/>
              <a:t>   </a:t>
            </a:r>
            <a:r>
              <a:rPr lang="en-US" sz="3000" dirty="0">
                <a:latin typeface="Times New Roman" pitchFamily="18" charset="0"/>
                <a:cs typeface="Times New Roman" pitchFamily="18" charset="0"/>
              </a:rPr>
              <a:t>Truffle Forest Action Plan (2014-2019), </a:t>
            </a:r>
            <a:endParaRPr lang="tr-TR" sz="3000" dirty="0">
              <a:latin typeface="Times New Roman" pitchFamily="18" charset="0"/>
              <a:cs typeface="Times New Roman" pitchFamily="18" charset="0"/>
            </a:endParaRPr>
          </a:p>
          <a:p>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Orchid Action Plan (2014-2018), </a:t>
            </a:r>
            <a:endParaRPr lang="tr-TR" sz="3000" dirty="0">
              <a:latin typeface="Times New Roman" pitchFamily="18" charset="0"/>
              <a:cs typeface="Times New Roman" pitchFamily="18" charset="0"/>
            </a:endParaRPr>
          </a:p>
          <a:p>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Gum Action Plan (2014-2019), </a:t>
            </a:r>
            <a:endParaRPr lang="tr-TR" sz="3000" dirty="0">
              <a:latin typeface="Times New Roman" pitchFamily="18" charset="0"/>
              <a:cs typeface="Times New Roman" pitchFamily="18" charset="0"/>
            </a:endParaRPr>
          </a:p>
          <a:p>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Honey Forest Action Plan (2013-2019), </a:t>
            </a:r>
            <a:endParaRPr lang="tr-TR" sz="3000" dirty="0">
              <a:latin typeface="Times New Roman" pitchFamily="18" charset="0"/>
              <a:cs typeface="Times New Roman" pitchFamily="18" charset="0"/>
            </a:endParaRPr>
          </a:p>
          <a:p>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Wild Fruit Species Action Plan (2014-2018), </a:t>
            </a:r>
            <a:r>
              <a:rPr lang="tr-TR" sz="3000" dirty="0">
                <a:latin typeface="Times New Roman" pitchFamily="18" charset="0"/>
                <a:cs typeface="Times New Roman" pitchFamily="18" charset="0"/>
              </a:rPr>
              <a:t>       </a:t>
            </a:r>
          </a:p>
          <a:p>
            <a:r>
              <a:rPr lang="tr-TR"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Bluebery</a:t>
            </a:r>
            <a:r>
              <a:rPr lang="en-US" sz="3000" dirty="0">
                <a:latin typeface="Times New Roman" pitchFamily="18" charset="0"/>
                <a:cs typeface="Times New Roman" pitchFamily="18" charset="0"/>
              </a:rPr>
              <a:t> Action Plan (2015-2019),</a:t>
            </a:r>
            <a:endParaRPr lang="tr-TR" sz="3000" dirty="0">
              <a:latin typeface="Times New Roman" pitchFamily="18" charset="0"/>
              <a:cs typeface="Times New Roman" pitchFamily="18" charset="0"/>
            </a:endParaRPr>
          </a:p>
          <a:p>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Daphne Action Plan (2016-2020)  </a:t>
            </a:r>
            <a:endParaRPr lang="tr-TR" sz="3000" dirty="0">
              <a:latin typeface="Times New Roman" pitchFamily="18" charset="0"/>
              <a:cs typeface="Times New Roman" pitchFamily="18" charset="0"/>
            </a:endParaRPr>
          </a:p>
          <a:p>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Resin Action Plan (2017-2021)</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89051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71538" y="2285992"/>
            <a:ext cx="2000264" cy="2838280"/>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a:srcRect/>
          <a:stretch>
            <a:fillRect/>
          </a:stretch>
        </p:blipFill>
        <p:spPr bwMode="auto">
          <a:xfrm>
            <a:off x="3143240" y="2285992"/>
            <a:ext cx="1857388" cy="2801243"/>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a:stretch>
            <a:fillRect/>
          </a:stretch>
        </p:blipFill>
        <p:spPr bwMode="auto">
          <a:xfrm>
            <a:off x="5063139" y="2285992"/>
            <a:ext cx="1890569" cy="2786082"/>
          </a:xfrm>
          <a:prstGeom prst="rect">
            <a:avLst/>
          </a:prstGeom>
          <a:noFill/>
          <a:ln w="9525">
            <a:noFill/>
            <a:miter lim="800000"/>
            <a:headEnd/>
            <a:tailEnd/>
          </a:ln>
          <a:effectLst/>
        </p:spPr>
      </p:pic>
      <p:sp>
        <p:nvSpPr>
          <p:cNvPr id="10" name="1 Başlık"/>
          <p:cNvSpPr txBox="1">
            <a:spLocks/>
          </p:cNvSpPr>
          <p:nvPr/>
        </p:nvSpPr>
        <p:spPr>
          <a:xfrm>
            <a:off x="1214414" y="214290"/>
            <a:ext cx="7640956" cy="928694"/>
          </a:xfrm>
          <a:prstGeom prst="rect">
            <a:avLst/>
          </a:prstGeom>
        </p:spPr>
        <p:txBody>
          <a:bodyPr anchor="ctr">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OFFICIAL STRATEGY ON NWFP STRATEGIES IN TURKEY</a:t>
            </a:r>
          </a:p>
        </p:txBody>
      </p:sp>
      <p:pic>
        <p:nvPicPr>
          <p:cNvPr id="1030" name="Picture 6"/>
          <p:cNvPicPr>
            <a:picLocks noChangeAspect="1" noChangeArrowheads="1"/>
          </p:cNvPicPr>
          <p:nvPr/>
        </p:nvPicPr>
        <p:blipFill>
          <a:blip r:embed="rId5"/>
          <a:srcRect/>
          <a:stretch>
            <a:fillRect/>
          </a:stretch>
        </p:blipFill>
        <p:spPr bwMode="auto">
          <a:xfrm>
            <a:off x="7000892" y="2357430"/>
            <a:ext cx="1954544" cy="2786082"/>
          </a:xfrm>
          <a:prstGeom prst="rect">
            <a:avLst/>
          </a:prstGeom>
          <a:noFill/>
          <a:ln w="9525">
            <a:noFill/>
            <a:miter lim="800000"/>
            <a:headEnd/>
            <a:tailEnd/>
          </a:ln>
          <a:effectLst/>
        </p:spPr>
      </p:pic>
      <p:sp>
        <p:nvSpPr>
          <p:cNvPr id="13" name="12 Metin kutusu"/>
          <p:cNvSpPr txBox="1"/>
          <p:nvPr/>
        </p:nvSpPr>
        <p:spPr>
          <a:xfrm>
            <a:off x="2214546" y="1428736"/>
            <a:ext cx="4286280" cy="461665"/>
          </a:xfrm>
          <a:prstGeom prst="rect">
            <a:avLst/>
          </a:prstGeom>
          <a:noFill/>
        </p:spPr>
        <p:txBody>
          <a:bodyPr wrap="square" rtlCol="0">
            <a:spAutoFit/>
          </a:bodyPr>
          <a:lstStyle/>
          <a:p>
            <a:r>
              <a:rPr lang="tr-TR" sz="2400" dirty="0"/>
              <a:t>ACTION PLANS   (EXAMPLES)</a:t>
            </a:r>
          </a:p>
        </p:txBody>
      </p:sp>
    </p:spTree>
    <p:extLst>
      <p:ext uri="{BB962C8B-B14F-4D97-AF65-F5344CB8AC3E}">
        <p14:creationId xmlns:p14="http://schemas.microsoft.com/office/powerpoint/2010/main" val="331772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5F56F551-CF37-CB40-88FE-41F899FC22E3}"/>
              </a:ext>
            </a:extLst>
          </p:cNvPr>
          <p:cNvSpPr txBox="1"/>
          <p:nvPr/>
        </p:nvSpPr>
        <p:spPr>
          <a:xfrm>
            <a:off x="1555817" y="257836"/>
            <a:ext cx="5922169" cy="954107"/>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tabLst>
                <a:tab pos="928688" algn="l"/>
              </a:tabLst>
            </a:pPr>
            <a:r>
              <a:rPr lang="tr-TR" sz="2800" b="1" dirty="0">
                <a:solidFill>
                  <a:schemeClr val="bg1"/>
                </a:solidFill>
                <a:latin typeface="Arial" panose="020B0604020202020204" pitchFamily="34" charset="0"/>
                <a:cs typeface="Arial" panose="020B0604020202020204" pitchFamily="34" charset="0"/>
              </a:rPr>
              <a:t>GENERAL DIRECTORATE OF ORESTRY</a:t>
            </a:r>
          </a:p>
        </p:txBody>
      </p:sp>
      <p:sp>
        <p:nvSpPr>
          <p:cNvPr id="12" name="Dikdörtgen 11"/>
          <p:cNvSpPr/>
          <p:nvPr/>
        </p:nvSpPr>
        <p:spPr>
          <a:xfrm>
            <a:off x="1555817" y="2420888"/>
            <a:ext cx="7048632" cy="3046988"/>
          </a:xfrm>
          <a:prstGeom prst="rect">
            <a:avLst/>
          </a:prstGeom>
        </p:spPr>
        <p:txBody>
          <a:bodyPr wrap="square">
            <a:spAutoFit/>
          </a:bodyPr>
          <a:lstStyle/>
          <a:p>
            <a:pPr algn="ctr"/>
            <a:r>
              <a:rPr lang="en-US" sz="4800" b="1" dirty="0">
                <a:solidFill>
                  <a:srgbClr val="FF0000"/>
                </a:solidFill>
                <a:latin typeface="Arial" panose="020B0604020202020204" pitchFamily="34" charset="0"/>
                <a:cs typeface="Arial" panose="020B0604020202020204" pitchFamily="34" charset="0"/>
              </a:rPr>
              <a:t>HIGH POTENTIAL AND ECONOMIC PROFIT</a:t>
            </a:r>
          </a:p>
          <a:p>
            <a:pPr algn="ctr"/>
            <a:r>
              <a:rPr lang="en-US" sz="4800" b="1" dirty="0">
                <a:solidFill>
                  <a:srgbClr val="FF0000"/>
                </a:solidFill>
                <a:latin typeface="Arial" panose="020B0604020202020204" pitchFamily="34" charset="0"/>
                <a:cs typeface="Arial" panose="020B0604020202020204" pitchFamily="34" charset="0"/>
              </a:rPr>
              <a:t>SOME OF OUR SPECIES</a:t>
            </a:r>
            <a:endParaRPr lang="tr-TR" sz="4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00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6ED1D4-C31B-4F29-B892-39B01E06B071}"/>
              </a:ext>
            </a:extLst>
          </p:cNvPr>
          <p:cNvSpPr>
            <a:spLocks noGrp="1"/>
          </p:cNvSpPr>
          <p:nvPr>
            <p:ph type="title"/>
          </p:nvPr>
        </p:nvSpPr>
        <p:spPr/>
        <p:txBody>
          <a:bodyPr/>
          <a:lstStyle/>
          <a:p>
            <a:r>
              <a:rPr lang="tr-TR" dirty="0" err="1"/>
              <a:t>Pine</a:t>
            </a:r>
            <a:r>
              <a:rPr lang="tr-TR" dirty="0"/>
              <a:t> </a:t>
            </a:r>
            <a:r>
              <a:rPr lang="tr-TR" dirty="0" err="1"/>
              <a:t>Honey</a:t>
            </a:r>
            <a:endParaRPr lang="tr-TR" dirty="0"/>
          </a:p>
        </p:txBody>
      </p:sp>
      <p:sp>
        <p:nvSpPr>
          <p:cNvPr id="3" name="İçerik Yer Tutucusu 2">
            <a:extLst>
              <a:ext uri="{FF2B5EF4-FFF2-40B4-BE49-F238E27FC236}">
                <a16:creationId xmlns:a16="http://schemas.microsoft.com/office/drawing/2014/main" id="{6FFC57AB-C16F-42D8-B2B5-953806EB58A6}"/>
              </a:ext>
            </a:extLst>
          </p:cNvPr>
          <p:cNvSpPr>
            <a:spLocks noGrp="1"/>
          </p:cNvSpPr>
          <p:nvPr>
            <p:ph idx="1"/>
          </p:nvPr>
        </p:nvSpPr>
        <p:spPr/>
        <p:txBody>
          <a:bodyPr>
            <a:normAutofit/>
          </a:bodyPr>
          <a:lstStyle/>
          <a:p>
            <a:pPr marL="342900" lvl="0" indent="-342900" algn="just">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average honey production in Turkey  from the past five years is 109 115 tons annually. </a:t>
            </a:r>
            <a:r>
              <a:rPr lang="en-GB" sz="1800" dirty="0">
                <a:effectLst/>
                <a:latin typeface="Calibri" panose="020F0502020204030204" pitchFamily="34" charset="0"/>
                <a:ea typeface="Calibri" panose="020F0502020204030204" pitchFamily="34" charset="0"/>
                <a:cs typeface="Times New Roman" panose="02020603050405020304" pitchFamily="18" charset="0"/>
              </a:rPr>
              <a:t>According to FAO statistics, Turkey is the second country in the world produces the most honey in general.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approximately 80 000 agriculture holdings in apiculture/beekeeping. </a:t>
            </a:r>
            <a:r>
              <a:rPr lang="en-GB" sz="1800" dirty="0">
                <a:effectLst/>
                <a:latin typeface="Calibri" panose="020F0502020204030204" pitchFamily="34" charset="0"/>
                <a:ea typeface="Calibri" panose="020F0502020204030204" pitchFamily="34" charset="0"/>
                <a:cs typeface="Calibri" panose="020F0502020204030204" pitchFamily="34" charset="0"/>
              </a:rPr>
              <a:t>It can be said that the overall contribution of the sector could be calculated 1.173 billion USD. However, this is not a scientific or official calculation and can be used for a general idea. it can be said that 207 000 people are dealing with beekeeping in Turkey in total.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Pine honey is a unique honey produced by bees, not from flower pollen, but producing by an insect (</a:t>
            </a:r>
            <a:r>
              <a:rPr lang="en-GB" sz="1800" i="1" dirty="0" err="1">
                <a:effectLst/>
                <a:latin typeface="Calibri" panose="020F0502020204030204" pitchFamily="34" charset="0"/>
                <a:ea typeface="Calibri" panose="020F0502020204030204" pitchFamily="34" charset="0"/>
                <a:cs typeface="Calibri" panose="020F0502020204030204" pitchFamily="34" charset="0"/>
              </a:rPr>
              <a:t>Marchalina</a:t>
            </a:r>
            <a:r>
              <a:rPr lang="en-GB" sz="1800" i="1" dirty="0">
                <a:effectLst/>
                <a:latin typeface="Calibri" panose="020F0502020204030204" pitchFamily="34" charset="0"/>
                <a:ea typeface="Calibri" panose="020F0502020204030204" pitchFamily="34" charset="0"/>
                <a:cs typeface="Calibri" panose="020F0502020204030204" pitchFamily="34" charset="0"/>
              </a:rPr>
              <a:t> </a:t>
            </a:r>
            <a:r>
              <a:rPr lang="en-GB" sz="1800" i="1" dirty="0" err="1">
                <a:effectLst/>
                <a:latin typeface="Calibri" panose="020F0502020204030204" pitchFamily="34" charset="0"/>
                <a:ea typeface="Calibri" panose="020F0502020204030204" pitchFamily="34" charset="0"/>
                <a:cs typeface="Calibri" panose="020F0502020204030204" pitchFamily="34" charset="0"/>
              </a:rPr>
              <a:t>hellenica</a:t>
            </a:r>
            <a:r>
              <a:rPr lang="en-GB" sz="1800" dirty="0">
                <a:effectLst/>
                <a:latin typeface="Calibri" panose="020F0502020204030204" pitchFamily="34" charset="0"/>
                <a:ea typeface="Calibri" panose="020F0502020204030204" pitchFamily="34" charset="0"/>
                <a:cs typeface="Calibri" panose="020F0502020204030204" pitchFamily="34" charset="0"/>
              </a:rPr>
              <a:t>  ) lived in the body of some pine tree species to the Mediterranean climate.  Most of the world's pine honey (about 90%) is produced in </a:t>
            </a:r>
            <a:r>
              <a:rPr lang="tr-TR" sz="1800" dirty="0" err="1">
                <a:effectLst/>
                <a:latin typeface="Calibri" panose="020F0502020204030204" pitchFamily="34" charset="0"/>
                <a:ea typeface="Calibri" panose="020F0502020204030204" pitchFamily="34" charset="0"/>
                <a:cs typeface="Calibri" panose="020F0502020204030204" pitchFamily="34" charset="0"/>
              </a:rPr>
              <a:t>Turkey</a:t>
            </a:r>
            <a:r>
              <a:rPr lang="en-GB" sz="1800" dirty="0">
                <a:effectLst/>
                <a:latin typeface="Calibri" panose="020F0502020204030204" pitchFamily="34" charset="0"/>
                <a:ea typeface="Calibri" panose="020F0502020204030204" pitchFamily="34" charset="0"/>
                <a:cs typeface="Calibri" panose="020F0502020204030204" pitchFamily="34" charset="0"/>
              </a:rPr>
              <a:t> (FAO, 2020)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20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MODEL FORESTS IN TURKEY</a:t>
            </a: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srcRect/>
          <a:stretch>
            <a:fillRect/>
          </a:stretch>
        </p:blipFill>
        <p:spPr bwMode="auto">
          <a:xfrm>
            <a:off x="1071538" y="1428736"/>
            <a:ext cx="7929618" cy="521497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Resim 14">
            <a:extLst>
              <a:ext uri="{FF2B5EF4-FFF2-40B4-BE49-F238E27FC236}">
                <a16:creationId xmlns:a16="http://schemas.microsoft.com/office/drawing/2014/main" id="{FDC63657-3585-4E4A-AA96-25B300170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50530" y="2021877"/>
            <a:ext cx="4888231" cy="3237979"/>
          </a:xfrm>
          <a:prstGeom prst="rect">
            <a:avLst/>
          </a:prstGeom>
          <a:noFill/>
          <a:extLst>
            <a:ext uri="{909E8E84-426E-40DD-AFC4-6F175D3DCCD1}">
              <a14:hiddenFill xmlns:a14="http://schemas.microsoft.com/office/drawing/2010/main">
                <a:solidFill>
                  <a:srgbClr val="FFFFFF"/>
                </a:solidFill>
              </a14:hiddenFill>
            </a:ext>
          </a:extLst>
        </p:spPr>
      </p:pic>
      <p:pic>
        <p:nvPicPr>
          <p:cNvPr id="7169" name="Resim 41">
            <a:extLst>
              <a:ext uri="{FF2B5EF4-FFF2-40B4-BE49-F238E27FC236}">
                <a16:creationId xmlns:a16="http://schemas.microsoft.com/office/drawing/2014/main" id="{20F454B4-8199-4D48-8B62-CDC2CF291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94858" y="1979448"/>
            <a:ext cx="4888231" cy="33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6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8314DD-8E2B-47DA-9CEE-1CD34080D7F0}"/>
              </a:ext>
            </a:extLst>
          </p:cNvPr>
          <p:cNvSpPr>
            <a:spLocks noGrp="1"/>
          </p:cNvSpPr>
          <p:nvPr>
            <p:ph type="title"/>
          </p:nvPr>
        </p:nvSpPr>
        <p:spPr/>
        <p:txBody>
          <a:bodyPr/>
          <a:lstStyle/>
          <a:p>
            <a:r>
              <a:rPr lang="tr-TR" dirty="0"/>
              <a:t>Bay </a:t>
            </a:r>
            <a:r>
              <a:rPr lang="tr-TR" dirty="0" err="1"/>
              <a:t>Leaf</a:t>
            </a:r>
            <a:endParaRPr lang="tr-TR" dirty="0"/>
          </a:p>
        </p:txBody>
      </p:sp>
      <p:sp>
        <p:nvSpPr>
          <p:cNvPr id="3" name="İçerik Yer Tutucusu 2">
            <a:extLst>
              <a:ext uri="{FF2B5EF4-FFF2-40B4-BE49-F238E27FC236}">
                <a16:creationId xmlns:a16="http://schemas.microsoft.com/office/drawing/2014/main" id="{A038D076-CC50-4784-8C59-DE2D59A6C017}"/>
              </a:ext>
            </a:extLst>
          </p:cNvPr>
          <p:cNvSpPr>
            <a:spLocks noGrp="1"/>
          </p:cNvSpPr>
          <p:nvPr>
            <p:ph idx="1"/>
          </p:nvPr>
        </p:nvSpPr>
        <p:spPr/>
        <p:txBody>
          <a:bodyPr/>
          <a:lstStyle/>
          <a:p>
            <a:r>
              <a:rPr lang="en-US" sz="1800" dirty="0">
                <a:effectLst/>
                <a:latin typeface="Calibri Light" panose="020F0302020204030204" pitchFamily="34" charset="0"/>
                <a:ea typeface="Calibri" panose="020F0502020204030204" pitchFamily="34" charset="0"/>
                <a:cs typeface="Times New Roman" panose="02020603050405020304" pitchFamily="18" charset="0"/>
              </a:rPr>
              <a:t>According to GDF, Turkey had a total area of 180 400 hectares of bay trees in the whole country in 2019. The total amount of bay leaf production was 32 600 tones in 2019.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Light" panose="020F0302020204030204" pitchFamily="34" charset="0"/>
                <a:ea typeface="Calibri" panose="020F0502020204030204" pitchFamily="34" charset="0"/>
              </a:rPr>
              <a:t>The contribution of bay leaf to Turkey’s national economy was calculated</a:t>
            </a:r>
            <a:r>
              <a:rPr lang="en-US" sz="1800" dirty="0">
                <a:solidFill>
                  <a:srgbClr val="000000"/>
                </a:solidFill>
                <a:effectLst/>
                <a:latin typeface="Calibri Light" panose="020F0302020204030204" pitchFamily="34" charset="0"/>
                <a:ea typeface="Times New Roman" panose="02020603050405020304" pitchFamily="18" charset="0"/>
              </a:rPr>
              <a:t> as 264 084 507 USD in 2019. </a:t>
            </a:r>
            <a:r>
              <a:rPr lang="en-US" sz="1800" dirty="0">
                <a:effectLst/>
                <a:latin typeface="Calibri Light" panose="020F0302020204030204" pitchFamily="34" charset="0"/>
                <a:ea typeface="Calibri" panose="020F0502020204030204" pitchFamily="34" charset="0"/>
              </a:rPr>
              <a:t>Turkey has exported approximately 13 600 tones and has the export value at around 38 million USD</a:t>
            </a:r>
            <a:endParaRPr lang="tr-TR" sz="1800" dirty="0">
              <a:effectLst/>
              <a:latin typeface="Calibri Light" panose="020F0302020204030204" pitchFamily="34" charset="0"/>
              <a:ea typeface="Calibri" panose="020F0502020204030204" pitchFamily="34" charset="0"/>
            </a:endParaRPr>
          </a:p>
          <a:p>
            <a:endParaRPr lang="en-US" dirty="0"/>
          </a:p>
        </p:txBody>
      </p:sp>
      <p:pic>
        <p:nvPicPr>
          <p:cNvPr id="4" name="Resim 3">
            <a:extLst>
              <a:ext uri="{FF2B5EF4-FFF2-40B4-BE49-F238E27FC236}">
                <a16:creationId xmlns:a16="http://schemas.microsoft.com/office/drawing/2014/main" id="{1B0033A6-9E6F-4026-99F6-5E050F62E0E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07704" y="3501008"/>
            <a:ext cx="3215640" cy="2413000"/>
          </a:xfrm>
          <a:prstGeom prst="rect">
            <a:avLst/>
          </a:prstGeom>
        </p:spPr>
      </p:pic>
    </p:spTree>
    <p:extLst>
      <p:ext uri="{BB962C8B-B14F-4D97-AF65-F5344CB8AC3E}">
        <p14:creationId xmlns:p14="http://schemas.microsoft.com/office/powerpoint/2010/main" val="2892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5B5A0A-55F6-4F1A-8514-2D93A1C69647}"/>
              </a:ext>
            </a:extLst>
          </p:cNvPr>
          <p:cNvSpPr>
            <a:spLocks noGrp="1"/>
          </p:cNvSpPr>
          <p:nvPr>
            <p:ph type="title"/>
          </p:nvPr>
        </p:nvSpPr>
        <p:spPr/>
        <p:txBody>
          <a:bodyPr/>
          <a:lstStyle/>
          <a:p>
            <a:r>
              <a:rPr lang="tr-TR" dirty="0" err="1"/>
              <a:t>Resin</a:t>
            </a:r>
            <a:endParaRPr lang="tr-TR" dirty="0"/>
          </a:p>
        </p:txBody>
      </p:sp>
      <p:sp>
        <p:nvSpPr>
          <p:cNvPr id="3" name="İçerik Yer Tutucusu 2">
            <a:extLst>
              <a:ext uri="{FF2B5EF4-FFF2-40B4-BE49-F238E27FC236}">
                <a16:creationId xmlns:a16="http://schemas.microsoft.com/office/drawing/2014/main" id="{406158C9-8233-4A6C-83B4-C1056958652C}"/>
              </a:ext>
            </a:extLst>
          </p:cNvPr>
          <p:cNvSpPr>
            <a:spLocks noGrp="1"/>
          </p:cNvSpPr>
          <p:nvPr>
            <p:ph idx="1"/>
          </p:nvPr>
        </p:nvSpPr>
        <p:spPr/>
        <p:txBody>
          <a:bodyPr>
            <a:normAutofit lnSpcReduction="10000"/>
          </a:bodyPr>
          <a:lstStyle/>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Resin production showed an uneven process. The annual production, which approached 7 000 tons in the 1970s, has decreased since 1983, and almost no production was made in the 2000s.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 2017, the "Resin Action Plan" was prepared and it was aimed to increase the production.</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It is aimed to increase the annual resin production, which was around 420 tons by 2020, to 5 000 tons by 2023.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Resin is produced mainly from Turkish pine/red pine-</a:t>
            </a:r>
            <a:r>
              <a:rPr lang="en-US" sz="1800" b="1" i="1" kern="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1800" b="1" i="1" dirty="0" err="1">
                <a:effectLst/>
                <a:latin typeface="Calibri" panose="020F0502020204030204" pitchFamily="34" charset="0"/>
                <a:ea typeface="Calibri" panose="020F0502020204030204" pitchFamily="34" charset="0"/>
                <a:cs typeface="Calibri" panose="020F0502020204030204" pitchFamily="34" charset="0"/>
              </a:rPr>
              <a:t>Pinus</a:t>
            </a:r>
            <a:r>
              <a:rPr lang="tr-TR" sz="1800" b="1" i="1" dirty="0">
                <a:effectLst/>
                <a:latin typeface="Calibri" panose="020F0502020204030204" pitchFamily="34" charset="0"/>
                <a:ea typeface="Calibri" panose="020F0502020204030204" pitchFamily="34" charset="0"/>
                <a:cs typeface="Calibri" panose="020F0502020204030204" pitchFamily="34" charset="0"/>
              </a:rPr>
              <a:t> </a:t>
            </a:r>
            <a:r>
              <a:rPr lang="tr-TR" sz="1800" b="1" i="1" dirty="0" err="1">
                <a:effectLst/>
                <a:latin typeface="Calibri" panose="020F0502020204030204" pitchFamily="34" charset="0"/>
                <a:ea typeface="Calibri" panose="020F0502020204030204" pitchFamily="34" charset="0"/>
                <a:cs typeface="Calibri" panose="020F0502020204030204" pitchFamily="34" charset="0"/>
              </a:rPr>
              <a:t>brutia</a:t>
            </a:r>
            <a:r>
              <a:rPr lang="tr-TR" sz="1800" b="1" i="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 the maritime pine -</a:t>
            </a:r>
            <a:r>
              <a:rPr lang="en-US" sz="1800" b="1" i="1" kern="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1800" b="1" i="1" dirty="0" err="1">
                <a:effectLst/>
                <a:latin typeface="Calibri" panose="020F0502020204030204" pitchFamily="34" charset="0"/>
                <a:ea typeface="Calibri" panose="020F0502020204030204" pitchFamily="34" charset="0"/>
                <a:cs typeface="Calibri" panose="020F0502020204030204" pitchFamily="34" charset="0"/>
              </a:rPr>
              <a:t>Pinus</a:t>
            </a:r>
            <a:r>
              <a:rPr lang="tr-TR" sz="1800" b="1" i="1" dirty="0">
                <a:effectLst/>
                <a:latin typeface="Calibri" panose="020F0502020204030204" pitchFamily="34" charset="0"/>
                <a:ea typeface="Calibri" panose="020F0502020204030204" pitchFamily="34" charset="0"/>
                <a:cs typeface="Calibri" panose="020F0502020204030204" pitchFamily="34" charset="0"/>
              </a:rPr>
              <a:t> </a:t>
            </a:r>
            <a:r>
              <a:rPr lang="tr-TR" sz="1800" b="1" i="1" dirty="0" err="1">
                <a:effectLst/>
                <a:latin typeface="Calibri" panose="020F0502020204030204" pitchFamily="34" charset="0"/>
                <a:ea typeface="Calibri" panose="020F0502020204030204" pitchFamily="34" charset="0"/>
                <a:cs typeface="Calibri" panose="020F0502020204030204" pitchFamily="34" charset="0"/>
              </a:rPr>
              <a:t>pinaster</a:t>
            </a:r>
            <a:r>
              <a:rPr lang="en-US" sz="1800" dirty="0">
                <a:effectLst/>
                <a:latin typeface="Calibri" panose="020F0502020204030204" pitchFamily="34" charset="0"/>
                <a:ea typeface="Calibri" panose="020F0502020204030204" pitchFamily="34" charset="0"/>
                <a:cs typeface="Calibri" panose="020F0502020204030204" pitchFamily="34" charset="0"/>
              </a:rPr>
              <a:t>. In addition to these two trees, a little amount of resin production is made from black pine- </a:t>
            </a:r>
            <a:r>
              <a:rPr lang="en-US" sz="1800" b="1" i="1" dirty="0">
                <a:effectLst/>
                <a:latin typeface="Calibri" panose="020F0502020204030204" pitchFamily="34" charset="0"/>
                <a:ea typeface="Calibri" panose="020F0502020204030204" pitchFamily="34" charset="0"/>
                <a:cs typeface="Calibri" panose="020F0502020204030204" pitchFamily="34" charset="0"/>
              </a:rPr>
              <a:t>Pinus nigra</a:t>
            </a:r>
            <a:r>
              <a:rPr lang="en-US" sz="1800" dirty="0">
                <a:effectLst/>
                <a:latin typeface="Calibri" panose="020F0502020204030204" pitchFamily="34" charset="0"/>
                <a:ea typeface="Calibri" panose="020F0502020204030204" pitchFamily="34" charset="0"/>
                <a:cs typeface="Calibri" panose="020F0502020204030204" pitchFamily="34" charset="0"/>
              </a:rPr>
              <a:t> roots.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However</a:t>
            </a:r>
            <a:r>
              <a:rPr lang="tr-TR" sz="1800" dirty="0">
                <a:effectLst/>
                <a:latin typeface="Calibri" panose="020F0502020204030204" pitchFamily="34" charset="0"/>
                <a:ea typeface="Times New Roman" panose="02020603050405020304" pitchFamily="18" charset="0"/>
                <a:cs typeface="Calibri" panose="020F0502020204030204" pitchFamily="34" charset="0"/>
              </a:rPr>
              <a:t>, the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area</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suitable</a:t>
            </a:r>
            <a:r>
              <a:rPr lang="tr-TR" sz="1800" dirty="0">
                <a:effectLst/>
                <a:latin typeface="Calibri" panose="020F0502020204030204" pitchFamily="34" charset="0"/>
                <a:ea typeface="Times New Roman" panose="02020603050405020304" pitchFamily="18" charset="0"/>
                <a:cs typeface="Calibri" panose="020F0502020204030204" pitchFamily="34" charset="0"/>
              </a:rPr>
              <a:t> for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natural</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resin</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production</a:t>
            </a:r>
            <a:r>
              <a:rPr lang="tr-TR" sz="1800" dirty="0">
                <a:effectLst/>
                <a:latin typeface="Calibri" panose="020F0502020204030204" pitchFamily="34" charset="0"/>
                <a:ea typeface="Times New Roman" panose="02020603050405020304" pitchFamily="18" charset="0"/>
                <a:cs typeface="Calibri" panose="020F0502020204030204" pitchFamily="34" charset="0"/>
              </a:rPr>
              <a:t> has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been</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calculated</a:t>
            </a:r>
            <a:r>
              <a:rPr lang="tr-TR" sz="1800" dirty="0">
                <a:effectLst/>
                <a:latin typeface="Calibri" panose="020F0502020204030204" pitchFamily="34" charset="0"/>
                <a:ea typeface="Times New Roman" panose="02020603050405020304" pitchFamily="18" charset="0"/>
                <a:cs typeface="Calibri" panose="020F0502020204030204" pitchFamily="34" charset="0"/>
              </a:rPr>
              <a:t>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around</a:t>
            </a:r>
            <a:r>
              <a:rPr lang="tr-TR" sz="1800" dirty="0">
                <a:effectLst/>
                <a:latin typeface="Calibri" panose="020F0502020204030204" pitchFamily="34" charset="0"/>
                <a:ea typeface="Times New Roman" panose="02020603050405020304" pitchFamily="18" charset="0"/>
                <a:cs typeface="Calibri" panose="020F0502020204030204" pitchFamily="34" charset="0"/>
              </a:rPr>
              <a:t> 100 000 </a:t>
            </a:r>
            <a:r>
              <a:rPr lang="tr-TR" sz="1800" dirty="0" err="1">
                <a:effectLst/>
                <a:latin typeface="Calibri" panose="020F0502020204030204" pitchFamily="34" charset="0"/>
                <a:ea typeface="Times New Roman" panose="02020603050405020304" pitchFamily="18" charset="0"/>
                <a:cs typeface="Calibri" panose="020F0502020204030204" pitchFamily="34" charset="0"/>
              </a:rPr>
              <a:t>hectares</a:t>
            </a:r>
            <a:r>
              <a:rPr lang="tr-TR" sz="1800" dirty="0">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Due to the limited production in Turkey, natural resin demand is met through imports. As of 2020, Turkey has been importing natural resin around 11 thousand tons annually. The commercial value of this is around 20 million USD.</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 current practice in Turkey can be an average of 2 kg product per tree. </a:t>
            </a:r>
            <a:endParaRPr lang="tr-TR" dirty="0"/>
          </a:p>
        </p:txBody>
      </p:sp>
    </p:spTree>
    <p:extLst>
      <p:ext uri="{BB962C8B-B14F-4D97-AF65-F5344CB8AC3E}">
        <p14:creationId xmlns:p14="http://schemas.microsoft.com/office/powerpoint/2010/main" val="291641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A8C59BE-C72F-40A8-A889-4F0F86B3E14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75797" y="1772836"/>
            <a:ext cx="2160240" cy="2762468"/>
          </a:xfrm>
          <a:prstGeom prst="rect">
            <a:avLst/>
          </a:prstGeom>
        </p:spPr>
      </p:pic>
      <p:graphicFrame>
        <p:nvGraphicFramePr>
          <p:cNvPr id="4" name="Grafik 3">
            <a:extLst>
              <a:ext uri="{FF2B5EF4-FFF2-40B4-BE49-F238E27FC236}">
                <a16:creationId xmlns:a16="http://schemas.microsoft.com/office/drawing/2014/main" id="{DEBC380D-C2B7-444E-84CE-41E53C8AEEA9}"/>
              </a:ext>
            </a:extLst>
          </p:cNvPr>
          <p:cNvGraphicFramePr/>
          <p:nvPr>
            <p:extLst>
              <p:ext uri="{D42A27DB-BD31-4B8C-83A1-F6EECF244321}">
                <p14:modId xmlns:p14="http://schemas.microsoft.com/office/powerpoint/2010/main" val="2111960209"/>
              </p:ext>
            </p:extLst>
          </p:nvPr>
        </p:nvGraphicFramePr>
        <p:xfrm>
          <a:off x="1875796" y="4797153"/>
          <a:ext cx="5792548" cy="1584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 4">
            <a:extLst>
              <a:ext uri="{FF2B5EF4-FFF2-40B4-BE49-F238E27FC236}">
                <a16:creationId xmlns:a16="http://schemas.microsoft.com/office/drawing/2014/main" id="{140787C1-7405-48DE-93AE-80F326D29D8B}"/>
              </a:ext>
            </a:extLst>
          </p:cNvPr>
          <p:cNvGraphicFramePr/>
          <p:nvPr>
            <p:extLst>
              <p:ext uri="{D42A27DB-BD31-4B8C-83A1-F6EECF244321}">
                <p14:modId xmlns:p14="http://schemas.microsoft.com/office/powerpoint/2010/main" val="2198482430"/>
              </p:ext>
            </p:extLst>
          </p:nvPr>
        </p:nvGraphicFramePr>
        <p:xfrm>
          <a:off x="1875797" y="332656"/>
          <a:ext cx="5935980" cy="1440180"/>
        </p:xfrm>
        <a:graphic>
          <a:graphicData uri="http://schemas.openxmlformats.org/drawingml/2006/chart">
            <c:chart xmlns:c="http://schemas.openxmlformats.org/drawingml/2006/chart" xmlns:r="http://schemas.openxmlformats.org/officeDocument/2006/relationships" r:id="rId4"/>
          </a:graphicData>
        </a:graphic>
      </p:graphicFrame>
      <p:pic>
        <p:nvPicPr>
          <p:cNvPr id="6" name="Resim 5">
            <a:extLst>
              <a:ext uri="{FF2B5EF4-FFF2-40B4-BE49-F238E27FC236}">
                <a16:creationId xmlns:a16="http://schemas.microsoft.com/office/drawing/2014/main" id="{FB8778C6-0ADF-4F32-86E7-9436371E2527}"/>
              </a:ext>
            </a:extLst>
          </p:cNvPr>
          <p:cNvPicPr/>
          <p:nvPr/>
        </p:nvPicPr>
        <p:blipFill>
          <a:blip r:embed="rId5">
            <a:extLst>
              <a:ext uri="{28A0092B-C50C-407E-A947-70E740481C1C}">
                <a14:useLocalDpi xmlns:a14="http://schemas.microsoft.com/office/drawing/2010/main" val="0"/>
              </a:ext>
            </a:extLst>
          </a:blip>
          <a:stretch>
            <a:fillRect/>
          </a:stretch>
        </p:blipFill>
        <p:spPr>
          <a:xfrm>
            <a:off x="5115065" y="1772836"/>
            <a:ext cx="2407920" cy="2808292"/>
          </a:xfrm>
          <a:prstGeom prst="rect">
            <a:avLst/>
          </a:prstGeom>
        </p:spPr>
      </p:pic>
    </p:spTree>
    <p:extLst>
      <p:ext uri="{BB962C8B-B14F-4D97-AF65-F5344CB8AC3E}">
        <p14:creationId xmlns:p14="http://schemas.microsoft.com/office/powerpoint/2010/main" val="3359163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A77D7D-3CDF-48B2-8ABE-7EC540254638}"/>
              </a:ext>
            </a:extLst>
          </p:cNvPr>
          <p:cNvSpPr>
            <a:spLocks noGrp="1"/>
          </p:cNvSpPr>
          <p:nvPr>
            <p:ph type="title"/>
          </p:nvPr>
        </p:nvSpPr>
        <p:spPr/>
        <p:txBody>
          <a:bodyPr/>
          <a:lstStyle/>
          <a:p>
            <a:r>
              <a:rPr lang="tr-TR" dirty="0" err="1"/>
              <a:t>Truffle</a:t>
            </a:r>
            <a:endParaRPr lang="tr-TR" dirty="0"/>
          </a:p>
        </p:txBody>
      </p:sp>
      <p:sp>
        <p:nvSpPr>
          <p:cNvPr id="3" name="İçerik Yer Tutucusu 2">
            <a:extLst>
              <a:ext uri="{FF2B5EF4-FFF2-40B4-BE49-F238E27FC236}">
                <a16:creationId xmlns:a16="http://schemas.microsoft.com/office/drawing/2014/main" id="{25E8EDAE-9104-4D8D-97C9-CD10DE2C14E6}"/>
              </a:ext>
            </a:extLst>
          </p:cNvPr>
          <p:cNvSpPr>
            <a:spLocks noGrp="1"/>
          </p:cNvSpPr>
          <p:nvPr>
            <p:ph idx="1"/>
          </p:nvPr>
        </p:nvSpPr>
        <p:spPr/>
        <p:txBody>
          <a:bodyPr>
            <a:normAutofit fontScale="85000" lnSpcReduction="10000"/>
          </a:bodyPr>
          <a:lstStyle/>
          <a:p>
            <a:pPr marL="342900" lvl="0" indent="-342900" algn="just">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Truffles have a world trading volume of USD3.5 billion, expected to increase USD 6 billion during next decade. Turkey has a target to reach USD350 million, grabbing a 10% share in the short term, and an action plan made operational since 2014.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Truffle, which was not even on the agenda of Turkey before 5-6 years ago, has drawn the attention of every society, from hunters to investors, from consumers to tourism today. According to data provided by GDF total volume of truffle production is around 40 tons. Increased momentum in truffle production continues. </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Truffles were a source of livelihood so far for nearly 200 families in Turkey, the price of truffles varied between 100 Euros (USD112) and 500 Euros depending on the type and quality,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It is very difficult to give an exact figure about the annual truffle production amount worldwide. The producers are generally small-scale producers, sell their products to local markets and not keep the reports of the products they produce. For these reasons, governments have very little data on truffle production.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GDF along with its respective departments give priorities to the formulation of action and utilization plan and truffle species in the forest area selected based on inventory activities. As at the end of 2019, </a:t>
            </a:r>
            <a:r>
              <a:rPr lang="en-US" sz="1800" b="1" dirty="0">
                <a:effectLst/>
                <a:latin typeface="Calibri" panose="020F0502020204030204" pitchFamily="34" charset="0"/>
                <a:ea typeface="Calibri" panose="020F0502020204030204" pitchFamily="34" charset="0"/>
                <a:cs typeface="Calibri" panose="020F0502020204030204" pitchFamily="34" charset="0"/>
              </a:rPr>
              <a:t>a total of 384 ha potential area</a:t>
            </a:r>
            <a:r>
              <a:rPr lang="en-US" sz="1800" dirty="0">
                <a:effectLst/>
                <a:latin typeface="Calibri" panose="020F0502020204030204" pitchFamily="34" charset="0"/>
                <a:ea typeface="Calibri" panose="020F0502020204030204" pitchFamily="34" charset="0"/>
                <a:cs typeface="Calibri" panose="020F0502020204030204" pitchFamily="34" charset="0"/>
              </a:rPr>
              <a:t> determined for truffe production.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5089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Resim 1">
            <a:extLst>
              <a:ext uri="{FF2B5EF4-FFF2-40B4-BE49-F238E27FC236}">
                <a16:creationId xmlns:a16="http://schemas.microsoft.com/office/drawing/2014/main" id="{6D44F771-2052-4638-8637-8DDA56BC2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007" t="5333"/>
          <a:stretch>
            <a:fillRect/>
          </a:stretch>
        </p:blipFill>
        <p:spPr bwMode="auto">
          <a:xfrm>
            <a:off x="2163762" y="620688"/>
            <a:ext cx="2408238" cy="1668463"/>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5">
            <a:extLst>
              <a:ext uri="{FF2B5EF4-FFF2-40B4-BE49-F238E27FC236}">
                <a16:creationId xmlns:a16="http://schemas.microsoft.com/office/drawing/2014/main" id="{16BB850B-6BD2-4E0E-A028-494D20059F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20688"/>
            <a:ext cx="2339975" cy="16462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1A8A76D1-E39E-449C-A4AD-3209455F0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733" y="2832358"/>
            <a:ext cx="4724516" cy="265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471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9331A-4E06-44A8-8F09-1F59368E235E}"/>
              </a:ext>
            </a:extLst>
          </p:cNvPr>
          <p:cNvSpPr>
            <a:spLocks noGrp="1"/>
          </p:cNvSpPr>
          <p:nvPr>
            <p:ph type="title"/>
          </p:nvPr>
        </p:nvSpPr>
        <p:spPr/>
        <p:txBody>
          <a:bodyPr/>
          <a:lstStyle/>
          <a:p>
            <a:r>
              <a:rPr lang="tr-TR" dirty="0"/>
              <a:t>Chestnut</a:t>
            </a:r>
          </a:p>
        </p:txBody>
      </p:sp>
      <p:sp>
        <p:nvSpPr>
          <p:cNvPr id="3" name="İçerik Yer Tutucusu 2">
            <a:extLst>
              <a:ext uri="{FF2B5EF4-FFF2-40B4-BE49-F238E27FC236}">
                <a16:creationId xmlns:a16="http://schemas.microsoft.com/office/drawing/2014/main" id="{CB224F44-0BDC-48C2-8D7F-2EDBA2D193DD}"/>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rPr>
              <a:t>The distribution area of chestnut forests in Turkey is about 262,045 hectares </a:t>
            </a:r>
            <a:r>
              <a:rPr lang="tr-TR" sz="1800" dirty="0">
                <a:effectLst/>
                <a:latin typeface="Calibri" panose="020F0502020204030204" pitchFamily="34" charset="0"/>
                <a:ea typeface="Calibri" panose="020F0502020204030204" pitchFamily="34" charset="0"/>
              </a:rPr>
              <a:t>.</a:t>
            </a:r>
          </a:p>
          <a:p>
            <a:r>
              <a:rPr lang="en-US" sz="1800" dirty="0">
                <a:effectLst/>
                <a:latin typeface="Calibri" panose="020F0502020204030204" pitchFamily="34" charset="0"/>
                <a:ea typeface="Calibri" panose="020F0502020204030204" pitchFamily="34" charset="0"/>
                <a:cs typeface="Calibri" panose="020F0502020204030204" pitchFamily="34" charset="0"/>
              </a:rPr>
              <a:t>According to the TUIK data of 2019, chestnut production in Turkey reaches over 70 000 tons annually, and the domestic product reaches 240 million TL in total. More than half of the chestnut fruit produced in two provinces mainly in the fruit sector of </a:t>
            </a:r>
            <a:r>
              <a:rPr lang="en-US" sz="1800" dirty="0" err="1">
                <a:effectLst/>
                <a:latin typeface="Calibri" panose="020F0502020204030204" pitchFamily="34" charset="0"/>
                <a:ea typeface="Calibri" panose="020F0502020204030204" pitchFamily="34" charset="0"/>
                <a:cs typeface="Calibri" panose="020F0502020204030204" pitchFamily="34" charset="0"/>
              </a:rPr>
              <a:t>Aydın</a:t>
            </a:r>
            <a:r>
              <a:rPr lang="en-US" sz="1800" dirty="0">
                <a:effectLst/>
                <a:latin typeface="Calibri" panose="020F0502020204030204" pitchFamily="34" charset="0"/>
                <a:ea typeface="Calibri" panose="020F0502020204030204" pitchFamily="34" charset="0"/>
                <a:cs typeface="Calibri" panose="020F0502020204030204" pitchFamily="34" charset="0"/>
              </a:rPr>
              <a:t> and İzmir</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where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close</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to</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Eagean</a:t>
            </a:r>
            <a:r>
              <a:rPr lang="tr-TR" sz="1800" dirty="0">
                <a:latin typeface="Calibri" panose="020F0502020204030204" pitchFamily="34" charset="0"/>
                <a:ea typeface="Calibri" panose="020F0502020204030204" pitchFamily="34" charset="0"/>
                <a:cs typeface="Calibri" panose="020F0502020204030204" pitchFamily="34" charset="0"/>
              </a:rPr>
              <a:t> </a:t>
            </a:r>
            <a:r>
              <a:rPr lang="tr-TR" sz="1800" dirty="0" err="1">
                <a:latin typeface="Calibri" panose="020F0502020204030204" pitchFamily="34" charset="0"/>
                <a:ea typeface="Calibri" panose="020F0502020204030204" pitchFamily="34" charset="0"/>
                <a:cs typeface="Calibri" panose="020F0502020204030204" pitchFamily="34" charset="0"/>
              </a:rPr>
              <a:t>Sea</a:t>
            </a:r>
            <a:r>
              <a:rPr lang="tr-TR" sz="1800" dirty="0">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marL="82296" indent="0">
              <a:buNone/>
            </a:pPr>
            <a:endParaRPr lang="tr-TR" dirty="0"/>
          </a:p>
        </p:txBody>
      </p:sp>
      <p:pic>
        <p:nvPicPr>
          <p:cNvPr id="4" name="Picture 12" descr="A picture containing text, map&#10;&#10;Description automatically generated">
            <a:extLst>
              <a:ext uri="{FF2B5EF4-FFF2-40B4-BE49-F238E27FC236}">
                <a16:creationId xmlns:a16="http://schemas.microsoft.com/office/drawing/2014/main" id="{40246E65-A76C-4003-B8D4-6B6CAC286151}"/>
              </a:ext>
            </a:extLst>
          </p:cNvPr>
          <p:cNvPicPr/>
          <p:nvPr/>
        </p:nvPicPr>
        <p:blipFill>
          <a:blip r:embed="rId2">
            <a:extLst>
              <a:ext uri="{28A0092B-C50C-407E-A947-70E740481C1C}">
                <a14:useLocalDpi xmlns:a14="http://schemas.microsoft.com/office/drawing/2010/main" val="0"/>
              </a:ext>
            </a:extLst>
          </a:blip>
          <a:stretch>
            <a:fillRect/>
          </a:stretch>
        </p:blipFill>
        <p:spPr>
          <a:xfrm>
            <a:off x="1835696" y="3438939"/>
            <a:ext cx="5760720" cy="2628900"/>
          </a:xfrm>
          <a:prstGeom prst="rect">
            <a:avLst/>
          </a:prstGeom>
        </p:spPr>
      </p:pic>
    </p:spTree>
    <p:extLst>
      <p:ext uri="{BB962C8B-B14F-4D97-AF65-F5344CB8AC3E}">
        <p14:creationId xmlns:p14="http://schemas.microsoft.com/office/powerpoint/2010/main" val="39678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4B33A28-7AEB-4D32-A40D-3C68AF900D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556792"/>
            <a:ext cx="7728860" cy="434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639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542" y="96875"/>
            <a:ext cx="675000" cy="900000"/>
          </a:xfrm>
          <a:prstGeom prst="rect">
            <a:avLst/>
          </a:prstGeom>
          <a:effectLst>
            <a:outerShdw blurRad="50800" dist="38100" dir="2700000" algn="tl" rotWithShape="0">
              <a:prstClr val="black">
                <a:alpha val="40000"/>
              </a:prstClr>
            </a:outerShdw>
          </a:effec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436" y="3757244"/>
            <a:ext cx="3077831" cy="2467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descr="KUZU MANTARI 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862" y="1590675"/>
            <a:ext cx="1585913" cy="2061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b\Desktop\eylem planları çalışmalarından resimler\20150629_2015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9253" y="3757243"/>
            <a:ext cx="2010374" cy="2467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Resim 14"/>
          <p:cNvPicPr>
            <a:picLocks noChangeAspect="1"/>
          </p:cNvPicPr>
          <p:nvPr/>
        </p:nvPicPr>
        <p:blipFill rotWithShape="1">
          <a:blip r:embed="rId7">
            <a:extLst>
              <a:ext uri="{28A0092B-C50C-407E-A947-70E740481C1C}">
                <a14:useLocalDpi xmlns:a14="http://schemas.microsoft.com/office/drawing/2010/main" val="0"/>
              </a:ext>
            </a:extLst>
          </a:blip>
          <a:srcRect b="11275"/>
          <a:stretch/>
        </p:blipFill>
        <p:spPr>
          <a:xfrm>
            <a:off x="260183" y="1607542"/>
            <a:ext cx="2433011" cy="2044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Dikdörtgen 15"/>
          <p:cNvSpPr/>
          <p:nvPr/>
        </p:nvSpPr>
        <p:spPr>
          <a:xfrm>
            <a:off x="6415088" y="2586956"/>
            <a:ext cx="2536031" cy="1200329"/>
          </a:xfrm>
          <a:prstGeom prst="rect">
            <a:avLst/>
          </a:prstGeom>
        </p:spPr>
        <p:txBody>
          <a:bodyPr wrap="square">
            <a:spAutoFit/>
          </a:bodyPr>
          <a:lstStyle/>
          <a:p>
            <a:pPr lvl="0" algn="ctr"/>
            <a:r>
              <a:rPr lang="tr-TR" sz="2400" b="1" dirty="0">
                <a:solidFill>
                  <a:srgbClr val="3333FF"/>
                </a:solidFill>
                <a:latin typeface="Times New Roman" pitchFamily="18" charset="0"/>
                <a:cs typeface="Times New Roman" pitchFamily="18" charset="0"/>
              </a:rPr>
              <a:t>THANK YOU FOR YOUR ATTENTION</a:t>
            </a:r>
          </a:p>
        </p:txBody>
      </p:sp>
      <p:pic>
        <p:nvPicPr>
          <p:cNvPr id="17" name="Resim 16"/>
          <p:cNvPicPr>
            <a:picLocks noChangeAspect="1"/>
          </p:cNvPicPr>
          <p:nvPr/>
        </p:nvPicPr>
        <p:blipFill>
          <a:blip r:embed="rId8"/>
          <a:stretch>
            <a:fillRect/>
          </a:stretch>
        </p:blipFill>
        <p:spPr>
          <a:xfrm>
            <a:off x="260183" y="3757244"/>
            <a:ext cx="1264445" cy="2470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 descr="keÃ§i boynuzu ile ilgili gÃ¶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8906" y="1609726"/>
            <a:ext cx="1906993" cy="1981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7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MEMBERSHIP TO MMFN/IMFN</a:t>
            </a:r>
          </a:p>
        </p:txBody>
      </p:sp>
      <p:sp>
        <p:nvSpPr>
          <p:cNvPr id="3" name="2 İçerik Yer Tutucusu"/>
          <p:cNvSpPr>
            <a:spLocks noGrp="1"/>
          </p:cNvSpPr>
          <p:nvPr>
            <p:ph idx="1"/>
          </p:nvPr>
        </p:nvSpPr>
        <p:spPr/>
        <p:txBody>
          <a:bodyPr/>
          <a:lstStyle/>
          <a:p>
            <a:endParaRPr lang="tr-TR"/>
          </a:p>
        </p:txBody>
      </p:sp>
      <p:pic>
        <p:nvPicPr>
          <p:cNvPr id="4" name="Resim 4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1500174"/>
            <a:ext cx="8143900" cy="535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4"/>
          <p:cNvPicPr>
            <a:picLocks noChangeAspect="1"/>
          </p:cNvPicPr>
          <p:nvPr/>
        </p:nvPicPr>
        <p:blipFill>
          <a:blip r:embed="rId2" cstate="print"/>
          <a:stretch>
            <a:fillRect/>
          </a:stretch>
        </p:blipFill>
        <p:spPr>
          <a:xfrm>
            <a:off x="1000100" y="1500174"/>
            <a:ext cx="3534977" cy="4857784"/>
          </a:xfrm>
          <a:prstGeom prst="rect">
            <a:avLst/>
          </a:prstGeom>
        </p:spPr>
      </p:pic>
      <p:pic>
        <p:nvPicPr>
          <p:cNvPr id="2050" name="Picture 2"/>
          <p:cNvPicPr>
            <a:picLocks noGrp="1" noChangeAspect="1" noChangeArrowheads="1"/>
          </p:cNvPicPr>
          <p:nvPr>
            <p:ph idx="1"/>
          </p:nvPr>
        </p:nvPicPr>
        <p:blipFill>
          <a:blip r:embed="rId3"/>
          <a:srcRect/>
          <a:stretch>
            <a:fillRect/>
          </a:stretch>
        </p:blipFill>
        <p:spPr bwMode="auto">
          <a:xfrm>
            <a:off x="4071934" y="1571612"/>
            <a:ext cx="3302396" cy="464347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23179F-ED72-41F9-A702-9D20B0C34407}"/>
              </a:ext>
            </a:extLst>
          </p:cNvPr>
          <p:cNvSpPr>
            <a:spLocks noGrp="1"/>
          </p:cNvSpPr>
          <p:nvPr>
            <p:ph type="title"/>
          </p:nvPr>
        </p:nvSpPr>
        <p:spPr>
          <a:xfrm>
            <a:off x="1435608" y="274638"/>
            <a:ext cx="7498080" cy="706090"/>
          </a:xfrm>
        </p:spPr>
        <p:txBody>
          <a:bodyPr>
            <a:normAutofit fontScale="90000"/>
          </a:bodyPr>
          <a:lstStyle/>
          <a:p>
            <a:r>
              <a:rPr lang="en-US" dirty="0"/>
              <a:t>Brief History </a:t>
            </a:r>
          </a:p>
        </p:txBody>
      </p:sp>
      <p:sp>
        <p:nvSpPr>
          <p:cNvPr id="3" name="İçerik Yer Tutucusu 2">
            <a:extLst>
              <a:ext uri="{FF2B5EF4-FFF2-40B4-BE49-F238E27FC236}">
                <a16:creationId xmlns:a16="http://schemas.microsoft.com/office/drawing/2014/main" id="{1B9671C2-B546-434F-8B1C-C37E3A4F3524}"/>
              </a:ext>
            </a:extLst>
          </p:cNvPr>
          <p:cNvSpPr>
            <a:spLocks noGrp="1"/>
          </p:cNvSpPr>
          <p:nvPr>
            <p:ph idx="1"/>
          </p:nvPr>
        </p:nvSpPr>
        <p:spPr>
          <a:xfrm>
            <a:off x="1435608" y="1196752"/>
            <a:ext cx="7498080" cy="5051648"/>
          </a:xfrm>
        </p:spPr>
        <p:txBody>
          <a:bodyPr>
            <a:normAutofit fontScale="70000" lnSpcReduction="20000"/>
          </a:bodyPr>
          <a:lstStyle/>
          <a:p>
            <a:r>
              <a:rPr lang="en-US" dirty="0">
                <a:latin typeface="AngsanaUPC" panose="02020603050405020304" pitchFamily="18" charset="-34"/>
                <a:cs typeface="AngsanaUPC" panose="02020603050405020304" pitchFamily="18" charset="-34"/>
              </a:rPr>
              <a:t>Turkey participation process  in Model Forest started in 2007. While we were discussing the issue to be a member or not, we made some changes at the  "Forest Management Regulation-FMR", which is one of the basic documents in the management of forests. The FMR was published in the Official Gazette dated February 5, 2008.. </a:t>
            </a:r>
            <a:r>
              <a:rPr lang="en-US" sz="2300" dirty="0">
                <a:latin typeface="AngsanaUPC" panose="02020603050405020304" pitchFamily="18" charset="-34"/>
                <a:cs typeface="AngsanaUPC" panose="02020603050405020304" pitchFamily="18" charset="-34"/>
                <a:hlinkClick r:id="rId2">
                  <a:extLst>
                    <a:ext uri="{A12FA001-AC4F-418D-AE19-62706E023703}">
                      <ahyp:hlinkClr xmlns:ahyp="http://schemas.microsoft.com/office/drawing/2018/hyperlinkcolor" val="tx"/>
                    </a:ext>
                  </a:extLst>
                </a:hlinkClick>
              </a:rPr>
              <a:t>https://www.mevzuat.gov.tr/mevzuat?MevzuatNo=11952&amp;MevzuatTur=7&amp;MevzuatTertip=5</a:t>
            </a:r>
            <a:r>
              <a:rPr lang="en-US" sz="2300" dirty="0">
                <a:latin typeface="AngsanaUPC" panose="02020603050405020304" pitchFamily="18" charset="-34"/>
                <a:cs typeface="AngsanaUPC" panose="02020603050405020304" pitchFamily="18" charset="-34"/>
              </a:rPr>
              <a:t> </a:t>
            </a:r>
            <a:r>
              <a:rPr lang="tr-TR" sz="2300" dirty="0">
                <a:latin typeface="AngsanaUPC" panose="02020603050405020304" pitchFamily="18" charset="-34"/>
                <a:cs typeface="AngsanaUPC" panose="02020603050405020304" pitchFamily="18" charset="-34"/>
              </a:rPr>
              <a:t> </a:t>
            </a:r>
            <a:endParaRPr lang="en-US" dirty="0">
              <a:latin typeface="AngsanaUPC" panose="02020603050405020304" pitchFamily="18" charset="-34"/>
              <a:cs typeface="AngsanaUPC" panose="02020603050405020304" pitchFamily="18" charset="-34"/>
            </a:endParaRPr>
          </a:p>
          <a:p>
            <a:r>
              <a:rPr lang="en-US" dirty="0">
                <a:latin typeface="AngsanaUPC" panose="02020603050405020304" pitchFamily="18" charset="-34"/>
                <a:cs typeface="AngsanaUPC" panose="02020603050405020304" pitchFamily="18" charset="-34"/>
              </a:rPr>
              <a:t>Item 5/c of FMR as follows: "</a:t>
            </a:r>
            <a:r>
              <a:rPr lang="en-US" i="1" dirty="0">
                <a:latin typeface="AngsanaUPC" panose="02020603050405020304" pitchFamily="18" charset="-34"/>
                <a:cs typeface="AngsanaUPC" panose="02020603050405020304" pitchFamily="18" charset="-34"/>
              </a:rPr>
              <a:t>Forest management plans can be made with different contents and bases in order to implement changes in forestry practices, </a:t>
            </a:r>
            <a:r>
              <a:rPr lang="en-US" b="1" i="1" dirty="0">
                <a:latin typeface="AngsanaUPC" panose="02020603050405020304" pitchFamily="18" charset="-34"/>
                <a:cs typeface="AngsanaUPC" panose="02020603050405020304" pitchFamily="18" charset="-34"/>
              </a:rPr>
              <a:t>to develop a new model</a:t>
            </a:r>
            <a:r>
              <a:rPr lang="en-US" i="1" dirty="0">
                <a:latin typeface="AngsanaUPC" panose="02020603050405020304" pitchFamily="18" charset="-34"/>
                <a:cs typeface="AngsanaUPC" panose="02020603050405020304" pitchFamily="18" charset="-34"/>
              </a:rPr>
              <a:t>, and to determine whether this model can be applied or not</a:t>
            </a:r>
            <a:r>
              <a:rPr lang="en-US" dirty="0">
                <a:latin typeface="AngsanaUPC" panose="02020603050405020304" pitchFamily="18" charset="-34"/>
                <a:cs typeface="AngsanaUPC" panose="02020603050405020304" pitchFamily="18" charset="-34"/>
              </a:rPr>
              <a:t>". Based on the FMR,  we obtained official and written permission from the Minister of the time to participate in the MMF. </a:t>
            </a:r>
            <a:r>
              <a:rPr lang="en-US" sz="2500" dirty="0">
                <a:latin typeface="AngsanaUPC" panose="02020603050405020304" pitchFamily="18" charset="-34"/>
                <a:cs typeface="AngsanaUPC" panose="02020603050405020304" pitchFamily="18" charset="-34"/>
                <a:hlinkClick r:id="rId3">
                  <a:extLst>
                    <a:ext uri="{A12FA001-AC4F-418D-AE19-62706E023703}">
                      <ahyp:hlinkClr xmlns:ahyp="http://schemas.microsoft.com/office/drawing/2018/hyperlinkcolor" val="tx"/>
                    </a:ext>
                  </a:extLst>
                </a:hlinkClick>
              </a:rPr>
              <a:t>http://www.gonder.org.tr/?p=1280</a:t>
            </a:r>
            <a:r>
              <a:rPr lang="en-US" sz="2500" dirty="0">
                <a:latin typeface="AngsanaUPC" panose="02020603050405020304" pitchFamily="18" charset="-34"/>
                <a:cs typeface="AngsanaUPC" panose="02020603050405020304" pitchFamily="18" charset="-34"/>
              </a:rPr>
              <a:t> </a:t>
            </a:r>
            <a:endParaRPr lang="en-US" dirty="0">
              <a:latin typeface="AngsanaUPC" panose="02020603050405020304" pitchFamily="18" charset="-34"/>
              <a:cs typeface="AngsanaUPC" panose="02020603050405020304" pitchFamily="18" charset="-34"/>
            </a:endParaRPr>
          </a:p>
          <a:p>
            <a:r>
              <a:rPr lang="en-US" dirty="0">
                <a:latin typeface="AngsanaUPC" panose="02020603050405020304" pitchFamily="18" charset="-34"/>
                <a:cs typeface="AngsanaUPC" panose="02020603050405020304" pitchFamily="18" charset="-34"/>
              </a:rPr>
              <a:t>The model forest issue was added to the founding law of the General Directorate of Forestry</a:t>
            </a:r>
            <a:r>
              <a:rPr lang="tr-TR" dirty="0">
                <a:latin typeface="AngsanaUPC" panose="02020603050405020304" pitchFamily="18" charset="-34"/>
                <a:cs typeface="AngsanaUPC" panose="02020603050405020304" pitchFamily="18" charset="-34"/>
              </a:rPr>
              <a:t>(GDF)</a:t>
            </a:r>
            <a:r>
              <a:rPr lang="en-US" dirty="0">
                <a:latin typeface="AngsanaUPC" panose="02020603050405020304" pitchFamily="18" charset="-34"/>
                <a:cs typeface="AngsanaUPC" panose="02020603050405020304" pitchFamily="18" charset="-34"/>
              </a:rPr>
              <a:t> in 2011. </a:t>
            </a:r>
            <a:r>
              <a:rPr lang="tr-TR" dirty="0">
                <a:latin typeface="AngsanaUPC" panose="02020603050405020304" pitchFamily="18" charset="-34"/>
                <a:cs typeface="AngsanaUPC" panose="02020603050405020304" pitchFamily="18" charset="-34"/>
              </a:rPr>
              <a:t>The </a:t>
            </a:r>
            <a:r>
              <a:rPr lang="tr-TR" dirty="0" err="1">
                <a:latin typeface="AngsanaUPC" panose="02020603050405020304" pitchFamily="18" charset="-34"/>
                <a:cs typeface="AngsanaUPC" panose="02020603050405020304" pitchFamily="18" charset="-34"/>
              </a:rPr>
              <a:t>related</a:t>
            </a:r>
            <a:r>
              <a:rPr lang="tr-TR" dirty="0">
                <a:latin typeface="AngsanaUPC" panose="02020603050405020304" pitchFamily="18" charset="-34"/>
                <a:cs typeface="AngsanaUPC" panose="02020603050405020304" pitchFamily="18" charset="-34"/>
              </a:rPr>
              <a:t> </a:t>
            </a:r>
            <a:r>
              <a:rPr lang="tr-TR" dirty="0" err="1">
                <a:latin typeface="AngsanaUPC" panose="02020603050405020304" pitchFamily="18" charset="-34"/>
                <a:cs typeface="AngsanaUPC" panose="02020603050405020304" pitchFamily="18" charset="-34"/>
              </a:rPr>
              <a:t>item</a:t>
            </a:r>
            <a:r>
              <a:rPr lang="tr-TR" dirty="0">
                <a:latin typeface="AngsanaUPC" panose="02020603050405020304" pitchFamily="18" charset="-34"/>
                <a:cs typeface="AngsanaUPC" panose="02020603050405020304" pitchFamily="18" charset="-34"/>
              </a:rPr>
              <a:t> as </a:t>
            </a:r>
            <a:r>
              <a:rPr lang="tr-TR" dirty="0" err="1">
                <a:latin typeface="AngsanaUPC" panose="02020603050405020304" pitchFamily="18" charset="-34"/>
                <a:cs typeface="AngsanaUPC" panose="02020603050405020304" pitchFamily="18" charset="-34"/>
              </a:rPr>
              <a:t>follows</a:t>
            </a:r>
            <a:r>
              <a:rPr lang="tr-TR" dirty="0">
                <a:latin typeface="AngsanaUPC" panose="02020603050405020304" pitchFamily="18" charset="-34"/>
                <a:cs typeface="AngsanaUPC" panose="02020603050405020304" pitchFamily="18" charset="-34"/>
              </a:rPr>
              <a:t>: </a:t>
            </a:r>
            <a:r>
              <a:rPr lang="en-US" i="1" dirty="0">
                <a:latin typeface="AngsanaUPC" panose="02020603050405020304" pitchFamily="18" charset="-34"/>
                <a:cs typeface="AngsanaUPC" panose="02020603050405020304" pitchFamily="18" charset="-34"/>
              </a:rPr>
              <a:t>To determine, protect and operate recreation areas, urban forests, research forests, arboretum areas, forest biodiversity conservation areas, </a:t>
            </a:r>
            <a:r>
              <a:rPr lang="en-US" b="1" i="1" dirty="0">
                <a:latin typeface="AngsanaUPC" panose="02020603050405020304" pitchFamily="18" charset="-34"/>
                <a:cs typeface="AngsanaUPC" panose="02020603050405020304" pitchFamily="18" charset="-34"/>
              </a:rPr>
              <a:t>model forest </a:t>
            </a:r>
            <a:r>
              <a:rPr lang="en-US" i="1" dirty="0">
                <a:latin typeface="AngsanaUPC" panose="02020603050405020304" pitchFamily="18" charset="-34"/>
                <a:cs typeface="AngsanaUPC" panose="02020603050405020304" pitchFamily="18" charset="-34"/>
              </a:rPr>
              <a:t>and conservation forest areas.</a:t>
            </a:r>
            <a:r>
              <a:rPr lang="tr-TR" i="1" dirty="0">
                <a:latin typeface="AngsanaUPC" panose="02020603050405020304" pitchFamily="18" charset="-34"/>
                <a:cs typeface="AngsanaUPC" panose="02020603050405020304" pitchFamily="18" charset="-34"/>
              </a:rPr>
              <a:t> </a:t>
            </a:r>
            <a:r>
              <a:rPr lang="en-US" sz="2500" dirty="0">
                <a:latin typeface="AngsanaUPC" panose="02020603050405020304" pitchFamily="18" charset="-34"/>
                <a:cs typeface="AngsanaUPC" panose="02020603050405020304" pitchFamily="18" charset="-34"/>
                <a:hlinkClick r:id="rId4">
                  <a:extLst>
                    <a:ext uri="{A12FA001-AC4F-418D-AE19-62706E023703}">
                      <ahyp:hlinkClr xmlns:ahyp="http://schemas.microsoft.com/office/drawing/2018/hyperlinkcolor" val="tx"/>
                    </a:ext>
                  </a:extLst>
                </a:hlinkClick>
              </a:rPr>
              <a:t>https://www.mevzuat.gov.tr/MevzuatMetin/19.5.4.pdf</a:t>
            </a:r>
            <a:r>
              <a:rPr lang="tr-TR" sz="2500" dirty="0">
                <a:latin typeface="AngsanaUPC" panose="02020603050405020304" pitchFamily="18" charset="-34"/>
                <a:cs typeface="AngsanaUPC" panose="02020603050405020304" pitchFamily="18" charset="-34"/>
              </a:rPr>
              <a:t> </a:t>
            </a:r>
            <a:endParaRPr lang="tr-TR" dirty="0">
              <a:latin typeface="AngsanaUPC" panose="02020603050405020304" pitchFamily="18" charset="-34"/>
              <a:cs typeface="AngsanaUPC" panose="02020603050405020304" pitchFamily="18" charset="-34"/>
            </a:endParaRPr>
          </a:p>
          <a:p>
            <a:r>
              <a:rPr lang="tr-TR" dirty="0">
                <a:latin typeface="AngsanaUPC" panose="02020603050405020304" pitchFamily="18" charset="-34"/>
                <a:cs typeface="AngsanaUPC" panose="02020603050405020304" pitchFamily="18" charset="-34"/>
              </a:rPr>
              <a:t>As a </a:t>
            </a:r>
            <a:r>
              <a:rPr lang="tr-TR" dirty="0" err="1">
                <a:latin typeface="AngsanaUPC" panose="02020603050405020304" pitchFamily="18" charset="-34"/>
                <a:cs typeface="AngsanaUPC" panose="02020603050405020304" pitchFamily="18" charset="-34"/>
              </a:rPr>
              <a:t>result</a:t>
            </a:r>
            <a:r>
              <a:rPr lang="en-US" dirty="0">
                <a:latin typeface="AngsanaUPC" panose="02020603050405020304" pitchFamily="18" charset="-34"/>
                <a:cs typeface="AngsanaUPC" panose="02020603050405020304" pitchFamily="18" charset="-34"/>
              </a:rPr>
              <a:t>, we declared two model forests namely </a:t>
            </a:r>
            <a:r>
              <a:rPr lang="en-US" dirty="0" err="1">
                <a:latin typeface="AngsanaUPC" panose="02020603050405020304" pitchFamily="18" charset="-34"/>
                <a:cs typeface="AngsanaUPC" panose="02020603050405020304" pitchFamily="18" charset="-34"/>
              </a:rPr>
              <a:t>Yalova</a:t>
            </a:r>
            <a:r>
              <a:rPr lang="en-US" dirty="0">
                <a:latin typeface="AngsanaUPC" panose="02020603050405020304" pitchFamily="18" charset="-34"/>
                <a:cs typeface="AngsanaUPC" panose="02020603050405020304" pitchFamily="18" charset="-34"/>
              </a:rPr>
              <a:t> and </a:t>
            </a:r>
            <a:r>
              <a:rPr lang="en-US" dirty="0" err="1">
                <a:latin typeface="AngsanaUPC" panose="02020603050405020304" pitchFamily="18" charset="-34"/>
                <a:cs typeface="AngsanaUPC" panose="02020603050405020304" pitchFamily="18" charset="-34"/>
              </a:rPr>
              <a:t>Bucak</a:t>
            </a:r>
            <a:r>
              <a:rPr lang="en-US" dirty="0">
                <a:latin typeface="AngsanaUPC" panose="02020603050405020304" pitchFamily="18" charset="-34"/>
                <a:cs typeface="AngsanaUPC" panose="02020603050405020304" pitchFamily="18" charset="-34"/>
              </a:rPr>
              <a:t>. </a:t>
            </a:r>
          </a:p>
        </p:txBody>
      </p:sp>
    </p:spTree>
    <p:extLst>
      <p:ext uri="{BB962C8B-B14F-4D97-AF65-F5344CB8AC3E}">
        <p14:creationId xmlns:p14="http://schemas.microsoft.com/office/powerpoint/2010/main" val="283441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28C498-318F-419F-80C3-9A5C953D5574}"/>
              </a:ext>
            </a:extLst>
          </p:cNvPr>
          <p:cNvSpPr>
            <a:spLocks noGrp="1"/>
          </p:cNvSpPr>
          <p:nvPr>
            <p:ph type="title"/>
          </p:nvPr>
        </p:nvSpPr>
        <p:spPr>
          <a:xfrm>
            <a:off x="1435608" y="274638"/>
            <a:ext cx="7498080" cy="994122"/>
          </a:xfrm>
        </p:spPr>
        <p:txBody>
          <a:bodyPr>
            <a:noAutofit/>
          </a:bodyPr>
          <a:lstStyle/>
          <a:p>
            <a:pPr algn="ctr"/>
            <a:r>
              <a:rPr lang="en-US" sz="2800" dirty="0"/>
              <a:t>Non-Wood Forest Products in Turkey</a:t>
            </a:r>
            <a:br>
              <a:rPr lang="en-US" sz="3600" dirty="0"/>
            </a:br>
            <a:r>
              <a:rPr lang="en-US" sz="1800" i="1" dirty="0">
                <a:solidFill>
                  <a:srgbClr val="4A66AC"/>
                </a:solidFill>
                <a:effectLst/>
                <a:latin typeface="Calibri" panose="020F0502020204030204" pitchFamily="34" charset="0"/>
                <a:ea typeface="Calibri" panose="020F0502020204030204" pitchFamily="34" charset="0"/>
                <a:cs typeface="Calibri" panose="020F0502020204030204" pitchFamily="34" charset="0"/>
              </a:rPr>
              <a:t>“Light in Weight Heavy in Value”</a:t>
            </a:r>
            <a:endParaRPr lang="en-US" sz="3600" dirty="0"/>
          </a:p>
        </p:txBody>
      </p:sp>
      <p:sp>
        <p:nvSpPr>
          <p:cNvPr id="3" name="İçerik Yer Tutucusu 2">
            <a:extLst>
              <a:ext uri="{FF2B5EF4-FFF2-40B4-BE49-F238E27FC236}">
                <a16:creationId xmlns:a16="http://schemas.microsoft.com/office/drawing/2014/main" id="{D8F5673B-B6D0-4AA1-98C5-83BF8C8538AF}"/>
              </a:ext>
            </a:extLst>
          </p:cNvPr>
          <p:cNvSpPr>
            <a:spLocks noGrp="1"/>
          </p:cNvSpPr>
          <p:nvPr>
            <p:ph idx="1"/>
          </p:nvPr>
        </p:nvSpPr>
        <p:spPr/>
        <p:txBody>
          <a:bodyPr>
            <a:noAutofit/>
          </a:bodyPr>
          <a:lstStyle/>
          <a:p>
            <a:r>
              <a:rPr lang="en-US" sz="1600" dirty="0">
                <a:effectLst/>
                <a:latin typeface="Calibri Light" panose="020F0302020204030204" pitchFamily="34" charset="0"/>
                <a:ea typeface="Calibri" panose="020F0502020204030204" pitchFamily="34" charset="0"/>
                <a:cs typeface="Times New Roman" panose="02020603050405020304" pitchFamily="18" charset="0"/>
              </a:rPr>
              <a:t>In </a:t>
            </a:r>
            <a:r>
              <a:rPr lang="tr-TR" sz="1600" dirty="0">
                <a:effectLst/>
                <a:latin typeface="Calibri Light" panose="020F0302020204030204" pitchFamily="34" charset="0"/>
                <a:ea typeface="Calibri" panose="020F0502020204030204" pitchFamily="34" charset="0"/>
                <a:cs typeface="Times New Roman" panose="02020603050405020304" pitchFamily="18" charset="0"/>
              </a:rPr>
              <a:t>2011, </a:t>
            </a: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the Department of Non-Wood Products and Services</a:t>
            </a:r>
            <a:r>
              <a:rPr lang="en-US" sz="1600" dirty="0">
                <a:effectLst/>
                <a:latin typeface="Calibri Light" panose="020F0302020204030204" pitchFamily="34" charset="0"/>
                <a:ea typeface="Calibri" panose="020F0502020204030204" pitchFamily="34" charset="0"/>
                <a:cs typeface="Times New Roman" panose="02020603050405020304" pitchFamily="18" charset="0"/>
              </a:rPr>
              <a:t> (DNWFPS) was established as the central unit of the GDF</a:t>
            </a:r>
            <a:r>
              <a:rPr lang="tr-TR" sz="1600" dirty="0">
                <a:effectLst/>
                <a:latin typeface="Calibri Light" panose="020F03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The total amount of marketed NWFPs in Turkey for 2019 was calculated about </a:t>
            </a:r>
            <a:r>
              <a:rPr lang="en-GB" sz="1600" b="1" dirty="0">
                <a:effectLst/>
                <a:latin typeface="Calibri" panose="020F0502020204030204" pitchFamily="34" charset="0"/>
                <a:ea typeface="Calibri" panose="020F0502020204030204" pitchFamily="34" charset="0"/>
                <a:cs typeface="Calibri" panose="020F0502020204030204" pitchFamily="34" charset="0"/>
              </a:rPr>
              <a:t>880 million USD.</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NWFPs are mainly found in state-owned forests. The main collectors of NWFPs are "forest villagers" who live in forests and on the edge of villages. As of 2019, the income generated by forest villagers from the sale of NWFPs was </a:t>
            </a:r>
            <a:r>
              <a:rPr lang="en-GB" sz="1600" b="1" dirty="0">
                <a:effectLst/>
                <a:latin typeface="Calibri" panose="020F0502020204030204" pitchFamily="34" charset="0"/>
                <a:ea typeface="Calibri" panose="020F0502020204030204" pitchFamily="34" charset="0"/>
                <a:cs typeface="Calibri" panose="020F0502020204030204" pitchFamily="34" charset="0"/>
              </a:rPr>
              <a:t>123 million USD.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600" dirty="0">
                <a:effectLst/>
                <a:latin typeface="Calibri" panose="020F0502020204030204" pitchFamily="34" charset="0"/>
                <a:ea typeface="Calibri" panose="020F0502020204030204" pitchFamily="34" charset="0"/>
                <a:cs typeface="Calibri" panose="020F0502020204030204" pitchFamily="34" charset="0"/>
              </a:rPr>
              <a:t>The number of forest villagers working in wood production is around 150 000 people. </a:t>
            </a:r>
            <a:r>
              <a:rPr lang="en-GB" sz="1600" b="1" dirty="0">
                <a:effectLst/>
                <a:latin typeface="Calibri" panose="020F0502020204030204" pitchFamily="34" charset="0"/>
                <a:ea typeface="Calibri" panose="020F0502020204030204" pitchFamily="34" charset="0"/>
                <a:cs typeface="Calibri" panose="020F0502020204030204" pitchFamily="34" charset="0"/>
              </a:rPr>
              <a:t>The number of forest villagers working in the collection of NWFPs is around 25 000 people.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However, the NWFPs sector makes an economic contribution directly or indirectly to approximately 500 000 people in Turkey</a:t>
            </a:r>
            <a:r>
              <a:rPr lang="en-GB" sz="1600" dirty="0">
                <a:effectLst/>
                <a:latin typeface="Calibri" panose="020F0502020204030204" pitchFamily="34" charset="0"/>
                <a:ea typeface="Calibri" panose="020F0502020204030204" pitchFamily="34" charset="0"/>
                <a:cs typeface="Calibri" panose="020F0502020204030204" pitchFamily="34" charset="0"/>
              </a:rPr>
              <a:t>. This number includes the people working in the field for collection, working in drying processes, working in the process of making the product or semi-finished products, packer, end seller-retailer, exporter etc.</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600" dirty="0"/>
          </a:p>
        </p:txBody>
      </p:sp>
    </p:spTree>
    <p:extLst>
      <p:ext uri="{BB962C8B-B14F-4D97-AF65-F5344CB8AC3E}">
        <p14:creationId xmlns:p14="http://schemas.microsoft.com/office/powerpoint/2010/main" val="119713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D45FC172-B51D-4B2E-8FC9-8E886E370E22}"/>
              </a:ext>
            </a:extLst>
          </p:cNvPr>
          <p:cNvGraphicFramePr>
            <a:graphicFrameLocks noGrp="1"/>
          </p:cNvGraphicFramePr>
          <p:nvPr>
            <p:extLst>
              <p:ext uri="{D42A27DB-BD31-4B8C-83A1-F6EECF244321}">
                <p14:modId xmlns:p14="http://schemas.microsoft.com/office/powerpoint/2010/main" val="848606492"/>
              </p:ext>
            </p:extLst>
          </p:nvPr>
        </p:nvGraphicFramePr>
        <p:xfrm>
          <a:off x="1738678" y="972626"/>
          <a:ext cx="6314623" cy="4780886"/>
        </p:xfrm>
        <a:graphic>
          <a:graphicData uri="http://schemas.openxmlformats.org/drawingml/2006/table">
            <a:tbl>
              <a:tblPr firstRow="1" firstCol="1" bandRow="1">
                <a:tableStyleId>{5C22544A-7EE6-4342-B048-85BDC9FD1C3A}</a:tableStyleId>
              </a:tblPr>
              <a:tblGrid>
                <a:gridCol w="3448685">
                  <a:extLst>
                    <a:ext uri="{9D8B030D-6E8A-4147-A177-3AD203B41FA5}">
                      <a16:colId xmlns:a16="http://schemas.microsoft.com/office/drawing/2014/main" val="2500070957"/>
                    </a:ext>
                  </a:extLst>
                </a:gridCol>
                <a:gridCol w="1227773">
                  <a:extLst>
                    <a:ext uri="{9D8B030D-6E8A-4147-A177-3AD203B41FA5}">
                      <a16:colId xmlns:a16="http://schemas.microsoft.com/office/drawing/2014/main" val="2235032347"/>
                    </a:ext>
                  </a:extLst>
                </a:gridCol>
                <a:gridCol w="1638165">
                  <a:extLst>
                    <a:ext uri="{9D8B030D-6E8A-4147-A177-3AD203B41FA5}">
                      <a16:colId xmlns:a16="http://schemas.microsoft.com/office/drawing/2014/main" val="3626108160"/>
                    </a:ext>
                  </a:extLst>
                </a:gridCol>
              </a:tblGrid>
              <a:tr h="413055">
                <a:tc>
                  <a:txBody>
                    <a:bodyPr/>
                    <a:lstStyle/>
                    <a:p>
                      <a:pPr algn="just">
                        <a:lnSpc>
                          <a:spcPct val="107000"/>
                        </a:lnSpc>
                        <a:spcAft>
                          <a:spcPts val="800"/>
                        </a:spcAft>
                      </a:pPr>
                      <a:r>
                        <a:rPr lang="en-GB" sz="1100">
                          <a:effectLst/>
                        </a:rPr>
                        <a:t>Indicator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Unit of measure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Amount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05347"/>
                  </a:ext>
                </a:extLst>
              </a:tr>
              <a:tr h="201395">
                <a:tc>
                  <a:txBody>
                    <a:bodyPr/>
                    <a:lstStyle/>
                    <a:p>
                      <a:pPr algn="just">
                        <a:lnSpc>
                          <a:spcPct val="107000"/>
                        </a:lnSpc>
                        <a:spcAft>
                          <a:spcPts val="800"/>
                        </a:spcAft>
                      </a:pPr>
                      <a:r>
                        <a:rPr lang="en-GB" sz="1100">
                          <a:effectLst/>
                        </a:rPr>
                        <a:t>Country area (FAO,2016)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ha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78 535 000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3813430"/>
                  </a:ext>
                </a:extLst>
              </a:tr>
              <a:tr h="205291">
                <a:tc>
                  <a:txBody>
                    <a:bodyPr/>
                    <a:lstStyle/>
                    <a:p>
                      <a:pPr algn="just">
                        <a:lnSpc>
                          <a:spcPct val="107000"/>
                        </a:lnSpc>
                        <a:spcAft>
                          <a:spcPts val="800"/>
                        </a:spcAft>
                      </a:pPr>
                      <a:r>
                        <a:rPr lang="en-GB" sz="1100">
                          <a:effectLst/>
                        </a:rPr>
                        <a:t>Forest area by FAO (FAO,2016)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ha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11 715 000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4296260"/>
                  </a:ext>
                </a:extLst>
              </a:tr>
              <a:tr h="413055">
                <a:tc>
                  <a:txBody>
                    <a:bodyPr/>
                    <a:lstStyle/>
                    <a:p>
                      <a:pPr algn="just">
                        <a:lnSpc>
                          <a:spcPct val="107000"/>
                        </a:lnSpc>
                        <a:spcAft>
                          <a:spcPts val="800"/>
                        </a:spcAft>
                      </a:pPr>
                      <a:r>
                        <a:rPr lang="en-GB" sz="1100">
                          <a:effectLst/>
                        </a:rPr>
                        <a:t>Forest area by national definitions (GDF,2020)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ha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22 740 297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5981620"/>
                  </a:ext>
                </a:extLst>
              </a:tr>
              <a:tr h="744592">
                <a:tc>
                  <a:txBody>
                    <a:bodyPr/>
                    <a:lstStyle/>
                    <a:p>
                      <a:pPr algn="just">
                        <a:lnSpc>
                          <a:spcPct val="107000"/>
                        </a:lnSpc>
                        <a:spcAft>
                          <a:spcPts val="800"/>
                        </a:spcAft>
                      </a:pPr>
                      <a:r>
                        <a:rPr lang="en-GB" sz="1100">
                          <a:effectLst/>
                        </a:rPr>
                        <a:t>Private forest area </a:t>
                      </a:r>
                      <a:endParaRPr lang="tr-TR" sz="1100">
                        <a:effectLst/>
                      </a:endParaRPr>
                    </a:p>
                    <a:p>
                      <a:pPr algn="just">
                        <a:lnSpc>
                          <a:spcPct val="107000"/>
                        </a:lnSpc>
                        <a:spcAft>
                          <a:spcPts val="800"/>
                        </a:spcAft>
                      </a:pPr>
                      <a:r>
                        <a:rPr lang="en-GB"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ha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18 000 </a:t>
                      </a:r>
                      <a:endParaRPr lang="tr-TR" sz="1100">
                        <a:effectLst/>
                      </a:endParaRPr>
                    </a:p>
                    <a:p>
                      <a:pPr algn="just">
                        <a:lnSpc>
                          <a:spcPct val="107000"/>
                        </a:lnSpc>
                        <a:spcAft>
                          <a:spcPts val="800"/>
                        </a:spcAft>
                      </a:pPr>
                      <a:r>
                        <a:rPr lang="en-GB" sz="1100">
                          <a:effectLst/>
                        </a:rPr>
                        <a:t>(0.080% of total forest)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3858266"/>
                  </a:ext>
                </a:extLst>
              </a:tr>
              <a:tr h="205291">
                <a:tc>
                  <a:txBody>
                    <a:bodyPr/>
                    <a:lstStyle/>
                    <a:p>
                      <a:pPr algn="just">
                        <a:lnSpc>
                          <a:spcPct val="107000"/>
                        </a:lnSpc>
                        <a:spcAft>
                          <a:spcPts val="800"/>
                        </a:spcAft>
                      </a:pPr>
                      <a:r>
                        <a:rPr lang="en-GB" sz="1100">
                          <a:effectLst/>
                        </a:rPr>
                        <a:t>Growing stock (2019)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m3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1 679 356 210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262670"/>
                  </a:ext>
                </a:extLst>
              </a:tr>
              <a:tr h="201395">
                <a:tc>
                  <a:txBody>
                    <a:bodyPr/>
                    <a:lstStyle/>
                    <a:p>
                      <a:pPr algn="just">
                        <a:lnSpc>
                          <a:spcPct val="107000"/>
                        </a:lnSpc>
                        <a:spcAft>
                          <a:spcPts val="800"/>
                        </a:spcAft>
                      </a:pPr>
                      <a:r>
                        <a:rPr lang="en-GB" sz="1100">
                          <a:effectLst/>
                        </a:rPr>
                        <a:t>Annual increment (2019)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m3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47 200 000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1070883"/>
                  </a:ext>
                </a:extLst>
              </a:tr>
              <a:tr h="413055">
                <a:tc>
                  <a:txBody>
                    <a:bodyPr/>
                    <a:lstStyle/>
                    <a:p>
                      <a:pPr algn="just">
                        <a:lnSpc>
                          <a:spcPct val="107000"/>
                        </a:lnSpc>
                        <a:spcAft>
                          <a:spcPts val="800"/>
                        </a:spcAft>
                      </a:pPr>
                      <a:r>
                        <a:rPr lang="en-GB" sz="1100">
                          <a:effectLst/>
                        </a:rPr>
                        <a:t>Industrial wood in the rough production-2019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m3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22 113 248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5157458"/>
                  </a:ext>
                </a:extLst>
              </a:tr>
              <a:tr h="413055">
                <a:tc>
                  <a:txBody>
                    <a:bodyPr/>
                    <a:lstStyle/>
                    <a:p>
                      <a:pPr algn="just">
                        <a:lnSpc>
                          <a:spcPct val="107000"/>
                        </a:lnSpc>
                        <a:spcAft>
                          <a:spcPts val="800"/>
                        </a:spcAft>
                      </a:pPr>
                      <a:r>
                        <a:rPr lang="en-GB" sz="1100">
                          <a:effectLst/>
                        </a:rPr>
                        <a:t>Annual fFuel wood production-2019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Stere/m3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5 589 798 stere/3 912 858 m3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906237"/>
                  </a:ext>
                </a:extLst>
              </a:tr>
              <a:tr h="413055">
                <a:tc>
                  <a:txBody>
                    <a:bodyPr/>
                    <a:lstStyle/>
                    <a:p>
                      <a:pPr algn="just">
                        <a:lnSpc>
                          <a:spcPct val="107000"/>
                        </a:lnSpc>
                        <a:spcAft>
                          <a:spcPts val="800"/>
                        </a:spcAft>
                      </a:pPr>
                      <a:r>
                        <a:rPr lang="en-GB" sz="1100">
                          <a:effectLst/>
                        </a:rPr>
                        <a:t>Country population (TURKSTAT, 2020)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Person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83 154 997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1895933"/>
                  </a:ext>
                </a:extLst>
              </a:tr>
              <a:tr h="413055">
                <a:tc>
                  <a:txBody>
                    <a:bodyPr/>
                    <a:lstStyle/>
                    <a:p>
                      <a:pPr algn="just">
                        <a:lnSpc>
                          <a:spcPct val="107000"/>
                        </a:lnSpc>
                        <a:spcAft>
                          <a:spcPts val="800"/>
                        </a:spcAft>
                      </a:pPr>
                      <a:r>
                        <a:rPr lang="en-GB" sz="1100">
                          <a:effectLst/>
                        </a:rPr>
                        <a:t>Forest villages subject to Forest Act (GDF, 2018b)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Number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22 712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250570"/>
                  </a:ext>
                </a:extLst>
              </a:tr>
              <a:tr h="744592">
                <a:tc>
                  <a:txBody>
                    <a:bodyPr/>
                    <a:lstStyle/>
                    <a:p>
                      <a:pPr algn="just">
                        <a:lnSpc>
                          <a:spcPct val="107000"/>
                        </a:lnSpc>
                        <a:spcAft>
                          <a:spcPts val="800"/>
                        </a:spcAft>
                      </a:pPr>
                      <a:r>
                        <a:rPr lang="en-GB" sz="1100">
                          <a:effectLst/>
                        </a:rPr>
                        <a:t>Forest villagers subject to Forest Act</a:t>
                      </a:r>
                      <a:endParaRPr lang="tr-TR" sz="1100">
                        <a:effectLst/>
                      </a:endParaRPr>
                    </a:p>
                    <a:p>
                      <a:pPr algn="just">
                        <a:lnSpc>
                          <a:spcPct val="107000"/>
                        </a:lnSpc>
                        <a:spcAft>
                          <a:spcPts val="800"/>
                        </a:spcAft>
                      </a:pPr>
                      <a:r>
                        <a:rPr lang="en-GB"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a:effectLst/>
                        </a:rPr>
                        <a:t>Person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100" dirty="0">
                          <a:effectLst/>
                        </a:rPr>
                        <a:t>7 013 712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409495"/>
                  </a:ext>
                </a:extLst>
              </a:tr>
            </a:tbl>
          </a:graphicData>
        </a:graphic>
      </p:graphicFrame>
      <p:sp>
        <p:nvSpPr>
          <p:cNvPr id="3" name="Rectangle 1">
            <a:extLst>
              <a:ext uri="{FF2B5EF4-FFF2-40B4-BE49-F238E27FC236}">
                <a16:creationId xmlns:a16="http://schemas.microsoft.com/office/drawing/2014/main" id="{740F0B0A-4580-48E5-A812-E002502AF8BE}"/>
              </a:ext>
            </a:extLst>
          </p:cNvPr>
          <p:cNvSpPr>
            <a:spLocks noChangeArrowheads="1"/>
          </p:cNvSpPr>
          <p:nvPr/>
        </p:nvSpPr>
        <p:spPr bwMode="auto">
          <a:xfrm flipV="1">
            <a:off x="683568" y="1400634"/>
            <a:ext cx="112590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046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834F602-6462-4B59-9488-5994A2DB1E79}"/>
              </a:ext>
            </a:extLst>
          </p:cNvPr>
          <p:cNvPicPr/>
          <p:nvPr/>
        </p:nvPicPr>
        <p:blipFill>
          <a:blip r:embed="rId2">
            <a:extLst>
              <a:ext uri="{28A0092B-C50C-407E-A947-70E740481C1C}">
                <a14:useLocalDpi xmlns:a14="http://schemas.microsoft.com/office/drawing/2010/main" val="0"/>
              </a:ext>
            </a:extLst>
          </a:blip>
          <a:stretch>
            <a:fillRect/>
          </a:stretch>
        </p:blipFill>
        <p:spPr>
          <a:xfrm>
            <a:off x="1475656" y="692696"/>
            <a:ext cx="7200800" cy="4248472"/>
          </a:xfrm>
          <a:prstGeom prst="rect">
            <a:avLst/>
          </a:prstGeom>
        </p:spPr>
      </p:pic>
    </p:spTree>
    <p:extLst>
      <p:ext uri="{BB962C8B-B14F-4D97-AF65-F5344CB8AC3E}">
        <p14:creationId xmlns:p14="http://schemas.microsoft.com/office/powerpoint/2010/main" val="21724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19D1CF-0532-4001-B76C-2FD3A4C608D6}"/>
              </a:ext>
            </a:extLst>
          </p:cNvPr>
          <p:cNvSpPr>
            <a:spLocks noGrp="1"/>
          </p:cNvSpPr>
          <p:nvPr>
            <p:ph type="title"/>
          </p:nvPr>
        </p:nvSpPr>
        <p:spPr/>
        <p:txBody>
          <a:bodyPr/>
          <a:lstStyle/>
          <a:p>
            <a:r>
              <a:rPr lang="en-GB" sz="1800" b="1" dirty="0">
                <a:solidFill>
                  <a:srgbClr val="374C80"/>
                </a:solidFill>
                <a:effectLst/>
                <a:latin typeface="Calibri" panose="020F0502020204030204" pitchFamily="34" charset="0"/>
                <a:ea typeface="Times New Roman" panose="02020603050405020304" pitchFamily="18" charset="0"/>
                <a:cs typeface="Times New Roman" panose="02020603050405020304" pitchFamily="18" charset="0"/>
              </a:rPr>
              <a:t>Definition Used by Turkey for NWFPs  </a:t>
            </a:r>
            <a:endParaRPr lang="tr-TR" dirty="0"/>
          </a:p>
        </p:txBody>
      </p:sp>
      <p:sp>
        <p:nvSpPr>
          <p:cNvPr id="3" name="İçerik Yer Tutucusu 2">
            <a:extLst>
              <a:ext uri="{FF2B5EF4-FFF2-40B4-BE49-F238E27FC236}">
                <a16:creationId xmlns:a16="http://schemas.microsoft.com/office/drawing/2014/main" id="{21DAC559-815E-4194-B704-2BFF2F222B4E}"/>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For Turkey, “Communiqué No. 302 on Inventory and Planning of NWFPs and Production and Sales Principles (Communiqué of NWFPs)”, which was put into practice in 2016, is the most comprehensive and directing legislation on NWFPs. (GDF, 2016)</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Non-Wood Forest Product (NWFP):</a:t>
            </a:r>
            <a:r>
              <a:rPr lang="en-GB" sz="1800" dirty="0">
                <a:effectLst/>
                <a:latin typeface="Calibri" panose="020F0502020204030204" pitchFamily="34" charset="0"/>
                <a:ea typeface="Calibri" panose="020F0502020204030204" pitchFamily="34" charset="0"/>
              </a:rPr>
              <a:t> It refers to biological and mineral origin products other than wood obtained from forests and trees, and other products exposed during the production of wood such as bark, chip, shrub, root, stump, and cone. </a:t>
            </a:r>
            <a:endParaRPr lang="tr-TR" sz="1800" dirty="0">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72801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1377</TotalTime>
  <Words>1990</Words>
  <Application>Microsoft Office PowerPoint</Application>
  <PresentationFormat>Ekran Gösterisi (4:3)</PresentationFormat>
  <Paragraphs>238</Paragraphs>
  <Slides>28</Slides>
  <Notes>2</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28</vt:i4>
      </vt:variant>
    </vt:vector>
  </HeadingPairs>
  <TitlesOfParts>
    <vt:vector size="39" baseType="lpstr">
      <vt:lpstr>AngsanaUPC</vt:lpstr>
      <vt:lpstr>Arial</vt:lpstr>
      <vt:lpstr>Calibri</vt:lpstr>
      <vt:lpstr>Calibri Light</vt:lpstr>
      <vt:lpstr>Gill Sans MT</vt:lpstr>
      <vt:lpstr>Montserrat</vt:lpstr>
      <vt:lpstr>Symbol</vt:lpstr>
      <vt:lpstr>Times New Roman</vt:lpstr>
      <vt:lpstr>Verdana</vt:lpstr>
      <vt:lpstr>Wingdings 2</vt:lpstr>
      <vt:lpstr>Gündönümü</vt:lpstr>
      <vt:lpstr>PowerPoint Sunusu</vt:lpstr>
      <vt:lpstr>MODEL FORESTS IN TURKEY</vt:lpstr>
      <vt:lpstr>MEMBERSHIP TO MMFN/IMFN</vt:lpstr>
      <vt:lpstr>PowerPoint Sunusu</vt:lpstr>
      <vt:lpstr>Brief History </vt:lpstr>
      <vt:lpstr>Non-Wood Forest Products in Turkey “Light in Weight Heavy in Value”</vt:lpstr>
      <vt:lpstr>PowerPoint Sunusu</vt:lpstr>
      <vt:lpstr>PowerPoint Sunusu</vt:lpstr>
      <vt:lpstr>Definition Used by Turkey for NWFPs  </vt:lpstr>
      <vt:lpstr>Revenues from Non-Wood Forests Products in Turkey in 2019 million TL/USD </vt:lpstr>
      <vt:lpstr>Changes in the Price of the Bay (1 Kg.)-2019-Turkey- USD </vt:lpstr>
      <vt:lpstr> Top 10 NWFPs with their total values in 2019 </vt:lpstr>
      <vt:lpstr>Top 10 most exported NWFPs</vt:lpstr>
      <vt:lpstr>Contribution of NWFPs to rural employment</vt:lpstr>
      <vt:lpstr>Some Policy Documents</vt:lpstr>
      <vt:lpstr>OFFICIAL STRATEGY ON NWFP STRATEGIES IN TURKEY</vt:lpstr>
      <vt:lpstr>PowerPoint Sunusu</vt:lpstr>
      <vt:lpstr>PowerPoint Sunusu</vt:lpstr>
      <vt:lpstr>Pine Honey</vt:lpstr>
      <vt:lpstr>PowerPoint Sunusu</vt:lpstr>
      <vt:lpstr>Bay Leaf</vt:lpstr>
      <vt:lpstr>Resin</vt:lpstr>
      <vt:lpstr>PowerPoint Sunusu</vt:lpstr>
      <vt:lpstr>Truffle</vt:lpstr>
      <vt:lpstr>PowerPoint Sunusu</vt:lpstr>
      <vt:lpstr>Chestnut</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Mehmet ÖZDEMİR Enstitü Müdürü</dc:creator>
  <cp:lastModifiedBy>İsmail Belen</cp:lastModifiedBy>
  <cp:revision>65</cp:revision>
  <dcterms:modified xsi:type="dcterms:W3CDTF">2020-11-19T16:59:10Z</dcterms:modified>
</cp:coreProperties>
</file>