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style1.xml" ContentType="application/vnd.ms-office.chartstyle+xml"/>
  <Override PartName="/ppt/charts/colors1.xml" ContentType="application/vnd.ms-office.chartcolorstyle+xml"/>
  <Override PartName="/ppt/charts/chart30.xml" ContentType="application/vnd.openxmlformats-officedocument.drawingml.chart+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334" r:id="rId3"/>
    <p:sldId id="335" r:id="rId4"/>
    <p:sldId id="356" r:id="rId5"/>
    <p:sldId id="352" r:id="rId6"/>
    <p:sldId id="358" r:id="rId7"/>
    <p:sldId id="357" r:id="rId8"/>
    <p:sldId id="339" r:id="rId9"/>
    <p:sldId id="364" r:id="rId10"/>
    <p:sldId id="371" r:id="rId11"/>
    <p:sldId id="365" r:id="rId12"/>
    <p:sldId id="366" r:id="rId13"/>
    <p:sldId id="368" r:id="rId14"/>
    <p:sldId id="367" r:id="rId15"/>
    <p:sldId id="369" r:id="rId16"/>
    <p:sldId id="370" r:id="rId17"/>
    <p:sldId id="372" r:id="rId18"/>
    <p:sldId id="326" r:id="rId19"/>
    <p:sldId id="340" r:id="rId20"/>
    <p:sldId id="341" r:id="rId21"/>
    <p:sldId id="345" r:id="rId22"/>
    <p:sldId id="359" r:id="rId23"/>
    <p:sldId id="362" r:id="rId24"/>
    <p:sldId id="354" r:id="rId25"/>
    <p:sldId id="268" r:id="rId26"/>
    <p:sldId id="363" r:id="rId27"/>
    <p:sldId id="360" r:id="rId28"/>
    <p:sldId id="361" r:id="rId29"/>
  </p:sldIdLst>
  <p:sldSz cx="9144000" cy="6858000" type="screen4x3"/>
  <p:notesSz cx="6742113" cy="987266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CC"/>
    <a:srgbClr val="FFFF99"/>
    <a:srgbClr val="FFFF66"/>
    <a:srgbClr val="FF0000"/>
    <a:srgbClr val="8EE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A803F3-EFC7-4560-B973-5D4B0F5AF17A}" v="8" dt="2022-02-22T15:22:04.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3" autoAdjust="0"/>
    <p:restoredTop sz="94316" autoAdjust="0"/>
  </p:normalViewPr>
  <p:slideViewPr>
    <p:cSldViewPr>
      <p:cViewPr varScale="1">
        <p:scale>
          <a:sx n="109" d="100"/>
          <a:sy n="109" d="100"/>
        </p:scale>
        <p:origin x="912" y="108"/>
      </p:cViewPr>
      <p:guideLst>
        <p:guide orient="horz" pos="2160"/>
        <p:guide pos="2880"/>
      </p:guideLst>
    </p:cSldViewPr>
  </p:slideViewPr>
  <p:outlineViewPr>
    <p:cViewPr>
      <p:scale>
        <a:sx n="33" d="100"/>
        <a:sy n="33" d="100"/>
      </p:scale>
      <p:origin x="48" y="145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ina Prigorschi" userId="9d55db4f-6bb6-4f21-ab48-95b0bdf14bca" providerId="ADAL" clId="{A3A803F3-EFC7-4560-B973-5D4B0F5AF17A}"/>
    <pc:docChg chg="undo custSel modSld">
      <pc:chgData name="Corina Prigorschi" userId="9d55db4f-6bb6-4f21-ab48-95b0bdf14bca" providerId="ADAL" clId="{A3A803F3-EFC7-4560-B973-5D4B0F5AF17A}" dt="2022-02-22T15:24:16.764" v="271" actId="790"/>
      <pc:docMkLst>
        <pc:docMk/>
      </pc:docMkLst>
      <pc:sldChg chg="modSp mod">
        <pc:chgData name="Corina Prigorschi" userId="9d55db4f-6bb6-4f21-ab48-95b0bdf14bca" providerId="ADAL" clId="{A3A803F3-EFC7-4560-B973-5D4B0F5AF17A}" dt="2022-02-22T15:18:09.415" v="0" actId="207"/>
        <pc:sldMkLst>
          <pc:docMk/>
          <pc:sldMk cId="0" sldId="334"/>
        </pc:sldMkLst>
        <pc:spChg chg="mod">
          <ac:chgData name="Corina Prigorschi" userId="9d55db4f-6bb6-4f21-ab48-95b0bdf14bca" providerId="ADAL" clId="{A3A803F3-EFC7-4560-B973-5D4B0F5AF17A}" dt="2022-02-22T15:18:09.415" v="0" actId="207"/>
          <ac:spMkLst>
            <pc:docMk/>
            <pc:sldMk cId="0" sldId="334"/>
            <ac:spMk id="5123" creationId="{00000000-0000-0000-0000-000000000000}"/>
          </ac:spMkLst>
        </pc:spChg>
      </pc:sldChg>
      <pc:sldChg chg="modSp mod">
        <pc:chgData name="Corina Prigorschi" userId="9d55db4f-6bb6-4f21-ab48-95b0bdf14bca" providerId="ADAL" clId="{A3A803F3-EFC7-4560-B973-5D4B0F5AF17A}" dt="2022-02-22T15:19:51.467" v="74" actId="790"/>
        <pc:sldMkLst>
          <pc:docMk/>
          <pc:sldMk cId="2854672235" sldId="358"/>
        </pc:sldMkLst>
        <pc:spChg chg="mod">
          <ac:chgData name="Corina Prigorschi" userId="9d55db4f-6bb6-4f21-ab48-95b0bdf14bca" providerId="ADAL" clId="{A3A803F3-EFC7-4560-B973-5D4B0F5AF17A}" dt="2022-02-22T15:19:02.993" v="39" actId="207"/>
          <ac:spMkLst>
            <pc:docMk/>
            <pc:sldMk cId="2854672235" sldId="358"/>
            <ac:spMk id="25" creationId="{00000000-0000-0000-0000-000000000000}"/>
          </ac:spMkLst>
        </pc:spChg>
        <pc:spChg chg="mod">
          <ac:chgData name="Corina Prigorschi" userId="9d55db4f-6bb6-4f21-ab48-95b0bdf14bca" providerId="ADAL" clId="{A3A803F3-EFC7-4560-B973-5D4B0F5AF17A}" dt="2022-02-22T15:18:48.101" v="33" actId="207"/>
          <ac:spMkLst>
            <pc:docMk/>
            <pc:sldMk cId="2854672235" sldId="358"/>
            <ac:spMk id="26" creationId="{00000000-0000-0000-0000-000000000000}"/>
          </ac:spMkLst>
        </pc:spChg>
        <pc:spChg chg="mod">
          <ac:chgData name="Corina Prigorschi" userId="9d55db4f-6bb6-4f21-ab48-95b0bdf14bca" providerId="ADAL" clId="{A3A803F3-EFC7-4560-B973-5D4B0F5AF17A}" dt="2022-02-22T15:19:51.467" v="74" actId="790"/>
          <ac:spMkLst>
            <pc:docMk/>
            <pc:sldMk cId="2854672235" sldId="358"/>
            <ac:spMk id="28" creationId="{00000000-0000-0000-0000-000000000000}"/>
          </ac:spMkLst>
        </pc:spChg>
      </pc:sldChg>
      <pc:sldChg chg="addSp delSp modSp mod">
        <pc:chgData name="Corina Prigorschi" userId="9d55db4f-6bb6-4f21-ab48-95b0bdf14bca" providerId="ADAL" clId="{A3A803F3-EFC7-4560-B973-5D4B0F5AF17A}" dt="2022-02-22T15:24:16.764" v="271" actId="790"/>
        <pc:sldMkLst>
          <pc:docMk/>
          <pc:sldMk cId="0" sldId="363"/>
        </pc:sldMkLst>
        <pc:spChg chg="add del">
          <ac:chgData name="Corina Prigorschi" userId="9d55db4f-6bb6-4f21-ab48-95b0bdf14bca" providerId="ADAL" clId="{A3A803F3-EFC7-4560-B973-5D4B0F5AF17A}" dt="2022-02-22T15:21:52.384" v="81"/>
          <ac:spMkLst>
            <pc:docMk/>
            <pc:sldMk cId="0" sldId="363"/>
            <ac:spMk id="2" creationId="{955E2515-1863-4DC3-B468-355A0278236D}"/>
          </ac:spMkLst>
        </pc:spChg>
        <pc:spChg chg="add del">
          <ac:chgData name="Corina Prigorschi" userId="9d55db4f-6bb6-4f21-ab48-95b0bdf14bca" providerId="ADAL" clId="{A3A803F3-EFC7-4560-B973-5D4B0F5AF17A}" dt="2022-02-22T15:22:04.220" v="97"/>
          <ac:spMkLst>
            <pc:docMk/>
            <pc:sldMk cId="0" sldId="363"/>
            <ac:spMk id="3" creationId="{F4776C65-FA4B-4CC7-9837-0BB8783CF8BE}"/>
          </ac:spMkLst>
        </pc:spChg>
        <pc:spChg chg="mod">
          <ac:chgData name="Corina Prigorschi" userId="9d55db4f-6bb6-4f21-ab48-95b0bdf14bca" providerId="ADAL" clId="{A3A803F3-EFC7-4560-B973-5D4B0F5AF17A}" dt="2022-02-22T15:24:16.764" v="271" actId="790"/>
          <ac:spMkLst>
            <pc:docMk/>
            <pc:sldMk cId="0" sldId="363"/>
            <ac:spMk id="23555" creationId="{00000000-0000-0000-0000-000000000000}"/>
          </ac:spMkLst>
        </pc:spChg>
      </pc:sldChg>
      <pc:sldChg chg="modSp mod">
        <pc:chgData name="Corina Prigorschi" userId="9d55db4f-6bb6-4f21-ab48-95b0bdf14bca" providerId="ADAL" clId="{A3A803F3-EFC7-4560-B973-5D4B0F5AF17A}" dt="2022-02-22T15:20:06.579" v="78" actId="20577"/>
        <pc:sldMkLst>
          <pc:docMk/>
          <pc:sldMk cId="0" sldId="364"/>
        </pc:sldMkLst>
        <pc:spChg chg="mod">
          <ac:chgData name="Corina Prigorschi" userId="9d55db4f-6bb6-4f21-ab48-95b0bdf14bca" providerId="ADAL" clId="{A3A803F3-EFC7-4560-B973-5D4B0F5AF17A}" dt="2022-02-22T15:20:06.579" v="78" actId="20577"/>
          <ac:spMkLst>
            <pc:docMk/>
            <pc:sldMk cId="0" sldId="364"/>
            <ac:spMk id="11266" creationId="{00000000-0000-0000-0000-000000000000}"/>
          </ac:spMkLst>
        </pc:spChg>
      </pc:sldChg>
      <pc:sldChg chg="modSp mod">
        <pc:chgData name="Corina Prigorschi" userId="9d55db4f-6bb6-4f21-ab48-95b0bdf14bca" providerId="ADAL" clId="{A3A803F3-EFC7-4560-B973-5D4B0F5AF17A}" dt="2022-02-22T15:20:22.217" v="79" actId="207"/>
        <pc:sldMkLst>
          <pc:docMk/>
          <pc:sldMk cId="0" sldId="371"/>
        </pc:sldMkLst>
        <pc:spChg chg="mod">
          <ac:chgData name="Corina Prigorschi" userId="9d55db4f-6bb6-4f21-ab48-95b0bdf14bca" providerId="ADAL" clId="{A3A803F3-EFC7-4560-B973-5D4B0F5AF17A}" dt="2022-02-22T15:20:22.217" v="79" actId="207"/>
          <ac:spMkLst>
            <pc:docMk/>
            <pc:sldMk cId="0" sldId="371"/>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3.jpeg"/></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3.jpeg"/></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2" Type="http://schemas.openxmlformats.org/officeDocument/2006/relationships/oleObject" Target="file:///E:\My%20documents\TIF\Proiecte\Biotica\Biotica%202015\Module%205%20workbook%20(Talmaci,%20Miron,%20Svecla)_2006-2014.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3.jpeg"/></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3.jpeg"/></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3.jpe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image" Target="../media/image3.jpe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5"/>
      <c:hPercent val="36"/>
      <c:rotY val="20"/>
      <c:depthPercent val="100"/>
      <c:rAngAx val="1"/>
    </c:view3D>
    <c:floor>
      <c:thickness val="0"/>
      <c:spPr>
        <a:solidFill>
          <a:srgbClr val="FFFFFF"/>
        </a:solidFill>
        <a:ln w="3175">
          <a:solidFill>
            <a:srgbClr val="00000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8.3602833568266963E-3"/>
          <c:y val="3.1421578355493814E-3"/>
          <c:w val="0.99163969807952412"/>
          <c:h val="0.93427662626857977"/>
        </c:manualLayout>
      </c:layout>
      <c:bar3DChart>
        <c:barDir val="col"/>
        <c:grouping val="clustered"/>
        <c:varyColors val="0"/>
        <c:ser>
          <c:idx val="0"/>
          <c:order val="0"/>
          <c:tx>
            <c:strRef>
              <c:f>Sheet1!$A$2</c:f>
              <c:strCache>
                <c:ptCount val="1"/>
                <c:pt idx="0">
                  <c:v>Suprafața acoperită cu păduri, mii ha</c:v>
                </c:pt>
              </c:strCache>
            </c:strRef>
          </c:tx>
          <c:spPr>
            <a:solidFill>
              <a:srgbClr val="00FF00"/>
            </a:solidFill>
            <a:ln w="12702">
              <a:solidFill>
                <a:srgbClr val="00FF00"/>
              </a:solidFill>
              <a:prstDash val="solid"/>
            </a:ln>
          </c:spPr>
          <c:invertIfNegative val="0"/>
          <c:dLbls>
            <c:dLbl>
              <c:idx val="0"/>
              <c:layout>
                <c:manualLayout>
                  <c:x val="4.8355342630526515E-3"/>
                  <c:y val="-1.5569351940520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E1-460D-8F5B-F2706E2CBF21}"/>
                </c:ext>
              </c:extLst>
            </c:dLbl>
            <c:dLbl>
              <c:idx val="1"/>
              <c:layout>
                <c:manualLayout>
                  <c:x val="1.2177280576529968E-2"/>
                  <c:y val="-2.606907473417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E1-460D-8F5B-F2706E2CBF21}"/>
                </c:ext>
              </c:extLst>
            </c:dLbl>
            <c:dLbl>
              <c:idx val="2"/>
              <c:layout>
                <c:manualLayout>
                  <c:x val="1.0256391839275479E-2"/>
                  <c:y val="-2.4861011669860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E1-460D-8F5B-F2706E2CBF21}"/>
                </c:ext>
              </c:extLst>
            </c:dLbl>
            <c:dLbl>
              <c:idx val="3"/>
              <c:layout>
                <c:manualLayout>
                  <c:x val="4.0562560720472504E-3"/>
                  <c:y val="-3.60649458246807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E1-460D-8F5B-F2706E2CBF21}"/>
                </c:ext>
              </c:extLst>
            </c:dLbl>
            <c:dLbl>
              <c:idx val="4"/>
              <c:layout>
                <c:manualLayout>
                  <c:x val="5.9725202536684086E-3"/>
                  <c:y val="-2.5744906891082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E1-460D-8F5B-F2706E2CBF21}"/>
                </c:ext>
              </c:extLst>
            </c:dLbl>
            <c:dLbl>
              <c:idx val="5"/>
              <c:layout>
                <c:manualLayout>
                  <c:x val="1.8755450920723701E-3"/>
                  <c:y val="-2.7703332293224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E1-460D-8F5B-F2706E2CBF21}"/>
                </c:ext>
              </c:extLst>
            </c:dLbl>
            <c:dLbl>
              <c:idx val="6"/>
              <c:layout>
                <c:manualLayout>
                  <c:x val="4.9381985296790389E-3"/>
                  <c:y val="-4.4078482504331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E1-460D-8F5B-F2706E2CBF21}"/>
                </c:ext>
              </c:extLst>
            </c:dLbl>
            <c:dLbl>
              <c:idx val="7"/>
              <c:layout>
                <c:manualLayout>
                  <c:x val="1.356026298068768E-3"/>
                  <c:y val="-2.4258061739420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E1-460D-8F5B-F2706E2CBF21}"/>
                </c:ext>
              </c:extLst>
            </c:dLbl>
            <c:dLbl>
              <c:idx val="8"/>
              <c:layout>
                <c:manualLayout>
                  <c:x val="6.9673217871711402E-3"/>
                  <c:y val="-1.811292381344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6E1-460D-8F5B-F2706E2CBF21}"/>
                </c:ext>
              </c:extLst>
            </c:dLbl>
            <c:dLbl>
              <c:idx val="9"/>
              <c:layout>
                <c:manualLayout>
                  <c:x val="1.2162675788673628E-2"/>
                  <c:y val="-2.5470330529044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E1-460D-8F5B-F2706E2CBF21}"/>
                </c:ext>
              </c:extLst>
            </c:dLbl>
            <c:numFmt formatCode="0.0" sourceLinked="0"/>
            <c:spPr>
              <a:noFill/>
              <a:ln w="25404">
                <a:noFill/>
              </a:ln>
            </c:spPr>
            <c:txPr>
              <a:bodyPr/>
              <a:lstStyle/>
              <a:p>
                <a:pPr>
                  <a:defRPr sz="1601" b="0" i="0" u="none" strike="noStrike" baseline="0">
                    <a:solidFill>
                      <a:srgbClr val="000000"/>
                    </a:solidFill>
                    <a:latin typeface="Times New Roman" pitchFamily="18" charset="0"/>
                    <a:ea typeface="Arial Narrow"/>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1848</c:v>
                </c:pt>
                <c:pt idx="1">
                  <c:v>1918</c:v>
                </c:pt>
                <c:pt idx="2">
                  <c:v>1945</c:v>
                </c:pt>
                <c:pt idx="3">
                  <c:v>1966</c:v>
                </c:pt>
                <c:pt idx="4">
                  <c:v>1973</c:v>
                </c:pt>
                <c:pt idx="5">
                  <c:v>1983</c:v>
                </c:pt>
                <c:pt idx="6">
                  <c:v>1993</c:v>
                </c:pt>
                <c:pt idx="7">
                  <c:v>2003</c:v>
                </c:pt>
                <c:pt idx="8">
                  <c:v>2010</c:v>
                </c:pt>
                <c:pt idx="9">
                  <c:v>2020</c:v>
                </c:pt>
              </c:numCache>
            </c:numRef>
          </c:cat>
          <c:val>
            <c:numRef>
              <c:f>Sheet1!$B$2:$K$2</c:f>
              <c:numCache>
                <c:formatCode>General</c:formatCode>
                <c:ptCount val="10"/>
                <c:pt idx="0">
                  <c:v>366.2</c:v>
                </c:pt>
                <c:pt idx="1">
                  <c:v>230</c:v>
                </c:pt>
                <c:pt idx="2">
                  <c:v>222</c:v>
                </c:pt>
                <c:pt idx="3">
                  <c:v>247.6</c:v>
                </c:pt>
                <c:pt idx="4">
                  <c:v>271.2</c:v>
                </c:pt>
                <c:pt idx="5">
                  <c:v>301.2</c:v>
                </c:pt>
                <c:pt idx="6">
                  <c:v>333.9</c:v>
                </c:pt>
                <c:pt idx="7">
                  <c:v>355.1</c:v>
                </c:pt>
                <c:pt idx="8">
                  <c:v>374.6</c:v>
                </c:pt>
                <c:pt idx="9">
                  <c:v>379.5</c:v>
                </c:pt>
              </c:numCache>
            </c:numRef>
          </c:val>
          <c:shape val="cylinder"/>
          <c:extLst>
            <c:ext xmlns:c16="http://schemas.microsoft.com/office/drawing/2014/chart" uri="{C3380CC4-5D6E-409C-BE32-E72D297353CC}">
              <c16:uniqueId val="{0000000A-16E1-460D-8F5B-F2706E2CBF21}"/>
            </c:ext>
          </c:extLst>
        </c:ser>
        <c:dLbls>
          <c:showLegendKey val="0"/>
          <c:showVal val="0"/>
          <c:showCatName val="0"/>
          <c:showSerName val="0"/>
          <c:showPercent val="0"/>
          <c:showBubbleSize val="0"/>
        </c:dLbls>
        <c:gapWidth val="150"/>
        <c:gapDepth val="0"/>
        <c:shape val="box"/>
        <c:axId val="64793088"/>
        <c:axId val="39632896"/>
        <c:axId val="0"/>
      </c:bar3DChart>
      <c:catAx>
        <c:axId val="64793088"/>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400" b="0" i="0" u="none" strike="noStrike" baseline="0">
                <a:solidFill>
                  <a:srgbClr val="000000"/>
                </a:solidFill>
                <a:latin typeface="Times New Roman" pitchFamily="18" charset="0"/>
                <a:ea typeface="Calibri"/>
                <a:cs typeface="Times New Roman" pitchFamily="18" charset="0"/>
              </a:defRPr>
            </a:pPr>
            <a:endParaRPr lang="en-US"/>
          </a:p>
        </c:txPr>
        <c:crossAx val="39632896"/>
        <c:crosses val="autoZero"/>
        <c:auto val="1"/>
        <c:lblAlgn val="ctr"/>
        <c:lblOffset val="100"/>
        <c:tickLblSkip val="1"/>
        <c:tickMarkSkip val="1"/>
        <c:noMultiLvlLbl val="0"/>
      </c:catAx>
      <c:valAx>
        <c:axId val="39632896"/>
        <c:scaling>
          <c:orientation val="minMax"/>
        </c:scaling>
        <c:delete val="1"/>
        <c:axPos val="l"/>
        <c:numFmt formatCode="General" sourceLinked="1"/>
        <c:majorTickMark val="out"/>
        <c:minorTickMark val="none"/>
        <c:tickLblPos val="none"/>
        <c:crossAx val="64793088"/>
        <c:crosses val="autoZero"/>
        <c:crossBetween val="between"/>
      </c:valAx>
      <c:spPr>
        <a:noFill/>
        <a:ln w="25409">
          <a:noFill/>
        </a:ln>
      </c:spPr>
    </c:plotArea>
    <c:plotVisOnly val="1"/>
    <c:dispBlanksAs val="gap"/>
    <c:showDLblsOverMax val="0"/>
  </c:chart>
  <c:spPr>
    <a:noFill/>
    <a:ln>
      <a:noFill/>
    </a:ln>
  </c:spPr>
  <c:txPr>
    <a:bodyPr/>
    <a:lstStyle/>
    <a:p>
      <a:pPr>
        <a:defRPr sz="1025" b="1"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dLbls>
          <c:showLegendKey val="0"/>
          <c:showVal val="1"/>
          <c:showCatName val="0"/>
          <c:showSerName val="0"/>
          <c:showPercent val="0"/>
          <c:showBubbleSize val="0"/>
        </c:dLbls>
        <c:gapWidth val="150"/>
        <c:shape val="box"/>
        <c:axId val="70124544"/>
        <c:axId val="55082304"/>
        <c:axId val="0"/>
      </c:bar3DChart>
      <c:catAx>
        <c:axId val="70124544"/>
        <c:scaling>
          <c:orientation val="minMax"/>
        </c:scaling>
        <c:delete val="0"/>
        <c:axPos val="b"/>
        <c:title>
          <c:tx>
            <c:rich>
              <a:bodyPr/>
              <a:lstStyle/>
              <a:p>
                <a:pPr>
                  <a:defRPr sz="1645" b="1" i="0" u="none" strike="noStrike" baseline="0">
                    <a:solidFill>
                      <a:srgbClr val="000000"/>
                    </a:solidFill>
                    <a:latin typeface="Times New Roman"/>
                    <a:ea typeface="Times New Roman"/>
                    <a:cs typeface="Times New Roman"/>
                  </a:defRPr>
                </a:pPr>
                <a:r>
                  <a:rPr lang="it-IT"/>
                  <a:t>Anii</a:t>
                </a:r>
              </a:p>
            </c:rich>
          </c:tx>
          <c:overlay val="0"/>
        </c:title>
        <c:numFmt formatCode="General" sourceLinked="1"/>
        <c:majorTickMark val="none"/>
        <c:minorTickMark val="none"/>
        <c:tickLblPos val="nextTo"/>
        <c:txPr>
          <a:bodyPr rot="0" vert="horz"/>
          <a:lstStyle/>
          <a:p>
            <a:pPr>
              <a:defRPr sz="1440" b="0" i="0" u="none" strike="noStrike" baseline="0">
                <a:solidFill>
                  <a:srgbClr val="000000"/>
                </a:solidFill>
                <a:latin typeface="Calibri"/>
                <a:ea typeface="Calibri"/>
                <a:cs typeface="Calibri"/>
              </a:defRPr>
            </a:pPr>
            <a:endParaRPr lang="en-US"/>
          </a:p>
        </c:txPr>
        <c:crossAx val="55082304"/>
        <c:crosses val="autoZero"/>
        <c:auto val="1"/>
        <c:lblAlgn val="ctr"/>
        <c:lblOffset val="100"/>
        <c:noMultiLvlLbl val="0"/>
      </c:catAx>
      <c:valAx>
        <c:axId val="55082304"/>
        <c:scaling>
          <c:orientation val="minMax"/>
        </c:scaling>
        <c:delete val="0"/>
        <c:axPos val="l"/>
        <c:minorGridlines/>
        <c:title>
          <c:tx>
            <c:rich>
              <a:bodyPr/>
              <a:lstStyle/>
              <a:p>
                <a:pPr>
                  <a:defRPr sz="1645" b="1" i="0" u="none" strike="noStrike" baseline="0">
                    <a:solidFill>
                      <a:srgbClr val="000000"/>
                    </a:solidFill>
                    <a:latin typeface="Times New Roman"/>
                    <a:ea typeface="Times New Roman"/>
                    <a:cs typeface="Times New Roman"/>
                  </a:defRPr>
                </a:pPr>
                <a:r>
                  <a:rPr lang="it-IT"/>
                  <a:t>Mii, lei</a:t>
                </a:r>
              </a:p>
            </c:rich>
          </c:tx>
          <c:overlay val="0"/>
        </c:title>
        <c:numFmt formatCode="General" sourceLinked="1"/>
        <c:majorTickMark val="out"/>
        <c:minorTickMark val="none"/>
        <c:tickLblPos val="nextTo"/>
        <c:txPr>
          <a:bodyPr rot="0" vert="horz"/>
          <a:lstStyle/>
          <a:p>
            <a:pPr>
              <a:defRPr sz="1442" b="0" i="0" u="none" strike="noStrike" baseline="0">
                <a:solidFill>
                  <a:srgbClr val="000000"/>
                </a:solidFill>
                <a:latin typeface="Times New Roman" pitchFamily="18" charset="0"/>
                <a:ea typeface="Calibri"/>
                <a:cs typeface="Times New Roman" pitchFamily="18" charset="0"/>
              </a:defRPr>
            </a:pPr>
            <a:endParaRPr lang="en-US"/>
          </a:p>
        </c:txPr>
        <c:crossAx val="70124544"/>
        <c:crosses val="autoZero"/>
        <c:crossBetween val="between"/>
      </c:valAx>
      <c:spPr>
        <a:noFill/>
        <a:ln w="25403">
          <a:noFill/>
        </a:ln>
      </c:spPr>
    </c:plotArea>
    <c:plotVisOnly val="1"/>
    <c:dispBlanksAs val="gap"/>
    <c:showDLblsOverMax val="0"/>
  </c:chart>
  <c:txPr>
    <a:bodyPr/>
    <a:lstStyle/>
    <a:p>
      <a:pPr>
        <a:defRPr sz="103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1"/>
          <c:showCatName val="0"/>
          <c:showSerName val="0"/>
          <c:showPercent val="0"/>
          <c:showBubbleSize val="0"/>
          <c:showLeaderLines val="0"/>
        </c:dLbls>
      </c:pie3DChart>
      <c:spPr>
        <a:noFill/>
        <a:ln w="25405">
          <a:noFill/>
        </a:ln>
      </c:spPr>
    </c:plotArea>
    <c:legend>
      <c:legendPos val="r"/>
      <c:overlay val="0"/>
      <c:txPr>
        <a:bodyPr/>
        <a:lstStyle/>
        <a:p>
          <a:pPr>
            <a:defRPr sz="1400">
              <a:latin typeface="Times New Roman" pitchFamily="18" charset="0"/>
              <a:cs typeface="Times New Roman" pitchFamily="18" charset="0"/>
            </a:defRPr>
          </a:pPr>
          <a:endParaRPr lang="en-US"/>
        </a:p>
      </c:txPr>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spPr>
            <a:blipFill>
              <a:blip xmlns:r="http://schemas.openxmlformats.org/officeDocument/2006/relationships" r:embed="rId1"/>
              <a:tile tx="0" ty="0" sx="100000" sy="100000" flip="none" algn="tl"/>
            </a:blipFill>
            <a:ln w="28712">
              <a:solidFill>
                <a:schemeClr val="tx1"/>
              </a:solidFill>
            </a:ln>
            <a:effectLst>
              <a:outerShdw blurRad="50800" dist="50800" dir="5400000" algn="ctr" rotWithShape="0">
                <a:srgbClr val="000000">
                  <a:alpha val="17000"/>
                </a:srgbClr>
              </a:outerShdw>
            </a:effectLst>
          </c:spPr>
          <c:invertIfNegative val="0"/>
          <c:pictureOptions>
            <c:pictureFormat val="stretch"/>
          </c:pictureOptions>
          <c:dLbls>
            <c:dLbl>
              <c:idx val="0"/>
              <c:layout>
                <c:manualLayout>
                  <c:x val="1.3888888888888999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62-487B-9504-44AEFA8E1F73}"/>
                </c:ext>
              </c:extLst>
            </c:dLbl>
            <c:dLbl>
              <c:idx val="1"/>
              <c:layout>
                <c:manualLayout>
                  <c:x val="1.8518518518518583E-2"/>
                  <c:y val="-1.9841269841269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62-487B-9504-44AEFA8E1F73}"/>
                </c:ext>
              </c:extLst>
            </c:dLbl>
            <c:dLbl>
              <c:idx val="2"/>
              <c:layout>
                <c:manualLayout>
                  <c:x val="2.0833333333333412E-2"/>
                  <c:y val="-2.3809523809523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62-487B-9504-44AEFA8E1F73}"/>
                </c:ext>
              </c:extLst>
            </c:dLbl>
            <c:dLbl>
              <c:idx val="3"/>
              <c:layout>
                <c:manualLayout>
                  <c:x val="1.6203703703703703E-2"/>
                  <c:y val="-2.7777777777778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62-487B-9504-44AEFA8E1F73}"/>
                </c:ext>
              </c:extLst>
            </c:dLbl>
            <c:dLbl>
              <c:idx val="4"/>
              <c:layout>
                <c:manualLayout>
                  <c:x val="1.5325563232549881E-3"/>
                  <c:y val="-2.867364090893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62-487B-9504-44AEFA8E1F73}"/>
                </c:ext>
              </c:extLst>
            </c:dLbl>
            <c:spPr>
              <a:noFill/>
              <a:ln>
                <a:noFill/>
              </a:ln>
              <a:effectLst/>
            </c:spPr>
            <c:txPr>
              <a:bodyPr/>
              <a:lstStyle/>
              <a:p>
                <a:pPr>
                  <a:defRPr sz="1409" b="1" i="0" u="none" strike="noStrike" baseline="0">
                    <a:solidFill>
                      <a:srgbClr val="000000"/>
                    </a:solidFill>
                    <a:latin typeface="Times New Roman" pitchFamily="18" charset="0"/>
                    <a:ea typeface="Calibri"/>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2016</c:v>
                </c:pt>
                <c:pt idx="1">
                  <c:v>2017</c:v>
                </c:pt>
                <c:pt idx="2">
                  <c:v>2018</c:v>
                </c:pt>
                <c:pt idx="3">
                  <c:v>2019</c:v>
                </c:pt>
                <c:pt idx="4">
                  <c:v>2020</c:v>
                </c:pt>
                <c:pt idx="5">
                  <c:v>2021 (plan)</c:v>
                </c:pt>
              </c:strCache>
            </c:strRef>
          </c:cat>
          <c:val>
            <c:numRef>
              <c:f>Лист1!$B$2:$B$7</c:f>
              <c:numCache>
                <c:formatCode>General</c:formatCode>
                <c:ptCount val="6"/>
                <c:pt idx="0">
                  <c:v>26256.400000000001</c:v>
                </c:pt>
                <c:pt idx="1">
                  <c:v>24299.1</c:v>
                </c:pt>
                <c:pt idx="2">
                  <c:v>29144.5</c:v>
                </c:pt>
                <c:pt idx="3">
                  <c:v>24880.1</c:v>
                </c:pt>
                <c:pt idx="4">
                  <c:v>35346</c:v>
                </c:pt>
                <c:pt idx="5">
                  <c:v>40310</c:v>
                </c:pt>
              </c:numCache>
            </c:numRef>
          </c:val>
          <c:extLst>
            <c:ext xmlns:c16="http://schemas.microsoft.com/office/drawing/2014/chart" uri="{C3380CC4-5D6E-409C-BE32-E72D297353CC}">
              <c16:uniqueId val="{00000005-4462-487B-9504-44AEFA8E1F73}"/>
            </c:ext>
          </c:extLst>
        </c:ser>
        <c:dLbls>
          <c:showLegendKey val="0"/>
          <c:showVal val="1"/>
          <c:showCatName val="0"/>
          <c:showSerName val="0"/>
          <c:showPercent val="0"/>
          <c:showBubbleSize val="0"/>
        </c:dLbls>
        <c:gapWidth val="150"/>
        <c:shape val="box"/>
        <c:axId val="80398848"/>
        <c:axId val="115026176"/>
        <c:axId val="0"/>
      </c:bar3DChart>
      <c:catAx>
        <c:axId val="80398848"/>
        <c:scaling>
          <c:orientation val="minMax"/>
        </c:scaling>
        <c:delete val="0"/>
        <c:axPos val="b"/>
        <c:title>
          <c:tx>
            <c:rich>
              <a:bodyPr/>
              <a:lstStyle/>
              <a:p>
                <a:pPr>
                  <a:defRPr sz="1604" b="1" i="0" u="none" strike="noStrike" baseline="0">
                    <a:solidFill>
                      <a:srgbClr val="000000"/>
                    </a:solidFill>
                    <a:latin typeface="Times New Roman"/>
                    <a:ea typeface="Times New Roman"/>
                    <a:cs typeface="Times New Roman"/>
                  </a:defRPr>
                </a:pPr>
                <a:r>
                  <a:rPr lang="en-US" noProof="0" dirty="0"/>
                  <a:t>Years</a:t>
                </a:r>
              </a:p>
            </c:rich>
          </c:tx>
          <c:overlay val="0"/>
        </c:title>
        <c:numFmt formatCode="General" sourceLinked="1"/>
        <c:majorTickMark val="none"/>
        <c:minorTickMark val="none"/>
        <c:tickLblPos val="nextTo"/>
        <c:txPr>
          <a:bodyPr rot="0" vert="horz"/>
          <a:lstStyle/>
          <a:p>
            <a:pPr>
              <a:defRPr sz="1410" b="0" i="0" u="none" strike="noStrike" baseline="0">
                <a:solidFill>
                  <a:srgbClr val="000000"/>
                </a:solidFill>
                <a:latin typeface="Calibri"/>
                <a:ea typeface="Calibri"/>
                <a:cs typeface="Calibri"/>
              </a:defRPr>
            </a:pPr>
            <a:endParaRPr lang="en-US"/>
          </a:p>
        </c:txPr>
        <c:crossAx val="115026176"/>
        <c:crosses val="autoZero"/>
        <c:auto val="1"/>
        <c:lblAlgn val="ctr"/>
        <c:lblOffset val="100"/>
        <c:noMultiLvlLbl val="0"/>
      </c:catAx>
      <c:valAx>
        <c:axId val="115026176"/>
        <c:scaling>
          <c:orientation val="minMax"/>
        </c:scaling>
        <c:delete val="0"/>
        <c:axPos val="l"/>
        <c:minorGridlines/>
        <c:title>
          <c:tx>
            <c:rich>
              <a:bodyPr/>
              <a:lstStyle/>
              <a:p>
                <a:pPr>
                  <a:defRPr lang="en-US" sz="1604" b="1" i="0" u="none" strike="noStrike" baseline="0" noProof="0">
                    <a:solidFill>
                      <a:srgbClr val="000000"/>
                    </a:solidFill>
                    <a:latin typeface="Times New Roman"/>
                    <a:ea typeface="Times New Roman"/>
                    <a:cs typeface="Times New Roman"/>
                  </a:defRPr>
                </a:pPr>
                <a:r>
                  <a:rPr lang="en-US" noProof="0" dirty="0"/>
                  <a:t>thousands, lei</a:t>
                </a:r>
              </a:p>
            </c:rich>
          </c:tx>
          <c:overlay val="0"/>
        </c:title>
        <c:numFmt formatCode="General" sourceLinked="1"/>
        <c:majorTickMark val="out"/>
        <c:minorTickMark val="none"/>
        <c:tickLblPos val="nextTo"/>
        <c:txPr>
          <a:bodyPr rot="0" vert="horz"/>
          <a:lstStyle/>
          <a:p>
            <a:pPr>
              <a:defRPr sz="1409" b="0" i="0" u="none" strike="noStrike" baseline="0">
                <a:solidFill>
                  <a:srgbClr val="000000"/>
                </a:solidFill>
                <a:latin typeface="Times New Roman" pitchFamily="18" charset="0"/>
                <a:ea typeface="Calibri"/>
                <a:cs typeface="Times New Roman" pitchFamily="18" charset="0"/>
              </a:defRPr>
            </a:pPr>
            <a:endParaRPr lang="en-US"/>
          </a:p>
        </c:txPr>
        <c:crossAx val="80398848"/>
        <c:crosses val="autoZero"/>
        <c:crossBetween val="between"/>
      </c:valAx>
      <c:spPr>
        <a:noFill/>
        <a:ln w="25392">
          <a:noFill/>
        </a:ln>
      </c:spPr>
    </c:plotArea>
    <c:plotVisOnly val="1"/>
    <c:dispBlanksAs val="gap"/>
    <c:showDLblsOverMax val="0"/>
  </c:chart>
  <c:txPr>
    <a:bodyPr/>
    <a:lstStyle/>
    <a:p>
      <a:pPr>
        <a:defRPr sz="1005" b="0" i="0" u="none" strike="noStrike" baseline="0">
          <a:solidFill>
            <a:srgbClr val="000000"/>
          </a:solidFill>
          <a:latin typeface="Calibri"/>
          <a:ea typeface="Calibri"/>
          <a:cs typeface="Calibri"/>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Лист1!$A$2</c:f>
              <c:strCache>
                <c:ptCount val="1"/>
                <c:pt idx="0">
                  <c:v>Creșterea medie totală, mii mc</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Лист1!$B$2:$K$2</c:f>
              <c:numCache>
                <c:formatCode>General</c:formatCode>
                <c:ptCount val="10"/>
                <c:pt idx="0">
                  <c:v>997.4</c:v>
                </c:pt>
                <c:pt idx="1">
                  <c:v>997.4</c:v>
                </c:pt>
                <c:pt idx="2">
                  <c:v>997.4</c:v>
                </c:pt>
                <c:pt idx="3">
                  <c:v>997.4</c:v>
                </c:pt>
                <c:pt idx="4">
                  <c:v>997.4</c:v>
                </c:pt>
                <c:pt idx="5">
                  <c:v>997.4</c:v>
                </c:pt>
                <c:pt idx="6">
                  <c:v>997.4</c:v>
                </c:pt>
                <c:pt idx="7">
                  <c:v>997.4</c:v>
                </c:pt>
                <c:pt idx="8">
                  <c:v>997.4</c:v>
                </c:pt>
                <c:pt idx="9">
                  <c:v>1182.5</c:v>
                </c:pt>
              </c:numCache>
            </c:numRef>
          </c:val>
          <c:extLst>
            <c:ext xmlns:c16="http://schemas.microsoft.com/office/drawing/2014/chart" uri="{C3380CC4-5D6E-409C-BE32-E72D297353CC}">
              <c16:uniqueId val="{00000000-ADC5-4CE8-B4FC-AD96E72DDB11}"/>
            </c:ext>
          </c:extLst>
        </c:ser>
        <c:ser>
          <c:idx val="2"/>
          <c:order val="1"/>
          <c:tx>
            <c:v>recoltarea masei lemnoase, mii mc</c:v>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Лист1!$B$3:$K$3</c:f>
              <c:numCache>
                <c:formatCode>General</c:formatCode>
                <c:ptCount val="10"/>
                <c:pt idx="0">
                  <c:v>434.2</c:v>
                </c:pt>
                <c:pt idx="1">
                  <c:v>494.5</c:v>
                </c:pt>
                <c:pt idx="2">
                  <c:v>548.1</c:v>
                </c:pt>
                <c:pt idx="3">
                  <c:v>577.4</c:v>
                </c:pt>
                <c:pt idx="4">
                  <c:v>588.5</c:v>
                </c:pt>
                <c:pt idx="5">
                  <c:v>566.29999999999995</c:v>
                </c:pt>
                <c:pt idx="6">
                  <c:v>560.5</c:v>
                </c:pt>
                <c:pt idx="7">
                  <c:v>591.1</c:v>
                </c:pt>
                <c:pt idx="8">
                  <c:v>560.1</c:v>
                </c:pt>
                <c:pt idx="9">
                  <c:v>541.9</c:v>
                </c:pt>
              </c:numCache>
            </c:numRef>
          </c:val>
          <c:extLst>
            <c:ext xmlns:c16="http://schemas.microsoft.com/office/drawing/2014/chart" uri="{C3380CC4-5D6E-409C-BE32-E72D297353CC}">
              <c16:uniqueId val="{00000001-ADC5-4CE8-B4FC-AD96E72DDB11}"/>
            </c:ext>
          </c:extLst>
        </c:ser>
        <c:ser>
          <c:idx val="0"/>
          <c:order val="2"/>
          <c:tx>
            <c:v>creșterea medie totală, mii mc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Lit>
              <c:formatCode>General</c:formatCode>
              <c:ptCount val="1"/>
              <c:pt idx="0">
                <c:v>2</c:v>
              </c:pt>
            </c:numLit>
          </c:val>
          <c:extLst>
            <c:ext xmlns:c16="http://schemas.microsoft.com/office/drawing/2014/chart" uri="{C3380CC4-5D6E-409C-BE32-E72D297353CC}">
              <c16:uniqueId val="{00000002-ADC5-4CE8-B4FC-AD96E72DDB11}"/>
            </c:ext>
          </c:extLst>
        </c:ser>
        <c:dLbls>
          <c:showLegendKey val="0"/>
          <c:showVal val="1"/>
          <c:showCatName val="0"/>
          <c:showSerName val="0"/>
          <c:showPercent val="0"/>
          <c:showBubbleSize val="0"/>
        </c:dLbls>
        <c:gapWidth val="219"/>
        <c:overlap val="-27"/>
        <c:axId val="139005952"/>
        <c:axId val="115062400"/>
      </c:barChart>
      <c:catAx>
        <c:axId val="13900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062400"/>
        <c:crosses val="autoZero"/>
        <c:auto val="1"/>
        <c:lblAlgn val="ctr"/>
        <c:lblOffset val="100"/>
        <c:noMultiLvlLbl val="0"/>
      </c:catAx>
      <c:valAx>
        <c:axId val="115062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005952"/>
        <c:crosses val="autoZero"/>
        <c:crossBetween val="between"/>
      </c:valAx>
      <c:spPr>
        <a:noFill/>
        <a:ln w="25400">
          <a:noFill/>
        </a:ln>
        <a:effectLst/>
      </c:spPr>
    </c:plotArea>
    <c:legend>
      <c:legendPos val="b"/>
      <c:legendEntry>
        <c:idx val="0"/>
        <c:delete val="1"/>
      </c:legendEntry>
      <c:layout>
        <c:manualLayout>
          <c:xMode val="edge"/>
          <c:yMode val="edge"/>
          <c:x val="0.16382276984937161"/>
          <c:y val="0.94320268625639669"/>
          <c:w val="0.51037468864124469"/>
          <c:h val="4.18997346002140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dLbls>
          <c:showLegendKey val="0"/>
          <c:showVal val="1"/>
          <c:showCatName val="0"/>
          <c:showSerName val="0"/>
          <c:showPercent val="0"/>
          <c:showBubbleSize val="0"/>
        </c:dLbls>
        <c:gapWidth val="150"/>
        <c:shape val="box"/>
        <c:axId val="133947904"/>
        <c:axId val="115056640"/>
        <c:axId val="0"/>
      </c:bar3DChart>
      <c:catAx>
        <c:axId val="133947904"/>
        <c:scaling>
          <c:orientation val="minMax"/>
        </c:scaling>
        <c:delete val="0"/>
        <c:axPos val="b"/>
        <c:title>
          <c:tx>
            <c:rich>
              <a:bodyPr/>
              <a:lstStyle/>
              <a:p>
                <a:pPr>
                  <a:defRPr sz="1645" b="1" i="0" u="none" strike="noStrike" baseline="0">
                    <a:solidFill>
                      <a:srgbClr val="000000"/>
                    </a:solidFill>
                    <a:latin typeface="Times New Roman"/>
                    <a:ea typeface="Times New Roman"/>
                    <a:cs typeface="Times New Roman"/>
                  </a:defRPr>
                </a:pPr>
                <a:r>
                  <a:rPr lang="it-IT"/>
                  <a:t>Anii</a:t>
                </a:r>
              </a:p>
            </c:rich>
          </c:tx>
          <c:overlay val="0"/>
        </c:title>
        <c:numFmt formatCode="General" sourceLinked="1"/>
        <c:majorTickMark val="none"/>
        <c:minorTickMark val="none"/>
        <c:tickLblPos val="nextTo"/>
        <c:txPr>
          <a:bodyPr rot="0" vert="horz"/>
          <a:lstStyle/>
          <a:p>
            <a:pPr>
              <a:defRPr sz="1440" b="0" i="0" u="none" strike="noStrike" baseline="0">
                <a:solidFill>
                  <a:srgbClr val="000000"/>
                </a:solidFill>
                <a:latin typeface="Calibri"/>
                <a:ea typeface="Calibri"/>
                <a:cs typeface="Calibri"/>
              </a:defRPr>
            </a:pPr>
            <a:endParaRPr lang="en-US"/>
          </a:p>
        </c:txPr>
        <c:crossAx val="115056640"/>
        <c:crosses val="autoZero"/>
        <c:auto val="1"/>
        <c:lblAlgn val="ctr"/>
        <c:lblOffset val="100"/>
        <c:noMultiLvlLbl val="0"/>
      </c:catAx>
      <c:valAx>
        <c:axId val="115056640"/>
        <c:scaling>
          <c:orientation val="minMax"/>
        </c:scaling>
        <c:delete val="0"/>
        <c:axPos val="l"/>
        <c:minorGridlines/>
        <c:title>
          <c:tx>
            <c:rich>
              <a:bodyPr/>
              <a:lstStyle/>
              <a:p>
                <a:pPr>
                  <a:defRPr sz="1645" b="1" i="0" u="none" strike="noStrike" baseline="0">
                    <a:solidFill>
                      <a:srgbClr val="000000"/>
                    </a:solidFill>
                    <a:latin typeface="Times New Roman"/>
                    <a:ea typeface="Times New Roman"/>
                    <a:cs typeface="Times New Roman"/>
                  </a:defRPr>
                </a:pPr>
                <a:r>
                  <a:rPr lang="it-IT"/>
                  <a:t>Mii, lei</a:t>
                </a:r>
              </a:p>
            </c:rich>
          </c:tx>
          <c:overlay val="0"/>
        </c:title>
        <c:numFmt formatCode="General" sourceLinked="1"/>
        <c:majorTickMark val="out"/>
        <c:minorTickMark val="none"/>
        <c:tickLblPos val="nextTo"/>
        <c:txPr>
          <a:bodyPr rot="0" vert="horz"/>
          <a:lstStyle/>
          <a:p>
            <a:pPr>
              <a:defRPr sz="1442" b="0" i="0" u="none" strike="noStrike" baseline="0">
                <a:solidFill>
                  <a:srgbClr val="000000"/>
                </a:solidFill>
                <a:latin typeface="Times New Roman" pitchFamily="18" charset="0"/>
                <a:ea typeface="Calibri"/>
                <a:cs typeface="Times New Roman" pitchFamily="18" charset="0"/>
              </a:defRPr>
            </a:pPr>
            <a:endParaRPr lang="en-US"/>
          </a:p>
        </c:txPr>
        <c:crossAx val="133947904"/>
        <c:crosses val="autoZero"/>
        <c:crossBetween val="between"/>
      </c:valAx>
      <c:spPr>
        <a:noFill/>
        <a:ln w="25403">
          <a:noFill/>
        </a:ln>
      </c:spPr>
    </c:plotArea>
    <c:plotVisOnly val="1"/>
    <c:dispBlanksAs val="gap"/>
    <c:showDLblsOverMax val="0"/>
  </c:chart>
  <c:txPr>
    <a:bodyPr/>
    <a:lstStyle/>
    <a:p>
      <a:pPr>
        <a:defRPr sz="103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1"/>
          <c:showCatName val="0"/>
          <c:showSerName val="0"/>
          <c:showPercent val="0"/>
          <c:showBubbleSize val="0"/>
          <c:showLeaderLines val="0"/>
        </c:dLbls>
      </c:pie3DChart>
      <c:spPr>
        <a:noFill/>
        <a:ln w="25405">
          <a:noFill/>
        </a:ln>
      </c:spPr>
    </c:plotArea>
    <c:legend>
      <c:legendPos val="r"/>
      <c:overlay val="0"/>
      <c:txPr>
        <a:bodyPr/>
        <a:lstStyle/>
        <a:p>
          <a:pPr>
            <a:defRPr sz="1400">
              <a:latin typeface="Times New Roman" pitchFamily="18" charset="0"/>
              <a:cs typeface="Times New Roman" pitchFamily="18" charset="0"/>
            </a:defRPr>
          </a:pPr>
          <a:endParaRPr lang="en-US"/>
        </a:p>
      </c:txPr>
    </c:legend>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spPr>
            <a:blipFill>
              <a:blip xmlns:r="http://schemas.openxmlformats.org/officeDocument/2006/relationships" r:embed="rId1"/>
              <a:tile tx="0" ty="0" sx="100000" sy="100000" flip="none" algn="tl"/>
            </a:blipFill>
            <a:ln w="28526">
              <a:solidFill>
                <a:schemeClr val="tx1"/>
              </a:solidFill>
            </a:ln>
            <a:effectLst>
              <a:outerShdw blurRad="50800" dist="50800" dir="5400000" algn="ctr" rotWithShape="0">
                <a:srgbClr val="000000">
                  <a:alpha val="17000"/>
                </a:srgbClr>
              </a:outerShdw>
            </a:effectLst>
          </c:spPr>
          <c:invertIfNegative val="0"/>
          <c:pictureOptions>
            <c:pictureFormat val="stretch"/>
          </c:pictureOptions>
          <c:dLbls>
            <c:dLbl>
              <c:idx val="0"/>
              <c:layout>
                <c:manualLayout>
                  <c:x val="1.3888888888888994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33-4EA5-B0AC-A8C5E8CB97B2}"/>
                </c:ext>
              </c:extLst>
            </c:dLbl>
            <c:dLbl>
              <c:idx val="1"/>
              <c:layout>
                <c:manualLayout>
                  <c:x val="1.8518518518518583E-2"/>
                  <c:y val="-1.9841269841269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33-4EA5-B0AC-A8C5E8CB97B2}"/>
                </c:ext>
              </c:extLst>
            </c:dLbl>
            <c:dLbl>
              <c:idx val="2"/>
              <c:layout>
                <c:manualLayout>
                  <c:x val="2.0833333333333412E-2"/>
                  <c:y val="-2.3809523809523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33-4EA5-B0AC-A8C5E8CB97B2}"/>
                </c:ext>
              </c:extLst>
            </c:dLbl>
            <c:dLbl>
              <c:idx val="3"/>
              <c:layout>
                <c:manualLayout>
                  <c:x val="1.6203703703703703E-2"/>
                  <c:y val="-2.7777777777778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33-4EA5-B0AC-A8C5E8CB97B2}"/>
                </c:ext>
              </c:extLst>
            </c:dLbl>
            <c:dLbl>
              <c:idx val="4"/>
              <c:layout>
                <c:manualLayout>
                  <c:x val="1.5325563232549881E-3"/>
                  <c:y val="-2.867364090893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33-4EA5-B0AC-A8C5E8CB97B2}"/>
                </c:ext>
              </c:extLst>
            </c:dLbl>
            <c:dLbl>
              <c:idx val="6"/>
              <c:layout>
                <c:manualLayout>
                  <c:x val="0"/>
                  <c:y val="-1.4355292355459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33-4EA5-B0AC-A8C5E8CB97B2}"/>
                </c:ext>
              </c:extLst>
            </c:dLbl>
            <c:spPr>
              <a:noFill/>
              <a:ln>
                <a:noFill/>
              </a:ln>
              <a:effectLst/>
            </c:spPr>
            <c:txPr>
              <a:bodyPr/>
              <a:lstStyle/>
              <a:p>
                <a:pPr>
                  <a:defRPr sz="1398" b="1" i="0" u="none" strike="noStrike" baseline="0">
                    <a:solidFill>
                      <a:srgbClr val="000000"/>
                    </a:solidFill>
                    <a:latin typeface="Times New Roman" pitchFamily="18" charset="0"/>
                    <a:ea typeface="Calibri"/>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Лист1!$A$2:$A$8</c:f>
              <c:numCache>
                <c:formatCode>General</c:formatCode>
                <c:ptCount val="7"/>
                <c:pt idx="0">
                  <c:v>2015</c:v>
                </c:pt>
                <c:pt idx="1">
                  <c:v>2016</c:v>
                </c:pt>
                <c:pt idx="2">
                  <c:v>2017</c:v>
                </c:pt>
                <c:pt idx="3">
                  <c:v>2018</c:v>
                </c:pt>
                <c:pt idx="4">
                  <c:v>2019</c:v>
                </c:pt>
                <c:pt idx="5">
                  <c:v>2020</c:v>
                </c:pt>
                <c:pt idx="6">
                  <c:v>2021</c:v>
                </c:pt>
              </c:numCache>
            </c:numRef>
          </c:cat>
          <c:val>
            <c:numRef>
              <c:f>Лист1!$B$2:$B$8</c:f>
              <c:numCache>
                <c:formatCode>General</c:formatCode>
                <c:ptCount val="7"/>
                <c:pt idx="0">
                  <c:v>12</c:v>
                </c:pt>
                <c:pt idx="1">
                  <c:v>12.1</c:v>
                </c:pt>
                <c:pt idx="2">
                  <c:v>11.2</c:v>
                </c:pt>
                <c:pt idx="3">
                  <c:v>12.12</c:v>
                </c:pt>
                <c:pt idx="4">
                  <c:v>10.229999999999999</c:v>
                </c:pt>
                <c:pt idx="5">
                  <c:v>10.51</c:v>
                </c:pt>
                <c:pt idx="6">
                  <c:v>12.1</c:v>
                </c:pt>
              </c:numCache>
            </c:numRef>
          </c:val>
          <c:extLst>
            <c:ext xmlns:c16="http://schemas.microsoft.com/office/drawing/2014/chart" uri="{C3380CC4-5D6E-409C-BE32-E72D297353CC}">
              <c16:uniqueId val="{00000006-3833-4EA5-B0AC-A8C5E8CB97B2}"/>
            </c:ext>
          </c:extLst>
        </c:ser>
        <c:dLbls>
          <c:showLegendKey val="0"/>
          <c:showVal val="1"/>
          <c:showCatName val="0"/>
          <c:showSerName val="0"/>
          <c:showPercent val="0"/>
          <c:showBubbleSize val="0"/>
        </c:dLbls>
        <c:gapWidth val="150"/>
        <c:shape val="box"/>
        <c:axId val="133948928"/>
        <c:axId val="115060096"/>
        <c:axId val="0"/>
      </c:bar3DChart>
      <c:catAx>
        <c:axId val="133948928"/>
        <c:scaling>
          <c:orientation val="minMax"/>
        </c:scaling>
        <c:delete val="0"/>
        <c:axPos val="b"/>
        <c:title>
          <c:tx>
            <c:rich>
              <a:bodyPr/>
              <a:lstStyle/>
              <a:p>
                <a:pPr>
                  <a:defRPr sz="1594" b="1" i="0" u="none" strike="noStrike" baseline="0">
                    <a:solidFill>
                      <a:srgbClr val="000000"/>
                    </a:solidFill>
                    <a:latin typeface="Times New Roman"/>
                    <a:ea typeface="Times New Roman"/>
                    <a:cs typeface="Times New Roman"/>
                  </a:defRPr>
                </a:pPr>
                <a:r>
                  <a:rPr lang="en-US" noProof="0" dirty="0"/>
                  <a:t>Years</a:t>
                </a:r>
              </a:p>
            </c:rich>
          </c:tx>
          <c:overlay val="0"/>
        </c:title>
        <c:numFmt formatCode="General" sourceLinked="1"/>
        <c:majorTickMark val="none"/>
        <c:minorTickMark val="none"/>
        <c:tickLblPos val="nextTo"/>
        <c:txPr>
          <a:bodyPr rot="0" vert="horz"/>
          <a:lstStyle/>
          <a:p>
            <a:pPr>
              <a:defRPr sz="1399" b="0" i="0" u="none" strike="noStrike" baseline="0">
                <a:solidFill>
                  <a:srgbClr val="000000"/>
                </a:solidFill>
                <a:latin typeface="Calibri"/>
                <a:ea typeface="Calibri"/>
                <a:cs typeface="Calibri"/>
              </a:defRPr>
            </a:pPr>
            <a:endParaRPr lang="en-US"/>
          </a:p>
        </c:txPr>
        <c:crossAx val="115060096"/>
        <c:crosses val="autoZero"/>
        <c:auto val="1"/>
        <c:lblAlgn val="ctr"/>
        <c:lblOffset val="100"/>
        <c:noMultiLvlLbl val="0"/>
      </c:catAx>
      <c:valAx>
        <c:axId val="115060096"/>
        <c:scaling>
          <c:orientation val="minMax"/>
        </c:scaling>
        <c:delete val="0"/>
        <c:axPos val="l"/>
        <c:minorGridlines/>
        <c:title>
          <c:tx>
            <c:rich>
              <a:bodyPr/>
              <a:lstStyle/>
              <a:p>
                <a:pPr>
                  <a:defRPr sz="1594" b="1" i="0" u="none" strike="noStrike" baseline="0">
                    <a:solidFill>
                      <a:srgbClr val="000000"/>
                    </a:solidFill>
                    <a:latin typeface="Times New Roman"/>
                    <a:ea typeface="Times New Roman"/>
                    <a:cs typeface="Times New Roman"/>
                  </a:defRPr>
                </a:pPr>
                <a:r>
                  <a:rPr lang="en-US" noProof="0" dirty="0"/>
                  <a:t>thousand</a:t>
                </a:r>
                <a:r>
                  <a:rPr lang="it-IT" dirty="0"/>
                  <a:t>, </a:t>
                </a:r>
                <a:r>
                  <a:rPr lang="en-US" noProof="0" dirty="0" err="1"/>
                  <a:t>m.c</a:t>
                </a:r>
                <a:r>
                  <a:rPr lang="it-IT" dirty="0"/>
                  <a:t>.</a:t>
                </a:r>
              </a:p>
            </c:rich>
          </c:tx>
          <c:overlay val="0"/>
        </c:title>
        <c:numFmt formatCode="General" sourceLinked="1"/>
        <c:majorTickMark val="out"/>
        <c:minorTickMark val="none"/>
        <c:tickLblPos val="nextTo"/>
        <c:txPr>
          <a:bodyPr rot="0" vert="horz"/>
          <a:lstStyle/>
          <a:p>
            <a:pPr>
              <a:defRPr sz="1398" b="0" i="0" u="none" strike="noStrike" baseline="0">
                <a:solidFill>
                  <a:srgbClr val="000000"/>
                </a:solidFill>
                <a:latin typeface="Times New Roman" pitchFamily="18" charset="0"/>
                <a:ea typeface="Calibri"/>
                <a:cs typeface="Times New Roman" pitchFamily="18" charset="0"/>
              </a:defRPr>
            </a:pPr>
            <a:endParaRPr lang="en-US"/>
          </a:p>
        </c:txPr>
        <c:crossAx val="133948928"/>
        <c:crosses val="autoZero"/>
        <c:crossBetween val="between"/>
      </c:valAx>
      <c:spPr>
        <a:noFill/>
        <a:ln w="25387">
          <a:noFill/>
        </a:ln>
      </c:spPr>
    </c:plotArea>
    <c:plotVisOnly val="1"/>
    <c:dispBlanksAs val="gap"/>
    <c:showDLblsOverMax val="0"/>
  </c:chart>
  <c:txPr>
    <a:bodyPr/>
    <a:lstStyle/>
    <a:p>
      <a:pPr>
        <a:defRPr sz="999" b="0" i="0" u="none" strike="noStrike" baseline="0">
          <a:solidFill>
            <a:srgbClr val="000000"/>
          </a:solidFill>
          <a:latin typeface="Calibri"/>
          <a:ea typeface="Calibri"/>
          <a:cs typeface="Calibri"/>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Лист1!$A$2</c:f>
              <c:strCache>
                <c:ptCount val="1"/>
                <c:pt idx="0">
                  <c:v>Creșterea medie totală, mii mc</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Лист1!$B$2:$K$2</c:f>
              <c:numCache>
                <c:formatCode>General</c:formatCode>
                <c:ptCount val="10"/>
                <c:pt idx="0">
                  <c:v>997.4</c:v>
                </c:pt>
                <c:pt idx="1">
                  <c:v>997.4</c:v>
                </c:pt>
                <c:pt idx="2">
                  <c:v>997.4</c:v>
                </c:pt>
                <c:pt idx="3">
                  <c:v>997.4</c:v>
                </c:pt>
                <c:pt idx="4">
                  <c:v>997.4</c:v>
                </c:pt>
                <c:pt idx="5">
                  <c:v>997.4</c:v>
                </c:pt>
                <c:pt idx="6">
                  <c:v>997.4</c:v>
                </c:pt>
                <c:pt idx="7">
                  <c:v>997.4</c:v>
                </c:pt>
                <c:pt idx="8">
                  <c:v>997.4</c:v>
                </c:pt>
                <c:pt idx="9">
                  <c:v>1182.5</c:v>
                </c:pt>
              </c:numCache>
            </c:numRef>
          </c:val>
          <c:extLst>
            <c:ext xmlns:c16="http://schemas.microsoft.com/office/drawing/2014/chart" uri="{C3380CC4-5D6E-409C-BE32-E72D297353CC}">
              <c16:uniqueId val="{00000000-ADC5-4CE8-B4FC-AD96E72DDB11}"/>
            </c:ext>
          </c:extLst>
        </c:ser>
        <c:ser>
          <c:idx val="2"/>
          <c:order val="1"/>
          <c:tx>
            <c:v>recoltarea masei lemnoase, mii mc</c:v>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Лист1!$B$3:$K$3</c:f>
              <c:numCache>
                <c:formatCode>General</c:formatCode>
                <c:ptCount val="10"/>
                <c:pt idx="0">
                  <c:v>434.2</c:v>
                </c:pt>
                <c:pt idx="1">
                  <c:v>494.5</c:v>
                </c:pt>
                <c:pt idx="2">
                  <c:v>548.1</c:v>
                </c:pt>
                <c:pt idx="3">
                  <c:v>577.4</c:v>
                </c:pt>
                <c:pt idx="4">
                  <c:v>588.5</c:v>
                </c:pt>
                <c:pt idx="5">
                  <c:v>566.29999999999995</c:v>
                </c:pt>
                <c:pt idx="6">
                  <c:v>560.5</c:v>
                </c:pt>
                <c:pt idx="7">
                  <c:v>591.1</c:v>
                </c:pt>
                <c:pt idx="8">
                  <c:v>560.1</c:v>
                </c:pt>
                <c:pt idx="9">
                  <c:v>541.9</c:v>
                </c:pt>
              </c:numCache>
            </c:numRef>
          </c:val>
          <c:extLst>
            <c:ext xmlns:c16="http://schemas.microsoft.com/office/drawing/2014/chart" uri="{C3380CC4-5D6E-409C-BE32-E72D297353CC}">
              <c16:uniqueId val="{00000001-ADC5-4CE8-B4FC-AD96E72DDB11}"/>
            </c:ext>
          </c:extLst>
        </c:ser>
        <c:ser>
          <c:idx val="0"/>
          <c:order val="2"/>
          <c:tx>
            <c:v>creșterea medie totală, mii mc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Lit>
              <c:formatCode>General</c:formatCode>
              <c:ptCount val="1"/>
              <c:pt idx="0">
                <c:v>2</c:v>
              </c:pt>
            </c:numLit>
          </c:val>
          <c:extLst>
            <c:ext xmlns:c16="http://schemas.microsoft.com/office/drawing/2014/chart" uri="{C3380CC4-5D6E-409C-BE32-E72D297353CC}">
              <c16:uniqueId val="{00000002-ADC5-4CE8-B4FC-AD96E72DDB11}"/>
            </c:ext>
          </c:extLst>
        </c:ser>
        <c:dLbls>
          <c:showLegendKey val="0"/>
          <c:showVal val="1"/>
          <c:showCatName val="0"/>
          <c:showSerName val="0"/>
          <c:showPercent val="0"/>
          <c:showBubbleSize val="0"/>
        </c:dLbls>
        <c:gapWidth val="219"/>
        <c:overlap val="-27"/>
        <c:axId val="133947392"/>
        <c:axId val="37199872"/>
      </c:barChart>
      <c:catAx>
        <c:axId val="13394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199872"/>
        <c:crosses val="autoZero"/>
        <c:auto val="1"/>
        <c:lblAlgn val="ctr"/>
        <c:lblOffset val="100"/>
        <c:noMultiLvlLbl val="0"/>
      </c:catAx>
      <c:valAx>
        <c:axId val="3719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947392"/>
        <c:crosses val="autoZero"/>
        <c:crossBetween val="between"/>
      </c:valAx>
      <c:spPr>
        <a:noFill/>
        <a:ln w="25400">
          <a:noFill/>
        </a:ln>
        <a:effectLst/>
      </c:spPr>
    </c:plotArea>
    <c:legend>
      <c:legendPos val="b"/>
      <c:legendEntry>
        <c:idx val="0"/>
        <c:delete val="1"/>
      </c:legendEntry>
      <c:layout>
        <c:manualLayout>
          <c:xMode val="edge"/>
          <c:yMode val="edge"/>
          <c:x val="0.16382276984937161"/>
          <c:y val="0.94320268625639669"/>
          <c:w val="0.51037468864124469"/>
          <c:h val="4.18997346002140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dLbls>
          <c:showLegendKey val="0"/>
          <c:showVal val="1"/>
          <c:showCatName val="0"/>
          <c:showSerName val="0"/>
          <c:showPercent val="0"/>
          <c:showBubbleSize val="0"/>
        </c:dLbls>
        <c:gapWidth val="150"/>
        <c:shape val="box"/>
        <c:axId val="178704896"/>
        <c:axId val="37201600"/>
        <c:axId val="0"/>
      </c:bar3DChart>
      <c:catAx>
        <c:axId val="178704896"/>
        <c:scaling>
          <c:orientation val="minMax"/>
        </c:scaling>
        <c:delete val="0"/>
        <c:axPos val="b"/>
        <c:title>
          <c:tx>
            <c:rich>
              <a:bodyPr/>
              <a:lstStyle/>
              <a:p>
                <a:pPr>
                  <a:defRPr sz="1645" b="1" i="0" u="none" strike="noStrike" baseline="0">
                    <a:solidFill>
                      <a:srgbClr val="000000"/>
                    </a:solidFill>
                    <a:latin typeface="Times New Roman"/>
                    <a:ea typeface="Times New Roman"/>
                    <a:cs typeface="Times New Roman"/>
                  </a:defRPr>
                </a:pPr>
                <a:r>
                  <a:rPr lang="it-IT"/>
                  <a:t>Anii</a:t>
                </a:r>
              </a:p>
            </c:rich>
          </c:tx>
          <c:overlay val="0"/>
        </c:title>
        <c:numFmt formatCode="General" sourceLinked="1"/>
        <c:majorTickMark val="none"/>
        <c:minorTickMark val="none"/>
        <c:tickLblPos val="nextTo"/>
        <c:txPr>
          <a:bodyPr rot="0" vert="horz"/>
          <a:lstStyle/>
          <a:p>
            <a:pPr>
              <a:defRPr sz="1440" b="0" i="0" u="none" strike="noStrike" baseline="0">
                <a:solidFill>
                  <a:srgbClr val="000000"/>
                </a:solidFill>
                <a:latin typeface="Calibri"/>
                <a:ea typeface="Calibri"/>
                <a:cs typeface="Calibri"/>
              </a:defRPr>
            </a:pPr>
            <a:endParaRPr lang="en-US"/>
          </a:p>
        </c:txPr>
        <c:crossAx val="37201600"/>
        <c:crosses val="autoZero"/>
        <c:auto val="1"/>
        <c:lblAlgn val="ctr"/>
        <c:lblOffset val="100"/>
        <c:noMultiLvlLbl val="0"/>
      </c:catAx>
      <c:valAx>
        <c:axId val="37201600"/>
        <c:scaling>
          <c:orientation val="minMax"/>
        </c:scaling>
        <c:delete val="0"/>
        <c:axPos val="l"/>
        <c:minorGridlines/>
        <c:title>
          <c:tx>
            <c:rich>
              <a:bodyPr/>
              <a:lstStyle/>
              <a:p>
                <a:pPr>
                  <a:defRPr sz="1645" b="1" i="0" u="none" strike="noStrike" baseline="0">
                    <a:solidFill>
                      <a:srgbClr val="000000"/>
                    </a:solidFill>
                    <a:latin typeface="Times New Roman"/>
                    <a:ea typeface="Times New Roman"/>
                    <a:cs typeface="Times New Roman"/>
                  </a:defRPr>
                </a:pPr>
                <a:r>
                  <a:rPr lang="it-IT"/>
                  <a:t>Mii, lei</a:t>
                </a:r>
              </a:p>
            </c:rich>
          </c:tx>
          <c:overlay val="0"/>
        </c:title>
        <c:numFmt formatCode="General" sourceLinked="1"/>
        <c:majorTickMark val="out"/>
        <c:minorTickMark val="none"/>
        <c:tickLblPos val="nextTo"/>
        <c:txPr>
          <a:bodyPr rot="0" vert="horz"/>
          <a:lstStyle/>
          <a:p>
            <a:pPr>
              <a:defRPr sz="1442" b="0" i="0" u="none" strike="noStrike" baseline="0">
                <a:solidFill>
                  <a:srgbClr val="000000"/>
                </a:solidFill>
                <a:latin typeface="Times New Roman" pitchFamily="18" charset="0"/>
                <a:ea typeface="Calibri"/>
                <a:cs typeface="Times New Roman" pitchFamily="18" charset="0"/>
              </a:defRPr>
            </a:pPr>
            <a:endParaRPr lang="en-US"/>
          </a:p>
        </c:txPr>
        <c:crossAx val="178704896"/>
        <c:crosses val="autoZero"/>
        <c:crossBetween val="between"/>
      </c:valAx>
      <c:spPr>
        <a:noFill/>
        <a:ln w="25403">
          <a:noFill/>
        </a:ln>
      </c:spPr>
    </c:plotArea>
    <c:plotVisOnly val="1"/>
    <c:dispBlanksAs val="gap"/>
    <c:showDLblsOverMax val="0"/>
  </c:chart>
  <c:txPr>
    <a:bodyPr/>
    <a:lstStyle/>
    <a:p>
      <a:pPr>
        <a:defRPr sz="103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1"/>
          <c:showCatName val="0"/>
          <c:showSerName val="0"/>
          <c:showPercent val="0"/>
          <c:showBubbleSize val="0"/>
          <c:showLeaderLines val="0"/>
        </c:dLbls>
      </c:pie3DChart>
      <c:spPr>
        <a:noFill/>
        <a:ln w="25405">
          <a:noFill/>
        </a:ln>
      </c:spPr>
    </c:plotArea>
    <c:legend>
      <c:legendPos val="r"/>
      <c:overlay val="0"/>
      <c:txPr>
        <a:bodyPr/>
        <a:lstStyle/>
        <a:p>
          <a:pPr>
            <a:defRPr sz="1400">
              <a:latin typeface="Times New Roman" pitchFamily="18" charset="0"/>
              <a:cs typeface="Times New Roman" pitchFamily="18" charset="0"/>
            </a:defRPr>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190"/>
      <c:rAngAx val="0"/>
    </c:view3D>
    <c:floor>
      <c:thickness val="0"/>
    </c:floor>
    <c:sideWall>
      <c:thickness val="0"/>
    </c:sideWall>
    <c:backWall>
      <c:thickness val="0"/>
    </c:backWall>
    <c:plotArea>
      <c:layout>
        <c:manualLayout>
          <c:layoutTarget val="inner"/>
          <c:xMode val="edge"/>
          <c:yMode val="edge"/>
          <c:x val="0"/>
          <c:y val="4.1711292806249543E-2"/>
          <c:w val="0.96212490647548576"/>
          <c:h val="0.95828869090648983"/>
        </c:manualLayout>
      </c:layout>
      <c:pie3DChart>
        <c:varyColors val="1"/>
        <c:ser>
          <c:idx val="0"/>
          <c:order val="0"/>
          <c:explosion val="1"/>
          <c:dPt>
            <c:idx val="0"/>
            <c:bubble3D val="0"/>
            <c:spPr>
              <a:solidFill>
                <a:srgbClr val="00CC00"/>
              </a:solidFill>
            </c:spPr>
            <c:extLst>
              <c:ext xmlns:c16="http://schemas.microsoft.com/office/drawing/2014/chart" uri="{C3380CC4-5D6E-409C-BE32-E72D297353CC}">
                <c16:uniqueId val="{00000000-AB4C-4AB1-806B-0CE2D7416977}"/>
              </c:ext>
            </c:extLst>
          </c:dPt>
          <c:dPt>
            <c:idx val="3"/>
            <c:bubble3D val="0"/>
            <c:explosion val="3"/>
            <c:extLst>
              <c:ext xmlns:c16="http://schemas.microsoft.com/office/drawing/2014/chart" uri="{C3380CC4-5D6E-409C-BE32-E72D297353CC}">
                <c16:uniqueId val="{00000001-AB4C-4AB1-806B-0CE2D7416977}"/>
              </c:ext>
            </c:extLst>
          </c:dPt>
          <c:dLbls>
            <c:dLbl>
              <c:idx val="0"/>
              <c:layout>
                <c:manualLayout>
                  <c:x val="0.11393768440674737"/>
                  <c:y val="-8.973641437100603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B4C-4AB1-806B-0CE2D7416977}"/>
                </c:ext>
              </c:extLst>
            </c:dLbl>
            <c:dLbl>
              <c:idx val="1"/>
              <c:layout>
                <c:manualLayout>
                  <c:x val="-4.1692515974134516E-2"/>
                  <c:y val="-8.6322600380779713E-2"/>
                </c:manualLayout>
              </c:layout>
              <c:tx>
                <c:rich>
                  <a:bodyPr/>
                  <a:lstStyle/>
                  <a:p>
                    <a:r>
                      <a:rPr lang="en-US" dirty="0"/>
                      <a:t>Acacia
33,1%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AB4C-4AB1-806B-0CE2D7416977}"/>
                </c:ext>
              </c:extLst>
            </c:dLbl>
            <c:dLbl>
              <c:idx val="2"/>
              <c:tx>
                <c:rich>
                  <a:bodyPr/>
                  <a:lstStyle/>
                  <a:p>
                    <a:r>
                      <a:rPr lang="en-US">
                        <a:solidFill>
                          <a:srgbClr val="FF0000"/>
                        </a:solidFill>
                      </a:rPr>
                      <a:t>Frasin / Ash tree</a:t>
                    </a:r>
                    <a:r>
                      <a:rPr lang="en-US"/>
                      <a:t>
5,7%</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4AFC-45C2-9648-3352725ECC8F}"/>
                </c:ext>
              </c:extLst>
            </c:dLbl>
            <c:dLbl>
              <c:idx val="3"/>
              <c:tx>
                <c:rich>
                  <a:bodyPr/>
                  <a:lstStyle/>
                  <a:p>
                    <a:r>
                      <a:rPr lang="en-US"/>
                      <a:t>Poplar/Willow</a:t>
                    </a:r>
                    <a:r>
                      <a:rPr lang="en-US" dirty="0"/>
                      <a:t>
3,0%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B4C-4AB1-806B-0CE2D7416977}"/>
                </c:ext>
              </c:extLst>
            </c:dLbl>
            <c:dLbl>
              <c:idx val="4"/>
              <c:layout>
                <c:manualLayout>
                  <c:x val="1.7364098187713656E-3"/>
                  <c:y val="5.8929715571937977E-2"/>
                </c:manualLayout>
              </c:layout>
              <c:tx>
                <c:rich>
                  <a:bodyPr/>
                  <a:lstStyle/>
                  <a:p>
                    <a:r>
                      <a:rPr lang="en-US" noProof="0" dirty="0"/>
                      <a:t>Hornbeam</a:t>
                    </a:r>
                    <a:r>
                      <a:rPr lang="en-US" dirty="0"/>
                      <a:t>
4,3%</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4AFC-45C2-9648-3352725ECC8F}"/>
                </c:ext>
              </c:extLst>
            </c:dLbl>
            <c:dLbl>
              <c:idx val="5"/>
              <c:tx>
                <c:rich>
                  <a:bodyPr/>
                  <a:lstStyle/>
                  <a:p>
                    <a:r>
                      <a:rPr lang="en-US"/>
                      <a:t>Linden</a:t>
                    </a:r>
                    <a:r>
                      <a:rPr lang="en-US" dirty="0"/>
                      <a:t>
1,5%</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4AFC-45C2-9648-3352725ECC8F}"/>
                </c:ext>
              </c:extLst>
            </c:dLbl>
            <c:dLbl>
              <c:idx val="6"/>
              <c:layout>
                <c:manualLayout>
                  <c:x val="-3.2380128854906071E-2"/>
                  <c:y val="-0.26334592959990771"/>
                </c:manualLayout>
              </c:layout>
              <c:tx>
                <c:rich>
                  <a:bodyPr/>
                  <a:lstStyle/>
                  <a:p>
                    <a:r>
                      <a:rPr lang="en-US" dirty="0" err="1"/>
                      <a:t>Other</a:t>
                    </a:r>
                    <a:r>
                      <a:rPr lang="en-US" baseline="0" dirty="0"/>
                      <a:t> </a:t>
                    </a:r>
                    <a:r>
                      <a:rPr lang="en-US" baseline="0" dirty="0" err="1"/>
                      <a:t>species</a:t>
                    </a:r>
                    <a:r>
                      <a:rPr lang="en-US" dirty="0"/>
                      <a:t>
8,3%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AB4C-4AB1-806B-0CE2D7416977}"/>
                </c:ext>
              </c:extLst>
            </c:dLbl>
            <c:numFmt formatCode="0.0%" sourceLinked="0"/>
            <c:spPr>
              <a:noFill/>
              <a:ln>
                <a:noFill/>
              </a:ln>
              <a:effectLst/>
            </c:spPr>
            <c:txPr>
              <a:bodyPr/>
              <a:lstStyle/>
              <a:p>
                <a:pPr>
                  <a:defRPr sz="1600">
                    <a:latin typeface="Times New Roman" pitchFamily="18" charset="0"/>
                    <a:cs typeface="Times New Roman"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'Supraf specii 2006-2014'!$N$22:$N$28</c:f>
              <c:strCache>
                <c:ptCount val="7"/>
                <c:pt idx="0">
                  <c:v>Cvercinee</c:v>
                </c:pt>
                <c:pt idx="1">
                  <c:v>Salcâm</c:v>
                </c:pt>
                <c:pt idx="2">
                  <c:v>Frasin</c:v>
                </c:pt>
                <c:pt idx="3">
                  <c:v>Plop/salcie</c:v>
                </c:pt>
                <c:pt idx="4">
                  <c:v>Carpen</c:v>
                </c:pt>
                <c:pt idx="5">
                  <c:v>Tei</c:v>
                </c:pt>
                <c:pt idx="6">
                  <c:v>Alte specii</c:v>
                </c:pt>
              </c:strCache>
            </c:strRef>
          </c:cat>
          <c:val>
            <c:numRef>
              <c:f>'Supraf specii 2006-2014'!$O$22:$O$28</c:f>
              <c:numCache>
                <c:formatCode>General</c:formatCode>
                <c:ptCount val="7"/>
                <c:pt idx="0">
                  <c:v>44.06</c:v>
                </c:pt>
                <c:pt idx="1">
                  <c:v>33.120000000000012</c:v>
                </c:pt>
                <c:pt idx="2">
                  <c:v>5.7</c:v>
                </c:pt>
                <c:pt idx="3">
                  <c:v>3.01</c:v>
                </c:pt>
                <c:pt idx="4">
                  <c:v>4.3099999999999996</c:v>
                </c:pt>
                <c:pt idx="5">
                  <c:v>1.5</c:v>
                </c:pt>
                <c:pt idx="6">
                  <c:v>8.3000000000000007</c:v>
                </c:pt>
              </c:numCache>
            </c:numRef>
          </c:val>
          <c:extLst>
            <c:ext xmlns:c16="http://schemas.microsoft.com/office/drawing/2014/chart" uri="{C3380CC4-5D6E-409C-BE32-E72D297353CC}">
              <c16:uniqueId val="{00000005-AB4C-4AB1-806B-0CE2D7416977}"/>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ln>
      <a:noFill/>
    </a:ln>
  </c:spPr>
  <c:txPr>
    <a:bodyPr/>
    <a:lstStyle/>
    <a:p>
      <a:pPr>
        <a:defRPr b="1"/>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spPr>
            <a:blipFill>
              <a:blip xmlns:r="http://schemas.openxmlformats.org/officeDocument/2006/relationships" r:embed="rId1"/>
              <a:tile tx="0" ty="0" sx="100000" sy="100000" flip="none" algn="tl"/>
            </a:blipFill>
            <a:ln w="28542">
              <a:solidFill>
                <a:schemeClr val="tx1"/>
              </a:solidFill>
            </a:ln>
            <a:effectLst>
              <a:outerShdw blurRad="50800" dist="50800" dir="5400000" algn="ctr" rotWithShape="0">
                <a:srgbClr val="000000">
                  <a:alpha val="17000"/>
                </a:srgbClr>
              </a:outerShdw>
            </a:effectLst>
          </c:spPr>
          <c:invertIfNegative val="0"/>
          <c:pictureOptions>
            <c:pictureFormat val="stretch"/>
          </c:pictureOptions>
          <c:dLbls>
            <c:dLbl>
              <c:idx val="0"/>
              <c:layout>
                <c:manualLayout>
                  <c:x val="1.3888888888888999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98-4602-BDC9-C9F421339352}"/>
                </c:ext>
              </c:extLst>
            </c:dLbl>
            <c:dLbl>
              <c:idx val="1"/>
              <c:layout>
                <c:manualLayout>
                  <c:x val="1.8518518518518583E-2"/>
                  <c:y val="-1.9841269841269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98-4602-BDC9-C9F421339352}"/>
                </c:ext>
              </c:extLst>
            </c:dLbl>
            <c:dLbl>
              <c:idx val="2"/>
              <c:layout>
                <c:manualLayout>
                  <c:x val="2.0833333333333412E-2"/>
                  <c:y val="-2.3809523809523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98-4602-BDC9-C9F421339352}"/>
                </c:ext>
              </c:extLst>
            </c:dLbl>
            <c:dLbl>
              <c:idx val="3"/>
              <c:layout>
                <c:manualLayout>
                  <c:x val="1.6203703703703703E-2"/>
                  <c:y val="-2.7777777777778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98-4602-BDC9-C9F421339352}"/>
                </c:ext>
              </c:extLst>
            </c:dLbl>
            <c:dLbl>
              <c:idx val="4"/>
              <c:layout>
                <c:manualLayout>
                  <c:x val="1.5325563232549881E-3"/>
                  <c:y val="-2.867364090893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98-4602-BDC9-C9F421339352}"/>
                </c:ext>
              </c:extLst>
            </c:dLbl>
            <c:dLbl>
              <c:idx val="5"/>
              <c:layout>
                <c:manualLayout>
                  <c:x val="1.4456089627755701E-3"/>
                  <c:y val="-2.0507560507799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98-4602-BDC9-C9F421339352}"/>
                </c:ext>
              </c:extLst>
            </c:dLbl>
            <c:spPr>
              <a:noFill/>
              <a:ln>
                <a:noFill/>
              </a:ln>
              <a:effectLst/>
            </c:spPr>
            <c:txPr>
              <a:bodyPr/>
              <a:lstStyle/>
              <a:p>
                <a:pPr>
                  <a:defRPr sz="1399" b="1" i="0" u="none" strike="noStrike" baseline="0">
                    <a:solidFill>
                      <a:srgbClr val="000000"/>
                    </a:solidFill>
                    <a:latin typeface="Times New Roman" pitchFamily="18" charset="0"/>
                    <a:ea typeface="Calibri"/>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2016</c:v>
                </c:pt>
                <c:pt idx="1">
                  <c:v>2017</c:v>
                </c:pt>
                <c:pt idx="2">
                  <c:v>2018</c:v>
                </c:pt>
                <c:pt idx="3">
                  <c:v>2019</c:v>
                </c:pt>
                <c:pt idx="4">
                  <c:v>2020</c:v>
                </c:pt>
                <c:pt idx="5">
                  <c:v>2021 (plan)</c:v>
                </c:pt>
              </c:strCache>
            </c:strRef>
          </c:cat>
          <c:val>
            <c:numRef>
              <c:f>Лист1!$B$2:$B$7</c:f>
              <c:numCache>
                <c:formatCode>General</c:formatCode>
                <c:ptCount val="6"/>
                <c:pt idx="0">
                  <c:v>19521</c:v>
                </c:pt>
                <c:pt idx="1">
                  <c:v>19478.400000000001</c:v>
                </c:pt>
                <c:pt idx="2">
                  <c:v>21994.3</c:v>
                </c:pt>
                <c:pt idx="3">
                  <c:v>19150.900000000001</c:v>
                </c:pt>
                <c:pt idx="4">
                  <c:v>19730</c:v>
                </c:pt>
                <c:pt idx="5">
                  <c:v>21000</c:v>
                </c:pt>
              </c:numCache>
            </c:numRef>
          </c:val>
          <c:extLst>
            <c:ext xmlns:c16="http://schemas.microsoft.com/office/drawing/2014/chart" uri="{C3380CC4-5D6E-409C-BE32-E72D297353CC}">
              <c16:uniqueId val="{00000006-6698-4602-BDC9-C9F421339352}"/>
            </c:ext>
          </c:extLst>
        </c:ser>
        <c:dLbls>
          <c:showLegendKey val="0"/>
          <c:showVal val="1"/>
          <c:showCatName val="0"/>
          <c:showSerName val="0"/>
          <c:showPercent val="0"/>
          <c:showBubbleSize val="0"/>
        </c:dLbls>
        <c:gapWidth val="150"/>
        <c:shape val="box"/>
        <c:axId val="139008000"/>
        <c:axId val="37204480"/>
        <c:axId val="0"/>
      </c:bar3DChart>
      <c:catAx>
        <c:axId val="139008000"/>
        <c:scaling>
          <c:orientation val="minMax"/>
        </c:scaling>
        <c:delete val="0"/>
        <c:axPos val="b"/>
        <c:title>
          <c:tx>
            <c:rich>
              <a:bodyPr/>
              <a:lstStyle/>
              <a:p>
                <a:pPr>
                  <a:defRPr sz="1599" b="1" i="0" u="none" strike="noStrike" baseline="0">
                    <a:solidFill>
                      <a:srgbClr val="000000"/>
                    </a:solidFill>
                    <a:latin typeface="Times New Roman"/>
                    <a:ea typeface="Times New Roman"/>
                    <a:cs typeface="Times New Roman"/>
                  </a:defRPr>
                </a:pPr>
                <a:r>
                  <a:rPr lang="en-US" noProof="0" dirty="0"/>
                  <a:t>Years</a:t>
                </a:r>
              </a:p>
            </c:rich>
          </c:tx>
          <c:overlay val="0"/>
        </c:title>
        <c:numFmt formatCode="General" sourceLinked="1"/>
        <c:majorTickMark val="none"/>
        <c:minorTickMark val="none"/>
        <c:tickLblPos val="nextTo"/>
        <c:txPr>
          <a:bodyPr rot="0" vert="horz"/>
          <a:lstStyle/>
          <a:p>
            <a:pPr>
              <a:defRPr sz="1399" b="0" i="0" u="none" strike="noStrike" baseline="0">
                <a:solidFill>
                  <a:srgbClr val="000000"/>
                </a:solidFill>
                <a:latin typeface="Calibri"/>
                <a:ea typeface="Calibri"/>
                <a:cs typeface="Calibri"/>
              </a:defRPr>
            </a:pPr>
            <a:endParaRPr lang="en-US"/>
          </a:p>
        </c:txPr>
        <c:crossAx val="37204480"/>
        <c:crosses val="autoZero"/>
        <c:auto val="1"/>
        <c:lblAlgn val="ctr"/>
        <c:lblOffset val="100"/>
        <c:noMultiLvlLbl val="0"/>
      </c:catAx>
      <c:valAx>
        <c:axId val="37204480"/>
        <c:scaling>
          <c:orientation val="minMax"/>
        </c:scaling>
        <c:delete val="0"/>
        <c:axPos val="l"/>
        <c:minorGridlines/>
        <c:title>
          <c:tx>
            <c:rich>
              <a:bodyPr/>
              <a:lstStyle/>
              <a:p>
                <a:pPr>
                  <a:defRPr sz="1599" b="1" i="0" u="none" strike="noStrike" baseline="0">
                    <a:solidFill>
                      <a:srgbClr val="000000"/>
                    </a:solidFill>
                    <a:latin typeface="Times New Roman"/>
                    <a:ea typeface="Times New Roman"/>
                    <a:cs typeface="Times New Roman"/>
                  </a:defRPr>
                </a:pPr>
                <a:r>
                  <a:rPr lang="en-US" sz="1599" b="1" i="0" u="none" strike="noStrike" baseline="0" noProof="0" dirty="0">
                    <a:effectLst/>
                  </a:rPr>
                  <a:t>thousand</a:t>
                </a:r>
                <a:r>
                  <a:rPr lang="it-IT" sz="1599" b="1" i="0" u="none" strike="noStrike" baseline="0" dirty="0">
                    <a:effectLst/>
                  </a:rPr>
                  <a:t>,</a:t>
                </a:r>
                <a:r>
                  <a:rPr lang="it-IT" dirty="0"/>
                  <a:t> lei</a:t>
                </a:r>
              </a:p>
            </c:rich>
          </c:tx>
          <c:overlay val="0"/>
        </c:title>
        <c:numFmt formatCode="General" sourceLinked="1"/>
        <c:majorTickMark val="out"/>
        <c:minorTickMark val="none"/>
        <c:tickLblPos val="nextTo"/>
        <c:txPr>
          <a:bodyPr rot="0" vert="horz"/>
          <a:lstStyle/>
          <a:p>
            <a:pPr>
              <a:defRPr sz="1399" b="0" i="0" u="none" strike="noStrike" baseline="0">
                <a:solidFill>
                  <a:srgbClr val="000000"/>
                </a:solidFill>
                <a:latin typeface="Times New Roman" pitchFamily="18" charset="0"/>
                <a:ea typeface="Calibri"/>
                <a:cs typeface="Times New Roman" pitchFamily="18" charset="0"/>
              </a:defRPr>
            </a:pPr>
            <a:endParaRPr lang="en-US"/>
          </a:p>
        </c:txPr>
        <c:crossAx val="139008000"/>
        <c:crosses val="autoZero"/>
        <c:crossBetween val="between"/>
      </c:valAx>
      <c:spPr>
        <a:noFill/>
        <a:ln w="25387">
          <a:noFill/>
        </a:ln>
      </c:spPr>
    </c:plotArea>
    <c:plotVisOnly val="1"/>
    <c:dispBlanksAs val="gap"/>
    <c:showDLblsOverMax val="0"/>
  </c:chart>
  <c:txPr>
    <a:bodyPr/>
    <a:lstStyle/>
    <a:p>
      <a:pPr>
        <a:defRPr sz="999" b="0" i="0" u="none" strike="noStrike" baseline="0">
          <a:solidFill>
            <a:srgbClr val="000000"/>
          </a:solidFill>
          <a:latin typeface="Calibri"/>
          <a:ea typeface="Calibri"/>
          <a:cs typeface="Calibri"/>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Лист1!$A$2</c:f>
              <c:strCache>
                <c:ptCount val="1"/>
                <c:pt idx="0">
                  <c:v>Creșterea medie totală, mii mc</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Лист1!$B$2:$K$2</c:f>
              <c:numCache>
                <c:formatCode>General</c:formatCode>
                <c:ptCount val="10"/>
                <c:pt idx="0">
                  <c:v>997.4</c:v>
                </c:pt>
                <c:pt idx="1">
                  <c:v>997.4</c:v>
                </c:pt>
                <c:pt idx="2">
                  <c:v>997.4</c:v>
                </c:pt>
                <c:pt idx="3">
                  <c:v>997.4</c:v>
                </c:pt>
                <c:pt idx="4">
                  <c:v>997.4</c:v>
                </c:pt>
                <c:pt idx="5">
                  <c:v>997.4</c:v>
                </c:pt>
                <c:pt idx="6">
                  <c:v>997.4</c:v>
                </c:pt>
                <c:pt idx="7">
                  <c:v>997.4</c:v>
                </c:pt>
                <c:pt idx="8">
                  <c:v>997.4</c:v>
                </c:pt>
                <c:pt idx="9">
                  <c:v>1182.5</c:v>
                </c:pt>
              </c:numCache>
            </c:numRef>
          </c:val>
          <c:extLst>
            <c:ext xmlns:c16="http://schemas.microsoft.com/office/drawing/2014/chart" uri="{C3380CC4-5D6E-409C-BE32-E72D297353CC}">
              <c16:uniqueId val="{00000000-ADC5-4CE8-B4FC-AD96E72DDB11}"/>
            </c:ext>
          </c:extLst>
        </c:ser>
        <c:ser>
          <c:idx val="2"/>
          <c:order val="1"/>
          <c:tx>
            <c:v>recoltarea masei lemnoase, mii mc</c:v>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Лист1!$B$3:$K$3</c:f>
              <c:numCache>
                <c:formatCode>General</c:formatCode>
                <c:ptCount val="10"/>
                <c:pt idx="0">
                  <c:v>434.2</c:v>
                </c:pt>
                <c:pt idx="1">
                  <c:v>494.5</c:v>
                </c:pt>
                <c:pt idx="2">
                  <c:v>548.1</c:v>
                </c:pt>
                <c:pt idx="3">
                  <c:v>577.4</c:v>
                </c:pt>
                <c:pt idx="4">
                  <c:v>588.5</c:v>
                </c:pt>
                <c:pt idx="5">
                  <c:v>566.29999999999995</c:v>
                </c:pt>
                <c:pt idx="6">
                  <c:v>560.5</c:v>
                </c:pt>
                <c:pt idx="7">
                  <c:v>591.1</c:v>
                </c:pt>
                <c:pt idx="8">
                  <c:v>560.1</c:v>
                </c:pt>
                <c:pt idx="9">
                  <c:v>541.9</c:v>
                </c:pt>
              </c:numCache>
            </c:numRef>
          </c:val>
          <c:extLst>
            <c:ext xmlns:c16="http://schemas.microsoft.com/office/drawing/2014/chart" uri="{C3380CC4-5D6E-409C-BE32-E72D297353CC}">
              <c16:uniqueId val="{00000001-ADC5-4CE8-B4FC-AD96E72DDB11}"/>
            </c:ext>
          </c:extLst>
        </c:ser>
        <c:ser>
          <c:idx val="0"/>
          <c:order val="2"/>
          <c:tx>
            <c:v>creșterea medie totală, mii mc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Lit>
              <c:formatCode>General</c:formatCode>
              <c:ptCount val="1"/>
              <c:pt idx="0">
                <c:v>2</c:v>
              </c:pt>
            </c:numLit>
          </c:val>
          <c:extLst>
            <c:ext xmlns:c16="http://schemas.microsoft.com/office/drawing/2014/chart" uri="{C3380CC4-5D6E-409C-BE32-E72D297353CC}">
              <c16:uniqueId val="{00000002-ADC5-4CE8-B4FC-AD96E72DDB11}"/>
            </c:ext>
          </c:extLst>
        </c:ser>
        <c:dLbls>
          <c:showLegendKey val="0"/>
          <c:showVal val="1"/>
          <c:showCatName val="0"/>
          <c:showSerName val="0"/>
          <c:showPercent val="0"/>
          <c:showBubbleSize val="0"/>
        </c:dLbls>
        <c:gapWidth val="219"/>
        <c:overlap val="-27"/>
        <c:axId val="133949952"/>
        <c:axId val="37206784"/>
      </c:barChart>
      <c:catAx>
        <c:axId val="13394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06784"/>
        <c:crosses val="autoZero"/>
        <c:auto val="1"/>
        <c:lblAlgn val="ctr"/>
        <c:lblOffset val="100"/>
        <c:noMultiLvlLbl val="0"/>
      </c:catAx>
      <c:valAx>
        <c:axId val="3720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949952"/>
        <c:crosses val="autoZero"/>
        <c:crossBetween val="between"/>
      </c:valAx>
      <c:spPr>
        <a:noFill/>
        <a:ln w="25400">
          <a:noFill/>
        </a:ln>
        <a:effectLst/>
      </c:spPr>
    </c:plotArea>
    <c:legend>
      <c:legendPos val="b"/>
      <c:legendEntry>
        <c:idx val="0"/>
        <c:delete val="1"/>
      </c:legendEntry>
      <c:layout>
        <c:manualLayout>
          <c:xMode val="edge"/>
          <c:yMode val="edge"/>
          <c:x val="0.16382276984937161"/>
          <c:y val="0.94320268625639669"/>
          <c:w val="0.51037468864124458"/>
          <c:h val="4.18997346002140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dLbls>
          <c:showLegendKey val="0"/>
          <c:showVal val="1"/>
          <c:showCatName val="0"/>
          <c:showSerName val="0"/>
          <c:showPercent val="0"/>
          <c:showBubbleSize val="0"/>
        </c:dLbls>
        <c:gapWidth val="150"/>
        <c:shape val="box"/>
        <c:axId val="133950464"/>
        <c:axId val="115016256"/>
        <c:axId val="0"/>
      </c:bar3DChart>
      <c:catAx>
        <c:axId val="133950464"/>
        <c:scaling>
          <c:orientation val="minMax"/>
        </c:scaling>
        <c:delete val="0"/>
        <c:axPos val="b"/>
        <c:title>
          <c:tx>
            <c:rich>
              <a:bodyPr/>
              <a:lstStyle/>
              <a:p>
                <a:pPr>
                  <a:defRPr sz="1645" b="1" i="0" u="none" strike="noStrike" baseline="0">
                    <a:solidFill>
                      <a:srgbClr val="000000"/>
                    </a:solidFill>
                    <a:latin typeface="Times New Roman"/>
                    <a:ea typeface="Times New Roman"/>
                    <a:cs typeface="Times New Roman"/>
                  </a:defRPr>
                </a:pPr>
                <a:r>
                  <a:rPr lang="it-IT"/>
                  <a:t>Anii</a:t>
                </a:r>
              </a:p>
            </c:rich>
          </c:tx>
          <c:overlay val="0"/>
        </c:title>
        <c:numFmt formatCode="General" sourceLinked="1"/>
        <c:majorTickMark val="none"/>
        <c:minorTickMark val="none"/>
        <c:tickLblPos val="nextTo"/>
        <c:txPr>
          <a:bodyPr rot="0" vert="horz"/>
          <a:lstStyle/>
          <a:p>
            <a:pPr>
              <a:defRPr sz="1440" b="0" i="0" u="none" strike="noStrike" baseline="0">
                <a:solidFill>
                  <a:srgbClr val="000000"/>
                </a:solidFill>
                <a:latin typeface="Calibri"/>
                <a:ea typeface="Calibri"/>
                <a:cs typeface="Calibri"/>
              </a:defRPr>
            </a:pPr>
            <a:endParaRPr lang="en-US"/>
          </a:p>
        </c:txPr>
        <c:crossAx val="115016256"/>
        <c:crosses val="autoZero"/>
        <c:auto val="1"/>
        <c:lblAlgn val="ctr"/>
        <c:lblOffset val="100"/>
        <c:noMultiLvlLbl val="0"/>
      </c:catAx>
      <c:valAx>
        <c:axId val="115016256"/>
        <c:scaling>
          <c:orientation val="minMax"/>
        </c:scaling>
        <c:delete val="0"/>
        <c:axPos val="l"/>
        <c:minorGridlines/>
        <c:title>
          <c:tx>
            <c:rich>
              <a:bodyPr/>
              <a:lstStyle/>
              <a:p>
                <a:pPr>
                  <a:defRPr sz="1645" b="1" i="0" u="none" strike="noStrike" baseline="0">
                    <a:solidFill>
                      <a:srgbClr val="000000"/>
                    </a:solidFill>
                    <a:latin typeface="Times New Roman"/>
                    <a:ea typeface="Times New Roman"/>
                    <a:cs typeface="Times New Roman"/>
                  </a:defRPr>
                </a:pPr>
                <a:r>
                  <a:rPr lang="it-IT"/>
                  <a:t>Mii, lei</a:t>
                </a:r>
              </a:p>
            </c:rich>
          </c:tx>
          <c:overlay val="0"/>
        </c:title>
        <c:numFmt formatCode="General" sourceLinked="1"/>
        <c:majorTickMark val="out"/>
        <c:minorTickMark val="none"/>
        <c:tickLblPos val="nextTo"/>
        <c:txPr>
          <a:bodyPr rot="0" vert="horz"/>
          <a:lstStyle/>
          <a:p>
            <a:pPr>
              <a:defRPr sz="1442" b="0" i="0" u="none" strike="noStrike" baseline="0">
                <a:solidFill>
                  <a:srgbClr val="000000"/>
                </a:solidFill>
                <a:latin typeface="Times New Roman" pitchFamily="18" charset="0"/>
                <a:ea typeface="Calibri"/>
                <a:cs typeface="Times New Roman" pitchFamily="18" charset="0"/>
              </a:defRPr>
            </a:pPr>
            <a:endParaRPr lang="en-US"/>
          </a:p>
        </c:txPr>
        <c:crossAx val="133950464"/>
        <c:crosses val="autoZero"/>
        <c:crossBetween val="between"/>
      </c:valAx>
      <c:spPr>
        <a:noFill/>
        <a:ln w="25403">
          <a:noFill/>
        </a:ln>
      </c:spPr>
    </c:plotArea>
    <c:plotVisOnly val="1"/>
    <c:dispBlanksAs val="gap"/>
    <c:showDLblsOverMax val="0"/>
  </c:chart>
  <c:txPr>
    <a:bodyPr/>
    <a:lstStyle/>
    <a:p>
      <a:pPr>
        <a:defRPr sz="103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1"/>
          <c:showCatName val="0"/>
          <c:showSerName val="0"/>
          <c:showPercent val="0"/>
          <c:showBubbleSize val="0"/>
          <c:showLeaderLines val="0"/>
        </c:dLbls>
      </c:pie3DChart>
      <c:spPr>
        <a:noFill/>
        <a:ln w="25405">
          <a:noFill/>
        </a:ln>
      </c:spPr>
    </c:plotArea>
    <c:legend>
      <c:legendPos val="r"/>
      <c:overlay val="0"/>
      <c:txPr>
        <a:bodyPr/>
        <a:lstStyle/>
        <a:p>
          <a:pPr>
            <a:defRPr sz="1400">
              <a:latin typeface="Times New Roman" pitchFamily="18" charset="0"/>
              <a:cs typeface="Times New Roman" pitchFamily="18" charset="0"/>
            </a:defRPr>
          </a:pPr>
          <a:endParaRPr lang="en-US"/>
        </a:p>
      </c:txPr>
    </c:legend>
    <c:plotVisOnly val="1"/>
    <c:dispBlanksAs val="zero"/>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sz="2392" b="1" i="1" u="none" strike="noStrike" baseline="0">
                <a:solidFill>
                  <a:srgbClr val="000000"/>
                </a:solidFill>
                <a:latin typeface="Times New Roman"/>
                <a:ea typeface="Times New Roman"/>
                <a:cs typeface="Times New Roman"/>
              </a:defRPr>
            </a:pPr>
            <a:r>
              <a:rPr lang="en-US" noProof="0" dirty="0"/>
              <a:t>Fruits</a:t>
            </a:r>
            <a:r>
              <a:rPr lang="it-IT" dirty="0"/>
              <a:t> and </a:t>
            </a:r>
            <a:r>
              <a:rPr lang="en-US" noProof="0" dirty="0"/>
              <a:t>berries</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spPr>
            <a:blipFill>
              <a:blip xmlns:r="http://schemas.openxmlformats.org/officeDocument/2006/relationships" r:embed="rId1"/>
              <a:tile tx="0" ty="0" sx="100000" sy="100000" flip="none" algn="tl"/>
            </a:blipFill>
            <a:ln w="28538">
              <a:solidFill>
                <a:schemeClr val="tx1"/>
              </a:solidFill>
            </a:ln>
            <a:effectLst>
              <a:outerShdw blurRad="50800" dist="50800" dir="5400000" algn="ctr" rotWithShape="0">
                <a:srgbClr val="000000">
                  <a:alpha val="17000"/>
                </a:srgbClr>
              </a:outerShdw>
            </a:effectLst>
          </c:spPr>
          <c:invertIfNegative val="0"/>
          <c:pictureOptions>
            <c:pictureFormat val="stretch"/>
          </c:pictureOptions>
          <c:dLbls>
            <c:dLbl>
              <c:idx val="0"/>
              <c:layout>
                <c:manualLayout>
                  <c:x val="1.3888888888889006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8A-4742-BC88-EEAEC6956F3D}"/>
                </c:ext>
              </c:extLst>
            </c:dLbl>
            <c:dLbl>
              <c:idx val="1"/>
              <c:layout>
                <c:manualLayout>
                  <c:x val="1.8518518518518583E-2"/>
                  <c:y val="-1.9841269841269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8A-4742-BC88-EEAEC6956F3D}"/>
                </c:ext>
              </c:extLst>
            </c:dLbl>
            <c:dLbl>
              <c:idx val="2"/>
              <c:layout>
                <c:manualLayout>
                  <c:x val="2.0833333333333412E-2"/>
                  <c:y val="-2.3809523809523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8A-4742-BC88-EEAEC6956F3D}"/>
                </c:ext>
              </c:extLst>
            </c:dLbl>
            <c:dLbl>
              <c:idx val="3"/>
              <c:layout>
                <c:manualLayout>
                  <c:x val="1.6203703703703703E-2"/>
                  <c:y val="-2.7777777777778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8A-4742-BC88-EEAEC6956F3D}"/>
                </c:ext>
              </c:extLst>
            </c:dLbl>
            <c:dLbl>
              <c:idx val="4"/>
              <c:layout>
                <c:manualLayout>
                  <c:x val="1.5325563232549881E-3"/>
                  <c:y val="-2.867364090893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8A-4742-BC88-EEAEC6956F3D}"/>
                </c:ext>
              </c:extLst>
            </c:dLbl>
            <c:spPr>
              <a:noFill/>
              <a:ln>
                <a:noFill/>
              </a:ln>
              <a:effectLst/>
            </c:spPr>
            <c:txPr>
              <a:bodyPr/>
              <a:lstStyle/>
              <a:p>
                <a:pPr>
                  <a:defRPr sz="1400" b="1" i="0" u="none" strike="noStrike" baseline="0">
                    <a:solidFill>
                      <a:srgbClr val="000000"/>
                    </a:solidFill>
                    <a:latin typeface="Times New Roman" pitchFamily="18" charset="0"/>
                    <a:ea typeface="Calibri"/>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Лист1!$A$2:$A$8</c:f>
              <c:strCache>
                <c:ptCount val="7"/>
                <c:pt idx="0">
                  <c:v>2015</c:v>
                </c:pt>
                <c:pt idx="1">
                  <c:v>2016</c:v>
                </c:pt>
                <c:pt idx="2">
                  <c:v>2017</c:v>
                </c:pt>
                <c:pt idx="3">
                  <c:v>2018</c:v>
                </c:pt>
                <c:pt idx="4">
                  <c:v>2019</c:v>
                </c:pt>
                <c:pt idx="5">
                  <c:v>2020</c:v>
                </c:pt>
                <c:pt idx="6">
                  <c:v>2021 (plan)</c:v>
                </c:pt>
              </c:strCache>
            </c:strRef>
          </c:cat>
          <c:val>
            <c:numRef>
              <c:f>Лист1!$B$2:$B$8</c:f>
              <c:numCache>
                <c:formatCode>General</c:formatCode>
                <c:ptCount val="7"/>
                <c:pt idx="0">
                  <c:v>761.6</c:v>
                </c:pt>
                <c:pt idx="1">
                  <c:v>350.1</c:v>
                </c:pt>
                <c:pt idx="2">
                  <c:v>270.5</c:v>
                </c:pt>
                <c:pt idx="3">
                  <c:v>531.79999999999995</c:v>
                </c:pt>
                <c:pt idx="4">
                  <c:v>573.1</c:v>
                </c:pt>
                <c:pt idx="5">
                  <c:v>595.9</c:v>
                </c:pt>
                <c:pt idx="6">
                  <c:v>738.7</c:v>
                </c:pt>
              </c:numCache>
            </c:numRef>
          </c:val>
          <c:extLst>
            <c:ext xmlns:c16="http://schemas.microsoft.com/office/drawing/2014/chart" uri="{C3380CC4-5D6E-409C-BE32-E72D297353CC}">
              <c16:uniqueId val="{00000005-4D8A-4742-BC88-EEAEC6956F3D}"/>
            </c:ext>
          </c:extLst>
        </c:ser>
        <c:dLbls>
          <c:showLegendKey val="0"/>
          <c:showVal val="1"/>
          <c:showCatName val="0"/>
          <c:showSerName val="0"/>
          <c:showPercent val="0"/>
          <c:showBubbleSize val="0"/>
        </c:dLbls>
        <c:gapWidth val="150"/>
        <c:shape val="box"/>
        <c:axId val="178707968"/>
        <c:axId val="115019136"/>
        <c:axId val="0"/>
      </c:bar3DChart>
      <c:catAx>
        <c:axId val="178707968"/>
        <c:scaling>
          <c:orientation val="minMax"/>
        </c:scaling>
        <c:delete val="0"/>
        <c:axPos val="b"/>
        <c:title>
          <c:tx>
            <c:rich>
              <a:bodyPr/>
              <a:lstStyle/>
              <a:p>
                <a:pPr>
                  <a:defRPr sz="1600" b="1" i="0" u="none" strike="noStrike" baseline="0">
                    <a:solidFill>
                      <a:srgbClr val="000000"/>
                    </a:solidFill>
                    <a:latin typeface="Times New Roman"/>
                    <a:ea typeface="Times New Roman"/>
                    <a:cs typeface="Times New Roman"/>
                  </a:defRPr>
                </a:pPr>
                <a:r>
                  <a:rPr lang="en-US" noProof="0" dirty="0"/>
                  <a:t>Years</a:t>
                </a:r>
              </a:p>
            </c:rich>
          </c:tx>
          <c:overlay val="0"/>
        </c:title>
        <c:numFmt formatCode="General" sourceLinked="1"/>
        <c:majorTickMark val="none"/>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15019136"/>
        <c:crosses val="autoZero"/>
        <c:auto val="1"/>
        <c:lblAlgn val="ctr"/>
        <c:lblOffset val="100"/>
        <c:noMultiLvlLbl val="0"/>
      </c:catAx>
      <c:valAx>
        <c:axId val="115019136"/>
        <c:scaling>
          <c:orientation val="minMax"/>
        </c:scaling>
        <c:delete val="0"/>
        <c:axPos val="l"/>
        <c:minorGridlines/>
        <c:title>
          <c:tx>
            <c:rich>
              <a:bodyPr/>
              <a:lstStyle/>
              <a:p>
                <a:pPr>
                  <a:defRPr sz="1600" b="1" i="0" u="none" strike="noStrike" baseline="0">
                    <a:solidFill>
                      <a:srgbClr val="000000"/>
                    </a:solidFill>
                    <a:latin typeface="Times New Roman"/>
                    <a:ea typeface="Times New Roman"/>
                    <a:cs typeface="Times New Roman"/>
                  </a:defRPr>
                </a:pPr>
                <a:r>
                  <a:rPr lang="en-US" noProof="0" dirty="0"/>
                  <a:t>Tons</a:t>
                </a:r>
              </a:p>
            </c:rich>
          </c:tx>
          <c:overlay val="0"/>
        </c:title>
        <c:numFmt formatCode="General" sourceLinked="1"/>
        <c:majorTickMark val="out"/>
        <c:minorTickMark val="none"/>
        <c:tickLblPos val="nextTo"/>
        <c:txPr>
          <a:bodyPr rot="0" vert="horz"/>
          <a:lstStyle/>
          <a:p>
            <a:pPr>
              <a:defRPr sz="1400" b="0" i="0" u="none" strike="noStrike" baseline="0">
                <a:solidFill>
                  <a:srgbClr val="000000"/>
                </a:solidFill>
                <a:latin typeface="Times New Roman" pitchFamily="18" charset="0"/>
                <a:ea typeface="Calibri"/>
                <a:cs typeface="Times New Roman" pitchFamily="18" charset="0"/>
              </a:defRPr>
            </a:pPr>
            <a:endParaRPr lang="en-US"/>
          </a:p>
        </c:txPr>
        <c:crossAx val="178707968"/>
        <c:crosses val="autoZero"/>
        <c:crossBetween val="between"/>
      </c:valAx>
      <c:spPr>
        <a:noFill/>
        <a:ln w="25394">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Лист1!$A$2</c:f>
              <c:strCache>
                <c:ptCount val="1"/>
                <c:pt idx="0">
                  <c:v>Creșterea medie totală, mii mc</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Лист1!$B$2:$K$2</c:f>
              <c:numCache>
                <c:formatCode>General</c:formatCode>
                <c:ptCount val="10"/>
                <c:pt idx="0">
                  <c:v>997.4</c:v>
                </c:pt>
                <c:pt idx="1">
                  <c:v>997.4</c:v>
                </c:pt>
                <c:pt idx="2">
                  <c:v>997.4</c:v>
                </c:pt>
                <c:pt idx="3">
                  <c:v>997.4</c:v>
                </c:pt>
                <c:pt idx="4">
                  <c:v>997.4</c:v>
                </c:pt>
                <c:pt idx="5">
                  <c:v>997.4</c:v>
                </c:pt>
                <c:pt idx="6">
                  <c:v>997.4</c:v>
                </c:pt>
                <c:pt idx="7">
                  <c:v>997.4</c:v>
                </c:pt>
                <c:pt idx="8">
                  <c:v>997.4</c:v>
                </c:pt>
                <c:pt idx="9">
                  <c:v>1182.5</c:v>
                </c:pt>
              </c:numCache>
            </c:numRef>
          </c:val>
          <c:extLst>
            <c:ext xmlns:c16="http://schemas.microsoft.com/office/drawing/2014/chart" uri="{C3380CC4-5D6E-409C-BE32-E72D297353CC}">
              <c16:uniqueId val="{00000000-ADC5-4CE8-B4FC-AD96E72DDB11}"/>
            </c:ext>
          </c:extLst>
        </c:ser>
        <c:ser>
          <c:idx val="2"/>
          <c:order val="1"/>
          <c:tx>
            <c:v>recoltarea masei lemnoase, mii mc</c:v>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Лист1!$B$3:$K$3</c:f>
              <c:numCache>
                <c:formatCode>General</c:formatCode>
                <c:ptCount val="10"/>
                <c:pt idx="0">
                  <c:v>434.2</c:v>
                </c:pt>
                <c:pt idx="1">
                  <c:v>494.5</c:v>
                </c:pt>
                <c:pt idx="2">
                  <c:v>548.1</c:v>
                </c:pt>
                <c:pt idx="3">
                  <c:v>577.4</c:v>
                </c:pt>
                <c:pt idx="4">
                  <c:v>588.5</c:v>
                </c:pt>
                <c:pt idx="5">
                  <c:v>566.29999999999995</c:v>
                </c:pt>
                <c:pt idx="6">
                  <c:v>560.5</c:v>
                </c:pt>
                <c:pt idx="7">
                  <c:v>591.1</c:v>
                </c:pt>
                <c:pt idx="8">
                  <c:v>560.1</c:v>
                </c:pt>
                <c:pt idx="9">
                  <c:v>541.9</c:v>
                </c:pt>
              </c:numCache>
            </c:numRef>
          </c:val>
          <c:extLst>
            <c:ext xmlns:c16="http://schemas.microsoft.com/office/drawing/2014/chart" uri="{C3380CC4-5D6E-409C-BE32-E72D297353CC}">
              <c16:uniqueId val="{00000001-ADC5-4CE8-B4FC-AD96E72DDB11}"/>
            </c:ext>
          </c:extLst>
        </c:ser>
        <c:ser>
          <c:idx val="0"/>
          <c:order val="2"/>
          <c:tx>
            <c:v>creșterea medie totală, mii mc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Lit>
              <c:formatCode>General</c:formatCode>
              <c:ptCount val="1"/>
              <c:pt idx="0">
                <c:v>2</c:v>
              </c:pt>
            </c:numLit>
          </c:val>
          <c:extLst>
            <c:ext xmlns:c16="http://schemas.microsoft.com/office/drawing/2014/chart" uri="{C3380CC4-5D6E-409C-BE32-E72D297353CC}">
              <c16:uniqueId val="{00000002-ADC5-4CE8-B4FC-AD96E72DDB11}"/>
            </c:ext>
          </c:extLst>
        </c:ser>
        <c:dLbls>
          <c:showLegendKey val="0"/>
          <c:showVal val="1"/>
          <c:showCatName val="0"/>
          <c:showSerName val="0"/>
          <c:showPercent val="0"/>
          <c:showBubbleSize val="0"/>
        </c:dLbls>
        <c:gapWidth val="219"/>
        <c:overlap val="-27"/>
        <c:axId val="133948416"/>
        <c:axId val="115021440"/>
      </c:barChart>
      <c:catAx>
        <c:axId val="13394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021440"/>
        <c:crosses val="autoZero"/>
        <c:auto val="1"/>
        <c:lblAlgn val="ctr"/>
        <c:lblOffset val="100"/>
        <c:noMultiLvlLbl val="0"/>
      </c:catAx>
      <c:valAx>
        <c:axId val="115021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948416"/>
        <c:crosses val="autoZero"/>
        <c:crossBetween val="between"/>
      </c:valAx>
      <c:spPr>
        <a:noFill/>
        <a:ln w="25400">
          <a:noFill/>
        </a:ln>
        <a:effectLst/>
      </c:spPr>
    </c:plotArea>
    <c:legend>
      <c:legendPos val="b"/>
      <c:legendEntry>
        <c:idx val="0"/>
        <c:delete val="1"/>
      </c:legendEntry>
      <c:layout>
        <c:manualLayout>
          <c:xMode val="edge"/>
          <c:yMode val="edge"/>
          <c:x val="0.16382276984937161"/>
          <c:y val="0.94320268625639669"/>
          <c:w val="0.51037468864124458"/>
          <c:h val="4.18997346002140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dLbls>
          <c:showLegendKey val="0"/>
          <c:showVal val="1"/>
          <c:showCatName val="0"/>
          <c:showSerName val="0"/>
          <c:showPercent val="0"/>
          <c:showBubbleSize val="0"/>
        </c:dLbls>
        <c:gapWidth val="150"/>
        <c:shape val="box"/>
        <c:axId val="179757568"/>
        <c:axId val="115023168"/>
        <c:axId val="0"/>
      </c:bar3DChart>
      <c:catAx>
        <c:axId val="179757568"/>
        <c:scaling>
          <c:orientation val="minMax"/>
        </c:scaling>
        <c:delete val="0"/>
        <c:axPos val="b"/>
        <c:title>
          <c:tx>
            <c:rich>
              <a:bodyPr/>
              <a:lstStyle/>
              <a:p>
                <a:pPr>
                  <a:defRPr sz="1645" b="1" i="0" u="none" strike="noStrike" baseline="0">
                    <a:solidFill>
                      <a:srgbClr val="000000"/>
                    </a:solidFill>
                    <a:latin typeface="Times New Roman"/>
                    <a:ea typeface="Times New Roman"/>
                    <a:cs typeface="Times New Roman"/>
                  </a:defRPr>
                </a:pPr>
                <a:r>
                  <a:rPr lang="it-IT"/>
                  <a:t>Anii</a:t>
                </a:r>
              </a:p>
            </c:rich>
          </c:tx>
          <c:overlay val="0"/>
        </c:title>
        <c:numFmt formatCode="General" sourceLinked="1"/>
        <c:majorTickMark val="none"/>
        <c:minorTickMark val="none"/>
        <c:tickLblPos val="nextTo"/>
        <c:txPr>
          <a:bodyPr rot="0" vert="horz"/>
          <a:lstStyle/>
          <a:p>
            <a:pPr>
              <a:defRPr sz="1440" b="0" i="0" u="none" strike="noStrike" baseline="0">
                <a:solidFill>
                  <a:srgbClr val="000000"/>
                </a:solidFill>
                <a:latin typeface="Calibri"/>
                <a:ea typeface="Calibri"/>
                <a:cs typeface="Calibri"/>
              </a:defRPr>
            </a:pPr>
            <a:endParaRPr lang="en-US"/>
          </a:p>
        </c:txPr>
        <c:crossAx val="115023168"/>
        <c:crosses val="autoZero"/>
        <c:auto val="1"/>
        <c:lblAlgn val="ctr"/>
        <c:lblOffset val="100"/>
        <c:noMultiLvlLbl val="0"/>
      </c:catAx>
      <c:valAx>
        <c:axId val="115023168"/>
        <c:scaling>
          <c:orientation val="minMax"/>
        </c:scaling>
        <c:delete val="0"/>
        <c:axPos val="l"/>
        <c:minorGridlines/>
        <c:title>
          <c:tx>
            <c:rich>
              <a:bodyPr/>
              <a:lstStyle/>
              <a:p>
                <a:pPr>
                  <a:defRPr sz="1645" b="1" i="0" u="none" strike="noStrike" baseline="0">
                    <a:solidFill>
                      <a:srgbClr val="000000"/>
                    </a:solidFill>
                    <a:latin typeface="Times New Roman"/>
                    <a:ea typeface="Times New Roman"/>
                    <a:cs typeface="Times New Roman"/>
                  </a:defRPr>
                </a:pPr>
                <a:r>
                  <a:rPr lang="it-IT"/>
                  <a:t>Mii, lei</a:t>
                </a:r>
              </a:p>
            </c:rich>
          </c:tx>
          <c:overlay val="0"/>
        </c:title>
        <c:numFmt formatCode="General" sourceLinked="1"/>
        <c:majorTickMark val="out"/>
        <c:minorTickMark val="none"/>
        <c:tickLblPos val="nextTo"/>
        <c:txPr>
          <a:bodyPr rot="0" vert="horz"/>
          <a:lstStyle/>
          <a:p>
            <a:pPr>
              <a:defRPr sz="1442" b="0" i="0" u="none" strike="noStrike" baseline="0">
                <a:solidFill>
                  <a:srgbClr val="000000"/>
                </a:solidFill>
                <a:latin typeface="Times New Roman" pitchFamily="18" charset="0"/>
                <a:ea typeface="Calibri"/>
                <a:cs typeface="Times New Roman" pitchFamily="18" charset="0"/>
              </a:defRPr>
            </a:pPr>
            <a:endParaRPr lang="en-US"/>
          </a:p>
        </c:txPr>
        <c:crossAx val="179757568"/>
        <c:crosses val="autoZero"/>
        <c:crossBetween val="between"/>
      </c:valAx>
      <c:spPr>
        <a:noFill/>
        <a:ln w="25403">
          <a:noFill/>
        </a:ln>
      </c:spPr>
    </c:plotArea>
    <c:plotVisOnly val="1"/>
    <c:dispBlanksAs val="gap"/>
    <c:showDLblsOverMax val="0"/>
  </c:chart>
  <c:txPr>
    <a:bodyPr/>
    <a:lstStyle/>
    <a:p>
      <a:pPr>
        <a:defRPr sz="103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1"/>
          <c:showCatName val="0"/>
          <c:showSerName val="0"/>
          <c:showPercent val="0"/>
          <c:showBubbleSize val="0"/>
          <c:showLeaderLines val="0"/>
        </c:dLbls>
      </c:pie3DChart>
      <c:spPr>
        <a:noFill/>
        <a:ln w="25405">
          <a:noFill/>
        </a:ln>
      </c:spPr>
    </c:plotArea>
    <c:legend>
      <c:legendPos val="r"/>
      <c:overlay val="0"/>
      <c:txPr>
        <a:bodyPr/>
        <a:lstStyle/>
        <a:p>
          <a:pPr>
            <a:defRPr sz="1400">
              <a:latin typeface="Times New Roman" pitchFamily="18" charset="0"/>
              <a:cs typeface="Times New Roman" pitchFamily="18" charset="0"/>
            </a:defRPr>
          </a:pPr>
          <a:endParaRPr lang="en-US"/>
        </a:p>
      </c:txPr>
    </c:legend>
    <c:plotVisOnly val="1"/>
    <c:dispBlanksAs val="zero"/>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sz="2392" b="1" i="1" u="none" strike="noStrike" baseline="0">
                <a:solidFill>
                  <a:srgbClr val="000000"/>
                </a:solidFill>
                <a:latin typeface="Times New Roman"/>
                <a:ea typeface="Times New Roman"/>
                <a:cs typeface="Times New Roman"/>
              </a:defRPr>
            </a:pPr>
            <a:r>
              <a:rPr lang="en-US" noProof="0" dirty="0"/>
              <a:t>Medicinal</a:t>
            </a:r>
            <a:r>
              <a:rPr lang="it-IT" dirty="0"/>
              <a:t> </a:t>
            </a:r>
            <a:r>
              <a:rPr lang="en-US" noProof="0" dirty="0"/>
              <a:t>herbs</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spPr>
            <a:blipFill>
              <a:blip xmlns:r="http://schemas.openxmlformats.org/officeDocument/2006/relationships" r:embed="rId1"/>
              <a:tile tx="0" ty="0" sx="100000" sy="100000" flip="none" algn="tl"/>
            </a:blipFill>
            <a:ln w="28538">
              <a:solidFill>
                <a:schemeClr val="tx1"/>
              </a:solidFill>
            </a:ln>
            <a:effectLst>
              <a:outerShdw blurRad="50800" dist="50800" dir="5400000" algn="ctr" rotWithShape="0">
                <a:srgbClr val="000000">
                  <a:alpha val="17000"/>
                </a:srgbClr>
              </a:outerShdw>
            </a:effectLst>
          </c:spPr>
          <c:invertIfNegative val="0"/>
          <c:pictureOptions>
            <c:pictureFormat val="stretch"/>
          </c:pictureOptions>
          <c:dLbls>
            <c:dLbl>
              <c:idx val="0"/>
              <c:layout>
                <c:manualLayout>
                  <c:x val="1.388888888888901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56-4563-A4BC-801390BB4142}"/>
                </c:ext>
              </c:extLst>
            </c:dLbl>
            <c:dLbl>
              <c:idx val="1"/>
              <c:layout>
                <c:manualLayout>
                  <c:x val="1.8518518518518583E-2"/>
                  <c:y val="-1.9841269841269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56-4563-A4BC-801390BB4142}"/>
                </c:ext>
              </c:extLst>
            </c:dLbl>
            <c:dLbl>
              <c:idx val="2"/>
              <c:layout>
                <c:manualLayout>
                  <c:x val="2.0833333333333412E-2"/>
                  <c:y val="-2.3809523809523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56-4563-A4BC-801390BB4142}"/>
                </c:ext>
              </c:extLst>
            </c:dLbl>
            <c:dLbl>
              <c:idx val="3"/>
              <c:layout>
                <c:manualLayout>
                  <c:x val="1.6203703703703703E-2"/>
                  <c:y val="-2.7777777777778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56-4563-A4BC-801390BB4142}"/>
                </c:ext>
              </c:extLst>
            </c:dLbl>
            <c:dLbl>
              <c:idx val="4"/>
              <c:layout>
                <c:manualLayout>
                  <c:x val="1.5325563232549881E-3"/>
                  <c:y val="-2.867364090893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56-4563-A4BC-801390BB4142}"/>
                </c:ext>
              </c:extLst>
            </c:dLbl>
            <c:spPr>
              <a:noFill/>
              <a:ln>
                <a:noFill/>
              </a:ln>
              <a:effectLst/>
            </c:spPr>
            <c:txPr>
              <a:bodyPr/>
              <a:lstStyle/>
              <a:p>
                <a:pPr>
                  <a:defRPr sz="1400" b="1" i="0" u="none" strike="noStrike" baseline="0">
                    <a:solidFill>
                      <a:srgbClr val="000000"/>
                    </a:solidFill>
                    <a:latin typeface="Times New Roman" pitchFamily="18" charset="0"/>
                    <a:ea typeface="Calibri"/>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Лист1!$A$2:$A$8</c:f>
              <c:numCache>
                <c:formatCode>General</c:formatCode>
                <c:ptCount val="7"/>
                <c:pt idx="0">
                  <c:v>2015</c:v>
                </c:pt>
                <c:pt idx="1">
                  <c:v>2016</c:v>
                </c:pt>
                <c:pt idx="2">
                  <c:v>2017</c:v>
                </c:pt>
                <c:pt idx="3">
                  <c:v>2018</c:v>
                </c:pt>
                <c:pt idx="4">
                  <c:v>2019</c:v>
                </c:pt>
                <c:pt idx="5">
                  <c:v>2020</c:v>
                </c:pt>
                <c:pt idx="6">
                  <c:v>2021</c:v>
                </c:pt>
              </c:numCache>
            </c:numRef>
          </c:cat>
          <c:val>
            <c:numRef>
              <c:f>Лист1!$B$2:$B$8</c:f>
              <c:numCache>
                <c:formatCode>General</c:formatCode>
                <c:ptCount val="7"/>
                <c:pt idx="0">
                  <c:v>56.5</c:v>
                </c:pt>
                <c:pt idx="1">
                  <c:v>70.599999999999994</c:v>
                </c:pt>
                <c:pt idx="2">
                  <c:v>40.700000000000003</c:v>
                </c:pt>
                <c:pt idx="3">
                  <c:v>59.4</c:v>
                </c:pt>
                <c:pt idx="4">
                  <c:v>45.8</c:v>
                </c:pt>
                <c:pt idx="5">
                  <c:v>48.9</c:v>
                </c:pt>
                <c:pt idx="6">
                  <c:v>94.7</c:v>
                </c:pt>
              </c:numCache>
            </c:numRef>
          </c:val>
          <c:extLst>
            <c:ext xmlns:c16="http://schemas.microsoft.com/office/drawing/2014/chart" uri="{C3380CC4-5D6E-409C-BE32-E72D297353CC}">
              <c16:uniqueId val="{00000005-6756-4563-A4BC-801390BB4142}"/>
            </c:ext>
          </c:extLst>
        </c:ser>
        <c:dLbls>
          <c:showLegendKey val="0"/>
          <c:showVal val="1"/>
          <c:showCatName val="0"/>
          <c:showSerName val="0"/>
          <c:showPercent val="0"/>
          <c:showBubbleSize val="0"/>
        </c:dLbls>
        <c:gapWidth val="150"/>
        <c:shape val="box"/>
        <c:axId val="179245568"/>
        <c:axId val="115075328"/>
        <c:axId val="0"/>
      </c:bar3DChart>
      <c:catAx>
        <c:axId val="179245568"/>
        <c:scaling>
          <c:orientation val="minMax"/>
        </c:scaling>
        <c:delete val="0"/>
        <c:axPos val="b"/>
        <c:title>
          <c:tx>
            <c:rich>
              <a:bodyPr/>
              <a:lstStyle/>
              <a:p>
                <a:pPr>
                  <a:defRPr sz="1600" b="1" i="0" u="none" strike="noStrike" baseline="0">
                    <a:solidFill>
                      <a:srgbClr val="000000"/>
                    </a:solidFill>
                    <a:latin typeface="Times New Roman"/>
                    <a:ea typeface="Times New Roman"/>
                    <a:cs typeface="Times New Roman"/>
                  </a:defRPr>
                </a:pPr>
                <a:r>
                  <a:rPr lang="en-US" noProof="0" dirty="0"/>
                  <a:t>Years</a:t>
                </a:r>
              </a:p>
            </c:rich>
          </c:tx>
          <c:overlay val="0"/>
        </c:title>
        <c:numFmt formatCode="General" sourceLinked="1"/>
        <c:majorTickMark val="none"/>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15075328"/>
        <c:crosses val="autoZero"/>
        <c:auto val="1"/>
        <c:lblAlgn val="ctr"/>
        <c:lblOffset val="100"/>
        <c:noMultiLvlLbl val="0"/>
      </c:catAx>
      <c:valAx>
        <c:axId val="115075328"/>
        <c:scaling>
          <c:orientation val="minMax"/>
        </c:scaling>
        <c:delete val="0"/>
        <c:axPos val="l"/>
        <c:minorGridlines/>
        <c:title>
          <c:tx>
            <c:rich>
              <a:bodyPr/>
              <a:lstStyle/>
              <a:p>
                <a:pPr>
                  <a:defRPr sz="1600" b="1" i="0" u="none" strike="noStrike" baseline="0">
                    <a:solidFill>
                      <a:srgbClr val="000000"/>
                    </a:solidFill>
                    <a:latin typeface="Times New Roman"/>
                    <a:ea typeface="Times New Roman"/>
                    <a:cs typeface="Times New Roman"/>
                  </a:defRPr>
                </a:pPr>
                <a:r>
                  <a:rPr lang="en-US" noProof="0" dirty="0"/>
                  <a:t>Tons</a:t>
                </a:r>
              </a:p>
            </c:rich>
          </c:tx>
          <c:overlay val="0"/>
        </c:title>
        <c:numFmt formatCode="General" sourceLinked="1"/>
        <c:majorTickMark val="out"/>
        <c:minorTickMark val="none"/>
        <c:tickLblPos val="nextTo"/>
        <c:txPr>
          <a:bodyPr rot="0" vert="horz"/>
          <a:lstStyle/>
          <a:p>
            <a:pPr>
              <a:defRPr sz="1400" b="0" i="0" u="none" strike="noStrike" baseline="0">
                <a:solidFill>
                  <a:srgbClr val="000000"/>
                </a:solidFill>
                <a:latin typeface="Times New Roman" pitchFamily="18" charset="0"/>
                <a:ea typeface="Calibri"/>
                <a:cs typeface="Times New Roman" pitchFamily="18" charset="0"/>
              </a:defRPr>
            </a:pPr>
            <a:endParaRPr lang="en-US"/>
          </a:p>
        </c:txPr>
        <c:crossAx val="179245568"/>
        <c:crosses val="autoZero"/>
        <c:crossBetween val="between"/>
      </c:valAx>
      <c:spPr>
        <a:noFill/>
        <a:ln w="25394">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sz="1800" b="0" noProof="0" dirty="0">
                <a:solidFill>
                  <a:schemeClr val="tx1"/>
                </a:solidFill>
                <a:latin typeface="Times New Roman" panose="02020603050405020304" pitchFamily="18" charset="0"/>
                <a:cs typeface="Times New Roman" panose="02020603050405020304" pitchFamily="18" charset="0"/>
              </a:rPr>
              <a:t>Volumes in realization prices,</a:t>
            </a:r>
            <a:r>
              <a:rPr lang="en-US" sz="1800" b="0" baseline="0" noProof="0" dirty="0">
                <a:solidFill>
                  <a:schemeClr val="tx1"/>
                </a:solidFill>
                <a:latin typeface="Times New Roman" panose="02020603050405020304" pitchFamily="18" charset="0"/>
                <a:cs typeface="Times New Roman" panose="02020603050405020304" pitchFamily="18" charset="0"/>
              </a:rPr>
              <a:t> thousand lei</a:t>
            </a:r>
            <a:endParaRPr lang="en-US" sz="1800" b="0" noProof="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5169922402479211"/>
          <c:y val="1.430021288925855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Лист1!$B$1</c:f>
              <c:strCache>
                <c:ptCount val="1"/>
                <c:pt idx="0">
                  <c:v>Ряд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Лист1!$A$2:$A$23</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numCache>
            </c:numRef>
          </c:cat>
          <c:val>
            <c:numRef>
              <c:f>Лист1!$B$2:$B$23</c:f>
              <c:numCache>
                <c:formatCode>General</c:formatCode>
                <c:ptCount val="22"/>
                <c:pt idx="0">
                  <c:v>961.3</c:v>
                </c:pt>
                <c:pt idx="1">
                  <c:v>2999.3</c:v>
                </c:pt>
                <c:pt idx="2">
                  <c:v>4018</c:v>
                </c:pt>
                <c:pt idx="3">
                  <c:v>4755</c:v>
                </c:pt>
                <c:pt idx="4">
                  <c:v>4691.7</c:v>
                </c:pt>
                <c:pt idx="5">
                  <c:v>7368.7</c:v>
                </c:pt>
                <c:pt idx="6">
                  <c:v>6554.4</c:v>
                </c:pt>
                <c:pt idx="7">
                  <c:v>7636</c:v>
                </c:pt>
                <c:pt idx="8">
                  <c:v>9378</c:v>
                </c:pt>
                <c:pt idx="9">
                  <c:v>10004.5</c:v>
                </c:pt>
                <c:pt idx="10">
                  <c:v>8542.2000000000007</c:v>
                </c:pt>
                <c:pt idx="11">
                  <c:v>7332.6</c:v>
                </c:pt>
                <c:pt idx="12">
                  <c:v>6043.2</c:v>
                </c:pt>
                <c:pt idx="13">
                  <c:v>6934.5</c:v>
                </c:pt>
                <c:pt idx="14">
                  <c:v>9143.9</c:v>
                </c:pt>
                <c:pt idx="15">
                  <c:v>7551.5</c:v>
                </c:pt>
                <c:pt idx="16">
                  <c:v>8600.69</c:v>
                </c:pt>
                <c:pt idx="17">
                  <c:v>9100</c:v>
                </c:pt>
                <c:pt idx="18">
                  <c:v>8680</c:v>
                </c:pt>
                <c:pt idx="19">
                  <c:v>5903</c:v>
                </c:pt>
                <c:pt idx="20">
                  <c:v>7150</c:v>
                </c:pt>
                <c:pt idx="21">
                  <c:v>5729</c:v>
                </c:pt>
              </c:numCache>
            </c:numRef>
          </c:val>
          <c:extLst>
            <c:ext xmlns:c16="http://schemas.microsoft.com/office/drawing/2014/chart" uri="{C3380CC4-5D6E-409C-BE32-E72D297353CC}">
              <c16:uniqueId val="{00000000-09A5-4D7D-BEDA-6434C44602AC}"/>
            </c:ext>
          </c:extLst>
        </c:ser>
        <c:dLbls>
          <c:showLegendKey val="0"/>
          <c:showVal val="1"/>
          <c:showCatName val="0"/>
          <c:showSerName val="0"/>
          <c:showPercent val="0"/>
          <c:showBubbleSize val="0"/>
        </c:dLbls>
        <c:gapWidth val="267"/>
        <c:overlap val="-43"/>
        <c:axId val="134389248"/>
        <c:axId val="126067264"/>
      </c:barChart>
      <c:catAx>
        <c:axId val="13438924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6067264"/>
        <c:crosses val="autoZero"/>
        <c:auto val="1"/>
        <c:lblAlgn val="ctr"/>
        <c:lblOffset val="100"/>
        <c:noMultiLvlLbl val="0"/>
      </c:catAx>
      <c:valAx>
        <c:axId val="126067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3438924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Лист1!$A$2</c:f>
              <c:strCache>
                <c:ptCount val="1"/>
                <c:pt idx="0">
                  <c:v>Creșterea medie totală, mii mc</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Лист1!$B$2:$K$2</c:f>
              <c:numCache>
                <c:formatCode>General</c:formatCode>
                <c:ptCount val="10"/>
                <c:pt idx="0">
                  <c:v>997.4</c:v>
                </c:pt>
                <c:pt idx="1">
                  <c:v>997.4</c:v>
                </c:pt>
                <c:pt idx="2">
                  <c:v>997.4</c:v>
                </c:pt>
                <c:pt idx="3">
                  <c:v>997.4</c:v>
                </c:pt>
                <c:pt idx="4">
                  <c:v>997.4</c:v>
                </c:pt>
                <c:pt idx="5">
                  <c:v>997.4</c:v>
                </c:pt>
                <c:pt idx="6">
                  <c:v>997.4</c:v>
                </c:pt>
                <c:pt idx="7">
                  <c:v>997.4</c:v>
                </c:pt>
                <c:pt idx="8">
                  <c:v>997.4</c:v>
                </c:pt>
                <c:pt idx="9">
                  <c:v>1182.5</c:v>
                </c:pt>
              </c:numCache>
            </c:numRef>
          </c:val>
          <c:extLst>
            <c:ext xmlns:c16="http://schemas.microsoft.com/office/drawing/2014/chart" uri="{C3380CC4-5D6E-409C-BE32-E72D297353CC}">
              <c16:uniqueId val="{00000000-ADC5-4CE8-B4FC-AD96E72DDB11}"/>
            </c:ext>
          </c:extLst>
        </c:ser>
        <c:ser>
          <c:idx val="2"/>
          <c:order val="1"/>
          <c:tx>
            <c:v>recoltarea masei lemnoase, mii mc</c:v>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Лист1!$B$3:$K$3</c:f>
              <c:numCache>
                <c:formatCode>General</c:formatCode>
                <c:ptCount val="10"/>
                <c:pt idx="0">
                  <c:v>434.2</c:v>
                </c:pt>
                <c:pt idx="1">
                  <c:v>494.5</c:v>
                </c:pt>
                <c:pt idx="2">
                  <c:v>548.1</c:v>
                </c:pt>
                <c:pt idx="3">
                  <c:v>577.4</c:v>
                </c:pt>
                <c:pt idx="4">
                  <c:v>588.5</c:v>
                </c:pt>
                <c:pt idx="5">
                  <c:v>566.29999999999995</c:v>
                </c:pt>
                <c:pt idx="6">
                  <c:v>560.5</c:v>
                </c:pt>
                <c:pt idx="7">
                  <c:v>591.1</c:v>
                </c:pt>
                <c:pt idx="8">
                  <c:v>560.1</c:v>
                </c:pt>
                <c:pt idx="9">
                  <c:v>541.9</c:v>
                </c:pt>
              </c:numCache>
            </c:numRef>
          </c:val>
          <c:extLst>
            <c:ext xmlns:c16="http://schemas.microsoft.com/office/drawing/2014/chart" uri="{C3380CC4-5D6E-409C-BE32-E72D297353CC}">
              <c16:uniqueId val="{00000001-ADC5-4CE8-B4FC-AD96E72DDB11}"/>
            </c:ext>
          </c:extLst>
        </c:ser>
        <c:ser>
          <c:idx val="0"/>
          <c:order val="2"/>
          <c:tx>
            <c:v>creșterea medie totală, mii mc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Lit>
              <c:formatCode>General</c:formatCode>
              <c:ptCount val="1"/>
              <c:pt idx="0">
                <c:v>2</c:v>
              </c:pt>
            </c:numLit>
          </c:val>
          <c:extLst>
            <c:ext xmlns:c16="http://schemas.microsoft.com/office/drawing/2014/chart" uri="{C3380CC4-5D6E-409C-BE32-E72D297353CC}">
              <c16:uniqueId val="{00000002-ADC5-4CE8-B4FC-AD96E72DDB11}"/>
            </c:ext>
          </c:extLst>
        </c:ser>
        <c:dLbls>
          <c:showLegendKey val="0"/>
          <c:showVal val="1"/>
          <c:showCatName val="0"/>
          <c:showSerName val="0"/>
          <c:showPercent val="0"/>
          <c:showBubbleSize val="0"/>
        </c:dLbls>
        <c:gapWidth val="219"/>
        <c:overlap val="-27"/>
        <c:axId val="69392384"/>
        <c:axId val="39595392"/>
      </c:barChart>
      <c:catAx>
        <c:axId val="6939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95392"/>
        <c:crosses val="autoZero"/>
        <c:auto val="1"/>
        <c:lblAlgn val="ctr"/>
        <c:lblOffset val="100"/>
        <c:noMultiLvlLbl val="0"/>
      </c:catAx>
      <c:valAx>
        <c:axId val="39595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392384"/>
        <c:crosses val="autoZero"/>
        <c:crossBetween val="between"/>
      </c:valAx>
      <c:spPr>
        <a:noFill/>
        <a:ln>
          <a:noFill/>
        </a:ln>
        <a:effectLst/>
      </c:spPr>
    </c:plotArea>
    <c:legend>
      <c:legendPos val="b"/>
      <c:legendEntry>
        <c:idx val="0"/>
        <c:delete val="1"/>
      </c:legendEntry>
      <c:layout>
        <c:manualLayout>
          <c:xMode val="edge"/>
          <c:yMode val="edge"/>
          <c:x val="0.16382276984937161"/>
          <c:y val="0.94320268625639669"/>
          <c:w val="0.51037468864124513"/>
          <c:h val="4.18997346002140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59"/>
      <c:rotY val="20"/>
      <c:depthPercent val="100"/>
      <c:rAngAx val="1"/>
    </c:view3D>
    <c:floor>
      <c:thickness val="0"/>
      <c:spPr>
        <a:solidFill>
          <a:srgbClr val="FFFFCC"/>
        </a:solidFill>
        <a:ln w="3175">
          <a:solidFill>
            <a:srgbClr val="000000"/>
          </a:solidFill>
          <a:prstDash val="solid"/>
        </a:ln>
      </c:spPr>
    </c:floor>
    <c:sideWall>
      <c:thickness val="0"/>
      <c:spPr>
        <a:solidFill>
          <a:srgbClr val="FFFFCC"/>
        </a:solidFill>
        <a:ln w="12700">
          <a:solidFill>
            <a:srgbClr val="808080"/>
          </a:solidFill>
          <a:prstDash val="solid"/>
        </a:ln>
      </c:spPr>
    </c:sideWall>
    <c:backWall>
      <c:thickness val="0"/>
      <c:spPr>
        <a:solidFill>
          <a:srgbClr val="FFFFCC"/>
        </a:solidFill>
        <a:ln w="12700">
          <a:solidFill>
            <a:srgbClr val="808080"/>
          </a:solidFill>
          <a:prstDash val="solid"/>
        </a:ln>
      </c:spPr>
    </c:backWall>
    <c:plotArea>
      <c:layout>
        <c:manualLayout>
          <c:layoutTarget val="inner"/>
          <c:xMode val="edge"/>
          <c:yMode val="edge"/>
          <c:x val="3.0744336569579325E-2"/>
          <c:y val="0"/>
          <c:w val="0.63106796116504849"/>
          <c:h val="0.94583333333333364"/>
        </c:manualLayout>
      </c:layout>
      <c:bar3DChart>
        <c:barDir val="col"/>
        <c:grouping val="clustered"/>
        <c:varyColors val="0"/>
        <c:ser>
          <c:idx val="0"/>
          <c:order val="0"/>
          <c:tx>
            <c:strRef>
              <c:f>Sheet1!$A$2</c:f>
              <c:strCache>
                <c:ptCount val="1"/>
                <c:pt idx="0">
                  <c:v>Păduri cu funcţii de protecţie a apelor</c:v>
                </c:pt>
              </c:strCache>
            </c:strRef>
          </c:tx>
          <c:spPr>
            <a:solidFill>
              <a:srgbClr val="0000FF"/>
            </a:solidFill>
            <a:ln w="12710">
              <a:solidFill>
                <a:srgbClr val="000000"/>
              </a:solidFill>
              <a:prstDash val="solid"/>
            </a:ln>
          </c:spPr>
          <c:invertIfNegative val="0"/>
          <c:dLbls>
            <c:dLbl>
              <c:idx val="0"/>
              <c:layout>
                <c:manualLayout>
                  <c:x val="1.798114767333724E-2"/>
                  <c:y val="-4.0351408638620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2F-4C35-91DC-293D63CEB47C}"/>
                </c:ext>
              </c:extLst>
            </c:dLbl>
            <c:spPr>
              <a:noFill/>
              <a:ln w="25420">
                <a:noFill/>
              </a:ln>
            </c:spPr>
            <c:txPr>
              <a:bodyPr/>
              <a:lstStyle/>
              <a:p>
                <a:pPr>
                  <a:defRPr sz="801" b="0" i="0" u="none" strike="noStrike" baseline="0">
                    <a:solidFill>
                      <a:srgbClr val="000000"/>
                    </a:solidFill>
                    <a:latin typeface="Arial Narrow"/>
                    <a:ea typeface="Arial Narrow"/>
                    <a:cs typeface="Arial Narrow"/>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Sheet1!$B$2:$B$2</c:f>
              <c:numCache>
                <c:formatCode>General</c:formatCode>
                <c:ptCount val="1"/>
                <c:pt idx="0">
                  <c:v>1.6</c:v>
                </c:pt>
              </c:numCache>
            </c:numRef>
          </c:val>
          <c:extLst>
            <c:ext xmlns:c16="http://schemas.microsoft.com/office/drawing/2014/chart" uri="{C3380CC4-5D6E-409C-BE32-E72D297353CC}">
              <c16:uniqueId val="{00000001-FB2F-4C35-91DC-293D63CEB47C}"/>
            </c:ext>
          </c:extLst>
        </c:ser>
        <c:ser>
          <c:idx val="1"/>
          <c:order val="1"/>
          <c:tx>
            <c:strRef>
              <c:f>Sheet1!$A$3</c:f>
              <c:strCache>
                <c:ptCount val="1"/>
                <c:pt idx="0">
                  <c:v>Păduri cu funcţii de protecţie a terenurilor şi solurilor</c:v>
                </c:pt>
              </c:strCache>
            </c:strRef>
          </c:tx>
          <c:spPr>
            <a:solidFill>
              <a:srgbClr val="FF6600"/>
            </a:solidFill>
            <a:ln w="12710">
              <a:solidFill>
                <a:srgbClr val="000000"/>
              </a:solidFill>
              <a:prstDash val="solid"/>
            </a:ln>
          </c:spPr>
          <c:invertIfNegative val="0"/>
          <c:dLbls>
            <c:dLbl>
              <c:idx val="0"/>
              <c:layout>
                <c:manualLayout>
                  <c:x val="1.9319087819407367E-2"/>
                  <c:y val="-6.206194893982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2F-4C35-91DC-293D63CEB47C}"/>
                </c:ext>
              </c:extLst>
            </c:dLbl>
            <c:spPr>
              <a:noFill/>
              <a:ln w="25420">
                <a:noFill/>
              </a:ln>
            </c:spPr>
            <c:txPr>
              <a:bodyPr/>
              <a:lstStyle/>
              <a:p>
                <a:pPr>
                  <a:defRPr sz="801" b="0" i="0" u="none" strike="noStrike" baseline="0">
                    <a:solidFill>
                      <a:srgbClr val="000000"/>
                    </a:solidFill>
                    <a:latin typeface="Arial Narrow"/>
                    <a:ea typeface="Arial Narrow"/>
                    <a:cs typeface="Arial Narrow"/>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Sheet1!$B$3:$B$3</c:f>
              <c:numCache>
                <c:formatCode>General</c:formatCode>
                <c:ptCount val="1"/>
                <c:pt idx="0">
                  <c:v>7.9</c:v>
                </c:pt>
              </c:numCache>
            </c:numRef>
          </c:val>
          <c:extLst>
            <c:ext xmlns:c16="http://schemas.microsoft.com/office/drawing/2014/chart" uri="{C3380CC4-5D6E-409C-BE32-E72D297353CC}">
              <c16:uniqueId val="{00000003-FB2F-4C35-91DC-293D63CEB47C}"/>
            </c:ext>
          </c:extLst>
        </c:ser>
        <c:ser>
          <c:idx val="2"/>
          <c:order val="2"/>
          <c:tx>
            <c:strRef>
              <c:f>Sheet1!$A$4</c:f>
              <c:strCache>
                <c:ptCount val="1"/>
                <c:pt idx="0">
                  <c:v>Păduri cu funcţii de protecţie contra factorilor climatici şi industriali dăunatori</c:v>
                </c:pt>
              </c:strCache>
            </c:strRef>
          </c:tx>
          <c:spPr>
            <a:solidFill>
              <a:srgbClr val="FFFF00"/>
            </a:solidFill>
            <a:ln w="12710">
              <a:solidFill>
                <a:srgbClr val="000000"/>
              </a:solidFill>
              <a:prstDash val="solid"/>
            </a:ln>
          </c:spPr>
          <c:invertIfNegative val="0"/>
          <c:dLbls>
            <c:dLbl>
              <c:idx val="0"/>
              <c:layout>
                <c:manualLayout>
                  <c:x val="1.75537233986712E-2"/>
                  <c:y val="-2.8452200940155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2F-4C35-91DC-293D63CEB47C}"/>
                </c:ext>
              </c:extLst>
            </c:dLbl>
            <c:spPr>
              <a:noFill/>
              <a:ln w="25420">
                <a:noFill/>
              </a:ln>
            </c:spPr>
            <c:txPr>
              <a:bodyPr/>
              <a:lstStyle/>
              <a:p>
                <a:pPr>
                  <a:defRPr sz="801" b="0" i="0" u="none" strike="noStrike" baseline="0">
                    <a:solidFill>
                      <a:srgbClr val="000000"/>
                    </a:solidFill>
                    <a:latin typeface="Arial Narrow"/>
                    <a:ea typeface="Arial Narrow"/>
                    <a:cs typeface="Arial Narrow"/>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Sheet1!$B$4:$B$4</c:f>
              <c:numCache>
                <c:formatCode>General</c:formatCode>
                <c:ptCount val="1"/>
                <c:pt idx="0">
                  <c:v>47.4</c:v>
                </c:pt>
              </c:numCache>
            </c:numRef>
          </c:val>
          <c:extLst>
            <c:ext xmlns:c16="http://schemas.microsoft.com/office/drawing/2014/chart" uri="{C3380CC4-5D6E-409C-BE32-E72D297353CC}">
              <c16:uniqueId val="{00000005-FB2F-4C35-91DC-293D63CEB47C}"/>
            </c:ext>
          </c:extLst>
        </c:ser>
        <c:ser>
          <c:idx val="3"/>
          <c:order val="3"/>
          <c:tx>
            <c:strRef>
              <c:f>Sheet1!$A$5</c:f>
              <c:strCache>
                <c:ptCount val="1"/>
                <c:pt idx="0">
                  <c:v>Păduri cu funcţii de recreare</c:v>
                </c:pt>
              </c:strCache>
            </c:strRef>
          </c:tx>
          <c:spPr>
            <a:solidFill>
              <a:srgbClr val="00FFFF"/>
            </a:solidFill>
            <a:ln w="12710">
              <a:solidFill>
                <a:srgbClr val="000000"/>
              </a:solidFill>
              <a:prstDash val="solid"/>
            </a:ln>
          </c:spPr>
          <c:invertIfNegative val="0"/>
          <c:dLbls>
            <c:dLbl>
              <c:idx val="0"/>
              <c:layout>
                <c:manualLayout>
                  <c:x val="1.7397084483199057E-2"/>
                  <c:y val="-3.4807311796918428E-2"/>
                </c:manualLayout>
              </c:layout>
              <c:spPr>
                <a:noFill/>
                <a:ln w="25420">
                  <a:noFill/>
                </a:ln>
              </c:spPr>
              <c:txPr>
                <a:bodyPr/>
                <a:lstStyle/>
                <a:p>
                  <a:pPr>
                    <a:defRPr sz="801" b="0" i="0" u="none" strike="noStrike" baseline="0">
                      <a:solidFill>
                        <a:srgbClr val="000000"/>
                      </a:solidFill>
                      <a:latin typeface="Arial Narrow"/>
                      <a:ea typeface="Arial Narrow"/>
                      <a:cs typeface="Arial Narrow"/>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2F-4C35-91DC-293D63CEB4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Sheet1!$B$5:$B$5</c:f>
              <c:numCache>
                <c:formatCode>General</c:formatCode>
                <c:ptCount val="1"/>
                <c:pt idx="0">
                  <c:v>26.4</c:v>
                </c:pt>
              </c:numCache>
            </c:numRef>
          </c:val>
          <c:extLst>
            <c:ext xmlns:c16="http://schemas.microsoft.com/office/drawing/2014/chart" uri="{C3380CC4-5D6E-409C-BE32-E72D297353CC}">
              <c16:uniqueId val="{00000007-FB2F-4C35-91DC-293D63CEB47C}"/>
            </c:ext>
          </c:extLst>
        </c:ser>
        <c:ser>
          <c:idx val="4"/>
          <c:order val="4"/>
          <c:tx>
            <c:strRef>
              <c:f>Sheet1!$A$6</c:f>
              <c:strCache>
                <c:ptCount val="1"/>
                <c:pt idx="0">
                  <c:v>Păduri de interes ştiintific şi ocrotire a genofondului şi ecofondului forestier</c:v>
                </c:pt>
              </c:strCache>
            </c:strRef>
          </c:tx>
          <c:spPr>
            <a:solidFill>
              <a:srgbClr val="800080"/>
            </a:solidFill>
            <a:ln w="12710">
              <a:solidFill>
                <a:srgbClr val="000000"/>
              </a:solidFill>
              <a:prstDash val="solid"/>
            </a:ln>
          </c:spPr>
          <c:invertIfNegative val="0"/>
          <c:dLbls>
            <c:dLbl>
              <c:idx val="0"/>
              <c:layout>
                <c:manualLayout>
                  <c:x val="1.5498587500247877E-2"/>
                  <c:y val="-3.8608127090469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2F-4C35-91DC-293D63CEB47C}"/>
                </c:ext>
              </c:extLst>
            </c:dLbl>
            <c:spPr>
              <a:noFill/>
              <a:ln w="25420">
                <a:noFill/>
              </a:ln>
            </c:spPr>
            <c:txPr>
              <a:bodyPr/>
              <a:lstStyle/>
              <a:p>
                <a:pPr>
                  <a:defRPr sz="801" b="0" i="0" u="none" strike="noStrike" baseline="0">
                    <a:solidFill>
                      <a:srgbClr val="000000"/>
                    </a:solidFill>
                    <a:latin typeface="Arial Narrow"/>
                    <a:ea typeface="Arial Narrow"/>
                    <a:cs typeface="Arial Narrow"/>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Sheet1!$B$6:$B$6</c:f>
              <c:numCache>
                <c:formatCode>General</c:formatCode>
                <c:ptCount val="1"/>
                <c:pt idx="0">
                  <c:v>16.7</c:v>
                </c:pt>
              </c:numCache>
            </c:numRef>
          </c:val>
          <c:extLst>
            <c:ext xmlns:c16="http://schemas.microsoft.com/office/drawing/2014/chart" uri="{C3380CC4-5D6E-409C-BE32-E72D297353CC}">
              <c16:uniqueId val="{00000009-FB2F-4C35-91DC-293D63CEB47C}"/>
            </c:ext>
          </c:extLst>
        </c:ser>
        <c:dLbls>
          <c:showLegendKey val="0"/>
          <c:showVal val="0"/>
          <c:showCatName val="0"/>
          <c:showSerName val="0"/>
          <c:showPercent val="0"/>
          <c:showBubbleSize val="0"/>
        </c:dLbls>
        <c:gapWidth val="150"/>
        <c:gapDepth val="0"/>
        <c:shape val="cylinder"/>
        <c:axId val="134626304"/>
        <c:axId val="126069568"/>
        <c:axId val="0"/>
      </c:bar3DChart>
      <c:catAx>
        <c:axId val="134626304"/>
        <c:scaling>
          <c:orientation val="minMax"/>
        </c:scaling>
        <c:delete val="0"/>
        <c:axPos val="b"/>
        <c:majorGridlines>
          <c:spPr>
            <a:ln w="3178">
              <a:solidFill>
                <a:srgbClr val="000000"/>
              </a:solidFill>
              <a:prstDash val="solid"/>
            </a:ln>
          </c:spPr>
        </c:majorGridlines>
        <c:numFmt formatCode="General" sourceLinked="1"/>
        <c:majorTickMark val="out"/>
        <c:minorTickMark val="none"/>
        <c:tickLblPos val="low"/>
        <c:spPr>
          <a:ln w="3178">
            <a:solidFill>
              <a:srgbClr val="000000"/>
            </a:solidFill>
            <a:prstDash val="solid"/>
          </a:ln>
        </c:spPr>
        <c:txPr>
          <a:bodyPr rot="0" vert="horz"/>
          <a:lstStyle/>
          <a:p>
            <a:pPr>
              <a:defRPr sz="1051" b="1" i="0" u="none" strike="noStrike" baseline="0">
                <a:solidFill>
                  <a:srgbClr val="000000"/>
                </a:solidFill>
                <a:latin typeface="Arial"/>
                <a:ea typeface="Arial"/>
                <a:cs typeface="Arial"/>
              </a:defRPr>
            </a:pPr>
            <a:endParaRPr lang="en-US"/>
          </a:p>
        </c:txPr>
        <c:crossAx val="126069568"/>
        <c:crosses val="autoZero"/>
        <c:auto val="1"/>
        <c:lblAlgn val="ctr"/>
        <c:lblOffset val="100"/>
        <c:tickLblSkip val="1"/>
        <c:tickMarkSkip val="1"/>
        <c:noMultiLvlLbl val="0"/>
      </c:catAx>
      <c:valAx>
        <c:axId val="126069568"/>
        <c:scaling>
          <c:orientation val="minMax"/>
        </c:scaling>
        <c:delete val="0"/>
        <c:axPos val="l"/>
        <c:majorGridlines>
          <c:spPr>
            <a:ln w="3178">
              <a:solidFill>
                <a:srgbClr val="000000"/>
              </a:solidFill>
              <a:prstDash val="solid"/>
            </a:ln>
          </c:spPr>
        </c:majorGridlines>
        <c:numFmt formatCode="General" sourceLinked="1"/>
        <c:majorTickMark val="out"/>
        <c:minorTickMark val="none"/>
        <c:tickLblPos val="nextTo"/>
        <c:spPr>
          <a:ln w="3178">
            <a:solidFill>
              <a:srgbClr val="000000"/>
            </a:solidFill>
            <a:prstDash val="solid"/>
          </a:ln>
        </c:spPr>
        <c:txPr>
          <a:bodyPr rot="0" vert="horz"/>
          <a:lstStyle/>
          <a:p>
            <a:pPr>
              <a:defRPr sz="1000" b="0" i="0" u="none" strike="noStrike" baseline="0">
                <a:solidFill>
                  <a:srgbClr val="000000"/>
                </a:solidFill>
                <a:latin typeface="Arial Narrow"/>
                <a:ea typeface="Arial Narrow"/>
                <a:cs typeface="Arial Narrow"/>
              </a:defRPr>
            </a:pPr>
            <a:endParaRPr lang="en-US"/>
          </a:p>
        </c:txPr>
        <c:crossAx val="134626304"/>
        <c:crosses val="autoZero"/>
        <c:crossBetween val="between"/>
      </c:valAx>
      <c:spPr>
        <a:noFill/>
        <a:ln w="25420">
          <a:noFill/>
        </a:ln>
      </c:spPr>
    </c:plotArea>
    <c:legend>
      <c:legendPos val="r"/>
      <c:layout>
        <c:manualLayout>
          <c:xMode val="edge"/>
          <c:yMode val="edge"/>
          <c:x val="0.67152103559870646"/>
          <c:y val="0"/>
          <c:w val="0.32524271844660196"/>
          <c:h val="0.92500000000000004"/>
        </c:manualLayout>
      </c:layout>
      <c:overlay val="0"/>
      <c:spPr>
        <a:solidFill>
          <a:srgbClr val="FFFFFF"/>
        </a:solidFill>
        <a:ln w="3178">
          <a:solidFill>
            <a:srgbClr val="000000"/>
          </a:solidFill>
          <a:prstDash val="solid"/>
        </a:ln>
      </c:spPr>
      <c:txPr>
        <a:bodyPr/>
        <a:lstStyle/>
        <a:p>
          <a:pPr algn="just">
            <a:defRPr sz="1200" b="0"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solidFill>
      <a:srgbClr val="FFFFFF"/>
    </a:solidFill>
    <a:ln>
      <a:noFill/>
    </a:ln>
  </c:spPr>
  <c:txPr>
    <a:bodyPr/>
    <a:lstStyle/>
    <a:p>
      <a:pPr>
        <a:defRPr sz="1051" b="1"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Лист1!$A$2</c:f>
              <c:strCache>
                <c:ptCount val="1"/>
                <c:pt idx="0">
                  <c:v>Creșterea medie totală, mii mc</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Лист1!$B$2:$K$2</c:f>
              <c:numCache>
                <c:formatCode>General</c:formatCode>
                <c:ptCount val="10"/>
                <c:pt idx="0">
                  <c:v>997.4</c:v>
                </c:pt>
                <c:pt idx="1">
                  <c:v>997.4</c:v>
                </c:pt>
                <c:pt idx="2">
                  <c:v>997.4</c:v>
                </c:pt>
                <c:pt idx="3">
                  <c:v>997.4</c:v>
                </c:pt>
                <c:pt idx="4">
                  <c:v>997.4</c:v>
                </c:pt>
                <c:pt idx="5">
                  <c:v>997.4</c:v>
                </c:pt>
                <c:pt idx="6">
                  <c:v>997.4</c:v>
                </c:pt>
                <c:pt idx="7">
                  <c:v>997.4</c:v>
                </c:pt>
                <c:pt idx="8">
                  <c:v>997.4</c:v>
                </c:pt>
                <c:pt idx="9">
                  <c:v>1182.5</c:v>
                </c:pt>
              </c:numCache>
            </c:numRef>
          </c:val>
          <c:extLst>
            <c:ext xmlns:c16="http://schemas.microsoft.com/office/drawing/2014/chart" uri="{C3380CC4-5D6E-409C-BE32-E72D297353CC}">
              <c16:uniqueId val="{00000000-ADC5-4CE8-B4FC-AD96E72DDB11}"/>
            </c:ext>
          </c:extLst>
        </c:ser>
        <c:ser>
          <c:idx val="2"/>
          <c:order val="1"/>
          <c:tx>
            <c:v>recoltarea masei lemnoase, mii mc</c:v>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Лист1!$B$3:$K$3</c:f>
              <c:numCache>
                <c:formatCode>General</c:formatCode>
                <c:ptCount val="10"/>
                <c:pt idx="0">
                  <c:v>434.2</c:v>
                </c:pt>
                <c:pt idx="1">
                  <c:v>494.5</c:v>
                </c:pt>
                <c:pt idx="2">
                  <c:v>548.1</c:v>
                </c:pt>
                <c:pt idx="3">
                  <c:v>577.4</c:v>
                </c:pt>
                <c:pt idx="4">
                  <c:v>588.5</c:v>
                </c:pt>
                <c:pt idx="5">
                  <c:v>566.29999999999995</c:v>
                </c:pt>
                <c:pt idx="6">
                  <c:v>560.5</c:v>
                </c:pt>
                <c:pt idx="7">
                  <c:v>591.1</c:v>
                </c:pt>
                <c:pt idx="8">
                  <c:v>560.1</c:v>
                </c:pt>
                <c:pt idx="9">
                  <c:v>541.9</c:v>
                </c:pt>
              </c:numCache>
            </c:numRef>
          </c:val>
          <c:extLst>
            <c:ext xmlns:c16="http://schemas.microsoft.com/office/drawing/2014/chart" uri="{C3380CC4-5D6E-409C-BE32-E72D297353CC}">
              <c16:uniqueId val="{00000001-ADC5-4CE8-B4FC-AD96E72DDB11}"/>
            </c:ext>
          </c:extLst>
        </c:ser>
        <c:ser>
          <c:idx val="0"/>
          <c:order val="2"/>
          <c:tx>
            <c:v>creșterea medie totală, mii mc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Lit>
              <c:formatCode>General</c:formatCode>
              <c:ptCount val="1"/>
              <c:pt idx="0">
                <c:v>2</c:v>
              </c:pt>
            </c:numLit>
          </c:val>
          <c:extLst>
            <c:ext xmlns:c16="http://schemas.microsoft.com/office/drawing/2014/chart" uri="{C3380CC4-5D6E-409C-BE32-E72D297353CC}">
              <c16:uniqueId val="{00000002-ADC5-4CE8-B4FC-AD96E72DDB11}"/>
            </c:ext>
          </c:extLst>
        </c:ser>
        <c:dLbls>
          <c:showLegendKey val="0"/>
          <c:showVal val="1"/>
          <c:showCatName val="0"/>
          <c:showSerName val="0"/>
          <c:showPercent val="0"/>
          <c:showBubbleSize val="0"/>
        </c:dLbls>
        <c:gapWidth val="219"/>
        <c:overlap val="-27"/>
        <c:axId val="69390336"/>
        <c:axId val="39637504"/>
      </c:barChart>
      <c:catAx>
        <c:axId val="6939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37504"/>
        <c:crosses val="autoZero"/>
        <c:auto val="1"/>
        <c:lblAlgn val="ctr"/>
        <c:lblOffset val="100"/>
        <c:noMultiLvlLbl val="0"/>
      </c:catAx>
      <c:valAx>
        <c:axId val="3963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390336"/>
        <c:crosses val="autoZero"/>
        <c:crossBetween val="between"/>
      </c:valAx>
      <c:spPr>
        <a:noFill/>
        <a:ln w="25400">
          <a:noFill/>
        </a:ln>
        <a:effectLst/>
      </c:spPr>
    </c:plotArea>
    <c:legend>
      <c:legendPos val="b"/>
      <c:legendEntry>
        <c:idx val="0"/>
        <c:delete val="1"/>
      </c:legendEntry>
      <c:layout>
        <c:manualLayout>
          <c:xMode val="edge"/>
          <c:yMode val="edge"/>
          <c:x val="0.16382276984937161"/>
          <c:y val="0.94320268625639669"/>
          <c:w val="0.51037468864124502"/>
          <c:h val="4.18997346002140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spPr>
            <a:blipFill>
              <a:blip xmlns:r="http://schemas.openxmlformats.org/officeDocument/2006/relationships" r:embed="rId1"/>
              <a:tile tx="0" ty="0" sx="100000" sy="100000" flip="none" algn="tl"/>
            </a:blipFill>
            <a:ln w="29411">
              <a:solidFill>
                <a:schemeClr val="tx1"/>
              </a:solidFill>
            </a:ln>
            <a:effectLst>
              <a:outerShdw blurRad="50800" dist="50800" dir="5400000" algn="ctr" rotWithShape="0">
                <a:srgbClr val="000000">
                  <a:alpha val="17000"/>
                </a:srgbClr>
              </a:outerShdw>
            </a:effectLst>
          </c:spPr>
          <c:invertIfNegative val="0"/>
          <c:pictureOptions>
            <c:pictureFormat val="stretch"/>
          </c:pictureOptions>
          <c:dLbls>
            <c:dLbl>
              <c:idx val="0"/>
              <c:layout>
                <c:manualLayout>
                  <c:x val="1.3888888888889003E-2"/>
                  <c:y val="-1.5873015873015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07-42BE-ABA2-685ABD4D99BF}"/>
                </c:ext>
              </c:extLst>
            </c:dLbl>
            <c:dLbl>
              <c:idx val="1"/>
              <c:layout>
                <c:manualLayout>
                  <c:x val="1.8518518518518583E-2"/>
                  <c:y val="-1.984126984126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07-42BE-ABA2-685ABD4D99BF}"/>
                </c:ext>
              </c:extLst>
            </c:dLbl>
            <c:dLbl>
              <c:idx val="2"/>
              <c:layout>
                <c:manualLayout>
                  <c:x val="2.0833333333333412E-2"/>
                  <c:y val="-2.3809523809523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07-42BE-ABA2-685ABD4D99BF}"/>
                </c:ext>
              </c:extLst>
            </c:dLbl>
            <c:dLbl>
              <c:idx val="3"/>
              <c:layout>
                <c:manualLayout>
                  <c:x val="1.6203703703703703E-2"/>
                  <c:y val="-2.7777777777778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07-42BE-ABA2-685ABD4D99BF}"/>
                </c:ext>
              </c:extLst>
            </c:dLbl>
            <c:dLbl>
              <c:idx val="4"/>
              <c:layout>
                <c:manualLayout>
                  <c:x val="1.5325563232549881E-3"/>
                  <c:y val="-2.867364090893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07-42BE-ABA2-685ABD4D99BF}"/>
                </c:ext>
              </c:extLst>
            </c:dLbl>
            <c:dLbl>
              <c:idx val="5"/>
              <c:layout>
                <c:manualLayout>
                  <c:x val="3.0117292626136685E-3"/>
                  <c:y val="-3.1023994215368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07-42BE-ABA2-685ABD4D99BF}"/>
                </c:ext>
              </c:extLst>
            </c:dLbl>
            <c:spPr>
              <a:noFill/>
              <a:ln>
                <a:noFill/>
              </a:ln>
              <a:effectLst/>
            </c:spPr>
            <c:txPr>
              <a:bodyPr/>
              <a:lstStyle/>
              <a:p>
                <a:pPr>
                  <a:defRPr sz="1442" b="1" i="0" u="none" strike="noStrike" baseline="0">
                    <a:solidFill>
                      <a:srgbClr val="000000"/>
                    </a:solidFill>
                    <a:latin typeface="Times New Roman" pitchFamily="18" charset="0"/>
                    <a:ea typeface="Calibri"/>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2016</c:v>
                </c:pt>
                <c:pt idx="1">
                  <c:v>2017</c:v>
                </c:pt>
                <c:pt idx="2">
                  <c:v>2018</c:v>
                </c:pt>
                <c:pt idx="3">
                  <c:v>2019</c:v>
                </c:pt>
                <c:pt idx="4">
                  <c:v>2020</c:v>
                </c:pt>
                <c:pt idx="5">
                  <c:v>2021 (plan)</c:v>
                </c:pt>
              </c:strCache>
            </c:strRef>
          </c:cat>
          <c:val>
            <c:numRef>
              <c:f>Лист1!$B$2:$B$7</c:f>
              <c:numCache>
                <c:formatCode>General</c:formatCode>
                <c:ptCount val="6"/>
                <c:pt idx="0">
                  <c:v>332833.2</c:v>
                </c:pt>
                <c:pt idx="1">
                  <c:v>353349.2</c:v>
                </c:pt>
                <c:pt idx="2">
                  <c:v>376396.5</c:v>
                </c:pt>
                <c:pt idx="3">
                  <c:v>367908.2</c:v>
                </c:pt>
                <c:pt idx="4">
                  <c:v>330685.77</c:v>
                </c:pt>
                <c:pt idx="5">
                  <c:v>428888.6</c:v>
                </c:pt>
              </c:numCache>
            </c:numRef>
          </c:val>
          <c:extLst>
            <c:ext xmlns:c16="http://schemas.microsoft.com/office/drawing/2014/chart" uri="{C3380CC4-5D6E-409C-BE32-E72D297353CC}">
              <c16:uniqueId val="{00000006-9F07-42BE-ABA2-685ABD4D99BF}"/>
            </c:ext>
          </c:extLst>
        </c:ser>
        <c:dLbls>
          <c:showLegendKey val="0"/>
          <c:showVal val="1"/>
          <c:showCatName val="0"/>
          <c:showSerName val="0"/>
          <c:showPercent val="0"/>
          <c:showBubbleSize val="0"/>
        </c:dLbls>
        <c:gapWidth val="150"/>
        <c:shape val="box"/>
        <c:axId val="69393920"/>
        <c:axId val="39639808"/>
        <c:axId val="0"/>
      </c:bar3DChart>
      <c:catAx>
        <c:axId val="69393920"/>
        <c:scaling>
          <c:orientation val="minMax"/>
        </c:scaling>
        <c:delete val="0"/>
        <c:axPos val="b"/>
        <c:title>
          <c:tx>
            <c:rich>
              <a:bodyPr/>
              <a:lstStyle/>
              <a:p>
                <a:pPr>
                  <a:defRPr sz="1645" b="1" i="0" u="none" strike="noStrike" baseline="0">
                    <a:solidFill>
                      <a:srgbClr val="000000"/>
                    </a:solidFill>
                    <a:latin typeface="Times New Roman"/>
                    <a:ea typeface="Times New Roman"/>
                    <a:cs typeface="Times New Roman"/>
                  </a:defRPr>
                </a:pPr>
                <a:r>
                  <a:rPr lang="ro-RO" dirty="0"/>
                  <a:t>Y</a:t>
                </a:r>
                <a:r>
                  <a:rPr lang="en-US" noProof="0" dirty="0"/>
                  <a:t>ears</a:t>
                </a:r>
              </a:p>
            </c:rich>
          </c:tx>
          <c:overlay val="0"/>
        </c:title>
        <c:numFmt formatCode="General" sourceLinked="1"/>
        <c:majorTickMark val="none"/>
        <c:minorTickMark val="none"/>
        <c:tickLblPos val="nextTo"/>
        <c:txPr>
          <a:bodyPr rot="0" vert="horz"/>
          <a:lstStyle/>
          <a:p>
            <a:pPr>
              <a:defRPr sz="1440" b="0" i="0" u="none" strike="noStrike" baseline="0">
                <a:solidFill>
                  <a:srgbClr val="000000"/>
                </a:solidFill>
                <a:latin typeface="Calibri"/>
                <a:ea typeface="Calibri"/>
                <a:cs typeface="Calibri"/>
              </a:defRPr>
            </a:pPr>
            <a:endParaRPr lang="en-US"/>
          </a:p>
        </c:txPr>
        <c:crossAx val="39639808"/>
        <c:crosses val="autoZero"/>
        <c:auto val="1"/>
        <c:lblAlgn val="ctr"/>
        <c:lblOffset val="100"/>
        <c:noMultiLvlLbl val="0"/>
      </c:catAx>
      <c:valAx>
        <c:axId val="39639808"/>
        <c:scaling>
          <c:orientation val="minMax"/>
        </c:scaling>
        <c:delete val="0"/>
        <c:axPos val="l"/>
        <c:minorGridlines/>
        <c:title>
          <c:tx>
            <c:rich>
              <a:bodyPr/>
              <a:lstStyle/>
              <a:p>
                <a:pPr>
                  <a:defRPr sz="1645" b="1" i="0" u="none" strike="noStrike" baseline="0">
                    <a:solidFill>
                      <a:srgbClr val="000000"/>
                    </a:solidFill>
                    <a:latin typeface="Times New Roman"/>
                    <a:ea typeface="Times New Roman"/>
                    <a:cs typeface="Times New Roman"/>
                  </a:defRPr>
                </a:pPr>
                <a:r>
                  <a:rPr lang="en-US" noProof="0" dirty="0"/>
                  <a:t>thousands</a:t>
                </a:r>
                <a:r>
                  <a:rPr lang="it-IT" dirty="0"/>
                  <a:t>, lei</a:t>
                </a:r>
              </a:p>
            </c:rich>
          </c:tx>
          <c:overlay val="0"/>
        </c:title>
        <c:numFmt formatCode="General" sourceLinked="1"/>
        <c:majorTickMark val="out"/>
        <c:minorTickMark val="none"/>
        <c:tickLblPos val="nextTo"/>
        <c:txPr>
          <a:bodyPr rot="0" vert="horz"/>
          <a:lstStyle/>
          <a:p>
            <a:pPr>
              <a:defRPr sz="1442" b="0" i="0" u="none" strike="noStrike" baseline="0">
                <a:solidFill>
                  <a:srgbClr val="000000"/>
                </a:solidFill>
                <a:latin typeface="Times New Roman" pitchFamily="18" charset="0"/>
                <a:ea typeface="Calibri"/>
                <a:cs typeface="Times New Roman" pitchFamily="18" charset="0"/>
              </a:defRPr>
            </a:pPr>
            <a:endParaRPr lang="en-US"/>
          </a:p>
        </c:txPr>
        <c:crossAx val="69393920"/>
        <c:crosses val="autoZero"/>
        <c:crossBetween val="between"/>
      </c:valAx>
      <c:spPr>
        <a:noFill/>
        <a:ln w="25403">
          <a:noFill/>
        </a:ln>
      </c:spPr>
    </c:plotArea>
    <c:plotVisOnly val="1"/>
    <c:dispBlanksAs val="gap"/>
    <c:showDLblsOverMax val="0"/>
  </c:chart>
  <c:txPr>
    <a:bodyPr/>
    <a:lstStyle/>
    <a:p>
      <a:pPr>
        <a:defRPr sz="103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Лист1!$A$2</c:f>
              <c:strCache>
                <c:ptCount val="1"/>
                <c:pt idx="0">
                  <c:v>Creșterea medie totală, mii mc</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Лист1!$B$2:$K$2</c:f>
              <c:numCache>
                <c:formatCode>General</c:formatCode>
                <c:ptCount val="10"/>
                <c:pt idx="0">
                  <c:v>997.4</c:v>
                </c:pt>
                <c:pt idx="1">
                  <c:v>997.4</c:v>
                </c:pt>
                <c:pt idx="2">
                  <c:v>997.4</c:v>
                </c:pt>
                <c:pt idx="3">
                  <c:v>997.4</c:v>
                </c:pt>
                <c:pt idx="4">
                  <c:v>997.4</c:v>
                </c:pt>
                <c:pt idx="5">
                  <c:v>997.4</c:v>
                </c:pt>
                <c:pt idx="6">
                  <c:v>997.4</c:v>
                </c:pt>
                <c:pt idx="7">
                  <c:v>997.4</c:v>
                </c:pt>
                <c:pt idx="8">
                  <c:v>997.4</c:v>
                </c:pt>
                <c:pt idx="9">
                  <c:v>1182.5</c:v>
                </c:pt>
              </c:numCache>
            </c:numRef>
          </c:val>
          <c:extLst>
            <c:ext xmlns:c16="http://schemas.microsoft.com/office/drawing/2014/chart" uri="{C3380CC4-5D6E-409C-BE32-E72D297353CC}">
              <c16:uniqueId val="{00000000-ADC5-4CE8-B4FC-AD96E72DDB11}"/>
            </c:ext>
          </c:extLst>
        </c:ser>
        <c:ser>
          <c:idx val="2"/>
          <c:order val="1"/>
          <c:tx>
            <c:v>recoltarea masei lemnoase, mii mc</c:v>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Лист1!$B$3:$K$3</c:f>
              <c:numCache>
                <c:formatCode>General</c:formatCode>
                <c:ptCount val="10"/>
                <c:pt idx="0">
                  <c:v>434.2</c:v>
                </c:pt>
                <c:pt idx="1">
                  <c:v>494.5</c:v>
                </c:pt>
                <c:pt idx="2">
                  <c:v>548.1</c:v>
                </c:pt>
                <c:pt idx="3">
                  <c:v>577.4</c:v>
                </c:pt>
                <c:pt idx="4">
                  <c:v>588.5</c:v>
                </c:pt>
                <c:pt idx="5">
                  <c:v>566.29999999999995</c:v>
                </c:pt>
                <c:pt idx="6">
                  <c:v>560.5</c:v>
                </c:pt>
                <c:pt idx="7">
                  <c:v>591.1</c:v>
                </c:pt>
                <c:pt idx="8">
                  <c:v>560.1</c:v>
                </c:pt>
                <c:pt idx="9">
                  <c:v>541.9</c:v>
                </c:pt>
              </c:numCache>
            </c:numRef>
          </c:val>
          <c:extLst>
            <c:ext xmlns:c16="http://schemas.microsoft.com/office/drawing/2014/chart" uri="{C3380CC4-5D6E-409C-BE32-E72D297353CC}">
              <c16:uniqueId val="{00000001-ADC5-4CE8-B4FC-AD96E72DDB11}"/>
            </c:ext>
          </c:extLst>
        </c:ser>
        <c:ser>
          <c:idx val="0"/>
          <c:order val="2"/>
          <c:tx>
            <c:v>creșterea medie totală, mii mc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Lit>
              <c:formatCode>General</c:formatCode>
              <c:ptCount val="1"/>
              <c:pt idx="0">
                <c:v>2</c:v>
              </c:pt>
            </c:numLit>
          </c:val>
          <c:extLst>
            <c:ext xmlns:c16="http://schemas.microsoft.com/office/drawing/2014/chart" uri="{C3380CC4-5D6E-409C-BE32-E72D297353CC}">
              <c16:uniqueId val="{00000002-ADC5-4CE8-B4FC-AD96E72DDB11}"/>
            </c:ext>
          </c:extLst>
        </c:ser>
        <c:dLbls>
          <c:showLegendKey val="0"/>
          <c:showVal val="1"/>
          <c:showCatName val="0"/>
          <c:showSerName val="0"/>
          <c:showPercent val="0"/>
          <c:showBubbleSize val="0"/>
        </c:dLbls>
        <c:gapWidth val="219"/>
        <c:overlap val="-27"/>
        <c:axId val="70115328"/>
        <c:axId val="37268288"/>
      </c:barChart>
      <c:catAx>
        <c:axId val="7011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68288"/>
        <c:crosses val="autoZero"/>
        <c:auto val="1"/>
        <c:lblAlgn val="ctr"/>
        <c:lblOffset val="100"/>
        <c:noMultiLvlLbl val="0"/>
      </c:catAx>
      <c:valAx>
        <c:axId val="3726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15328"/>
        <c:crosses val="autoZero"/>
        <c:crossBetween val="between"/>
      </c:valAx>
      <c:spPr>
        <a:noFill/>
        <a:ln w="25400">
          <a:noFill/>
        </a:ln>
        <a:effectLst/>
      </c:spPr>
    </c:plotArea>
    <c:legend>
      <c:legendPos val="b"/>
      <c:legendEntry>
        <c:idx val="0"/>
        <c:delete val="1"/>
      </c:legendEntry>
      <c:layout>
        <c:manualLayout>
          <c:xMode val="edge"/>
          <c:yMode val="edge"/>
          <c:x val="0.16382276984937161"/>
          <c:y val="0.94320268625639669"/>
          <c:w val="0.51037468864124491"/>
          <c:h val="4.18997346002140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dLbls>
          <c:showLegendKey val="0"/>
          <c:showVal val="1"/>
          <c:showCatName val="0"/>
          <c:showSerName val="0"/>
          <c:showPercent val="0"/>
          <c:showBubbleSize val="0"/>
        </c:dLbls>
        <c:gapWidth val="150"/>
        <c:shape val="box"/>
        <c:axId val="80397824"/>
        <c:axId val="37270016"/>
        <c:axId val="0"/>
      </c:bar3DChart>
      <c:catAx>
        <c:axId val="80397824"/>
        <c:scaling>
          <c:orientation val="minMax"/>
        </c:scaling>
        <c:delete val="0"/>
        <c:axPos val="b"/>
        <c:title>
          <c:tx>
            <c:rich>
              <a:bodyPr/>
              <a:lstStyle/>
              <a:p>
                <a:pPr>
                  <a:defRPr sz="1645" b="1" i="0" u="none" strike="noStrike" baseline="0">
                    <a:solidFill>
                      <a:srgbClr val="000000"/>
                    </a:solidFill>
                    <a:latin typeface="Times New Roman"/>
                    <a:ea typeface="Times New Roman"/>
                    <a:cs typeface="Times New Roman"/>
                  </a:defRPr>
                </a:pPr>
                <a:r>
                  <a:rPr lang="it-IT"/>
                  <a:t>Anii</a:t>
                </a:r>
              </a:p>
            </c:rich>
          </c:tx>
          <c:overlay val="0"/>
        </c:title>
        <c:numFmt formatCode="General" sourceLinked="1"/>
        <c:majorTickMark val="none"/>
        <c:minorTickMark val="none"/>
        <c:tickLblPos val="nextTo"/>
        <c:txPr>
          <a:bodyPr rot="0" vert="horz"/>
          <a:lstStyle/>
          <a:p>
            <a:pPr>
              <a:defRPr sz="1440" b="0" i="0" u="none" strike="noStrike" baseline="0">
                <a:solidFill>
                  <a:srgbClr val="000000"/>
                </a:solidFill>
                <a:latin typeface="Calibri"/>
                <a:ea typeface="Calibri"/>
                <a:cs typeface="Calibri"/>
              </a:defRPr>
            </a:pPr>
            <a:endParaRPr lang="en-US"/>
          </a:p>
        </c:txPr>
        <c:crossAx val="37270016"/>
        <c:crosses val="autoZero"/>
        <c:auto val="1"/>
        <c:lblAlgn val="ctr"/>
        <c:lblOffset val="100"/>
        <c:noMultiLvlLbl val="0"/>
      </c:catAx>
      <c:valAx>
        <c:axId val="37270016"/>
        <c:scaling>
          <c:orientation val="minMax"/>
        </c:scaling>
        <c:delete val="0"/>
        <c:axPos val="l"/>
        <c:minorGridlines/>
        <c:title>
          <c:tx>
            <c:rich>
              <a:bodyPr/>
              <a:lstStyle/>
              <a:p>
                <a:pPr>
                  <a:defRPr sz="1645" b="1" i="0" u="none" strike="noStrike" baseline="0">
                    <a:solidFill>
                      <a:srgbClr val="000000"/>
                    </a:solidFill>
                    <a:latin typeface="Times New Roman"/>
                    <a:ea typeface="Times New Roman"/>
                    <a:cs typeface="Times New Roman"/>
                  </a:defRPr>
                </a:pPr>
                <a:r>
                  <a:rPr lang="it-IT"/>
                  <a:t>Mii, lei</a:t>
                </a:r>
              </a:p>
            </c:rich>
          </c:tx>
          <c:overlay val="0"/>
        </c:title>
        <c:numFmt formatCode="General" sourceLinked="1"/>
        <c:majorTickMark val="out"/>
        <c:minorTickMark val="none"/>
        <c:tickLblPos val="nextTo"/>
        <c:txPr>
          <a:bodyPr rot="0" vert="horz"/>
          <a:lstStyle/>
          <a:p>
            <a:pPr>
              <a:defRPr sz="1442" b="0" i="0" u="none" strike="noStrike" baseline="0">
                <a:solidFill>
                  <a:srgbClr val="000000"/>
                </a:solidFill>
                <a:latin typeface="Times New Roman" pitchFamily="18" charset="0"/>
                <a:ea typeface="Calibri"/>
                <a:cs typeface="Times New Roman" pitchFamily="18" charset="0"/>
              </a:defRPr>
            </a:pPr>
            <a:endParaRPr lang="en-US"/>
          </a:p>
        </c:txPr>
        <c:crossAx val="80397824"/>
        <c:crosses val="autoZero"/>
        <c:crossBetween val="between"/>
      </c:valAx>
      <c:spPr>
        <a:noFill/>
        <a:ln w="25403">
          <a:noFill/>
        </a:ln>
      </c:spPr>
    </c:plotArea>
    <c:plotVisOnly val="1"/>
    <c:dispBlanksAs val="gap"/>
    <c:showDLblsOverMax val="0"/>
  </c:chart>
  <c:txPr>
    <a:bodyPr/>
    <a:lstStyle/>
    <a:p>
      <a:pPr>
        <a:defRPr sz="103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Lbls>
            <c:dLbl>
              <c:idx val="0"/>
              <c:tx>
                <c:rich>
                  <a:bodyPr/>
                  <a:lstStyle/>
                  <a:p>
                    <a:r>
                      <a:rPr lang="en-US" sz="1200" dirty="0">
                        <a:latin typeface="Times New Roman" pitchFamily="18" charset="0"/>
                        <a:cs typeface="Times New Roman" pitchFamily="18" charset="0"/>
                      </a:rPr>
                      <a:t>388578,6</a:t>
                    </a:r>
                  </a:p>
                  <a:p>
                    <a:r>
                      <a:rPr lang="en-US" sz="1200" dirty="0">
                        <a:latin typeface="Times New Roman" pitchFamily="18" charset="0"/>
                        <a:cs typeface="Times New Roman" pitchFamily="18" charset="0"/>
                      </a:rPr>
                      <a:t>(87,05%)</a:t>
                    </a:r>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277-4AB0-AED4-7D290DF0F716}"/>
                </c:ext>
              </c:extLst>
            </c:dLbl>
            <c:dLbl>
              <c:idx val="1"/>
              <c:tx>
                <c:rich>
                  <a:bodyPr/>
                  <a:lstStyle/>
                  <a:p>
                    <a:r>
                      <a:rPr lang="en-US" dirty="0"/>
                      <a:t>17579,8 </a:t>
                    </a:r>
                  </a:p>
                  <a:p>
                    <a:r>
                      <a:rPr lang="en-US" dirty="0"/>
                      <a:t>(3,93%</a:t>
                    </a:r>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277-4AB0-AED4-7D290DF0F716}"/>
                </c:ext>
              </c:extLst>
            </c:dLbl>
            <c:dLbl>
              <c:idx val="2"/>
              <c:tx>
                <c:rich>
                  <a:bodyPr/>
                  <a:lstStyle/>
                  <a:p>
                    <a:r>
                      <a:rPr lang="en-US" sz="1200" dirty="0">
                        <a:latin typeface="Times New Roman" pitchFamily="18" charset="0"/>
                        <a:cs typeface="Times New Roman" pitchFamily="18" charset="0"/>
                      </a:rPr>
                      <a:t>40310,0</a:t>
                    </a:r>
                    <a:r>
                      <a:rPr lang="en-US" dirty="0"/>
                      <a:t> </a:t>
                    </a:r>
                  </a:p>
                  <a:p>
                    <a:r>
                      <a:rPr lang="en-US" dirty="0"/>
                      <a:t>(9,02%)</a:t>
                    </a:r>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277-4AB0-AED4-7D290DF0F716}"/>
                </c:ext>
              </c:extLst>
            </c:dLbl>
            <c:dLbl>
              <c:idx val="3"/>
              <c:delete val="1"/>
              <c:extLst>
                <c:ext xmlns:c15="http://schemas.microsoft.com/office/drawing/2012/chart" uri="{CE6537A1-D6FC-4f65-9D91-7224C49458BB}"/>
                <c:ext xmlns:c16="http://schemas.microsoft.com/office/drawing/2014/chart" uri="{C3380CC4-5D6E-409C-BE32-E72D297353CC}">
                  <c16:uniqueId val="{00000003-F277-4AB0-AED4-7D290DF0F716}"/>
                </c:ext>
              </c:extLst>
            </c:dLbl>
            <c:dLbl>
              <c:idx val="4"/>
              <c:delete val="1"/>
              <c:extLst>
                <c:ext xmlns:c15="http://schemas.microsoft.com/office/drawing/2012/chart" uri="{CE6537A1-D6FC-4f65-9D91-7224C49458BB}"/>
                <c:ext xmlns:c16="http://schemas.microsoft.com/office/drawing/2014/chart" uri="{C3380CC4-5D6E-409C-BE32-E72D297353CC}">
                  <c16:uniqueId val="{00000004-F277-4AB0-AED4-7D290DF0F716}"/>
                </c:ext>
              </c:extLst>
            </c:dLbl>
            <c:spPr>
              <a:noFill/>
              <a:ln>
                <a:noFill/>
              </a:ln>
              <a:effectLst/>
            </c:spPr>
            <c:txPr>
              <a:bodyPr/>
              <a:lstStyle/>
              <a:p>
                <a:pPr>
                  <a:defRPr sz="1200">
                    <a:latin typeface="Times New Roman" pitchFamily="18" charset="0"/>
                    <a:cs typeface="Times New Roman"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Лист1!$A$2:$A$6</c:f>
              <c:strCache>
                <c:ptCount val="3"/>
                <c:pt idx="0">
                  <c:v>Venituri din silvicultură</c:v>
                </c:pt>
                <c:pt idx="1">
                  <c:v>Venituri din act. aux-ind</c:v>
                </c:pt>
                <c:pt idx="2">
                  <c:v>Alte venituri din act. operațională</c:v>
                </c:pt>
              </c:strCache>
            </c:strRef>
          </c:cat>
          <c:val>
            <c:numRef>
              <c:f>Лист1!$B$2:$B$6</c:f>
              <c:numCache>
                <c:formatCode>General</c:formatCode>
                <c:ptCount val="5"/>
                <c:pt idx="0">
                  <c:v>300148.3</c:v>
                </c:pt>
                <c:pt idx="1">
                  <c:v>30527.8</c:v>
                </c:pt>
                <c:pt idx="2">
                  <c:v>25481.8</c:v>
                </c:pt>
              </c:numCache>
            </c:numRef>
          </c:val>
          <c:extLst>
            <c:ext xmlns:c16="http://schemas.microsoft.com/office/drawing/2014/chart" uri="{C3380CC4-5D6E-409C-BE32-E72D297353CC}">
              <c16:uniqueId val="{00000005-F277-4AB0-AED4-7D290DF0F716}"/>
            </c:ext>
          </c:extLst>
        </c:ser>
        <c:dLbls>
          <c:showLegendKey val="0"/>
          <c:showVal val="1"/>
          <c:showCatName val="0"/>
          <c:showSerName val="0"/>
          <c:showPercent val="0"/>
          <c:showBubbleSize val="0"/>
          <c:showLeaderLines val="0"/>
        </c:dLbls>
      </c:pie3DChart>
      <c:spPr>
        <a:noFill/>
        <a:ln w="25405">
          <a:noFill/>
        </a:ln>
      </c:spPr>
    </c:plotArea>
    <c:legend>
      <c:legendPos val="r"/>
      <c:legendEntry>
        <c:idx val="3"/>
        <c:delete val="1"/>
      </c:legendEntry>
      <c:legendEntry>
        <c:idx val="4"/>
        <c:delete val="1"/>
      </c:legendEntry>
      <c:overlay val="0"/>
      <c:txPr>
        <a:bodyPr/>
        <a:lstStyle/>
        <a:p>
          <a:pPr>
            <a:defRPr sz="1400">
              <a:latin typeface="Times New Roman" pitchFamily="18" charset="0"/>
              <a:cs typeface="Times New Roman" pitchFamily="18" charset="0"/>
            </a:defRPr>
          </a:pPr>
          <a:endParaRPr lang="en-US"/>
        </a:p>
      </c:txPr>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Лист1!$A$2</c:f>
              <c:strCache>
                <c:ptCount val="1"/>
                <c:pt idx="0">
                  <c:v>Creșterea medie totală, mii mc</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Лист1!$B$2:$K$2</c:f>
              <c:numCache>
                <c:formatCode>General</c:formatCode>
                <c:ptCount val="10"/>
                <c:pt idx="0">
                  <c:v>997.4</c:v>
                </c:pt>
                <c:pt idx="1">
                  <c:v>997.4</c:v>
                </c:pt>
                <c:pt idx="2">
                  <c:v>997.4</c:v>
                </c:pt>
                <c:pt idx="3">
                  <c:v>997.4</c:v>
                </c:pt>
                <c:pt idx="4">
                  <c:v>997.4</c:v>
                </c:pt>
                <c:pt idx="5">
                  <c:v>997.4</c:v>
                </c:pt>
                <c:pt idx="6">
                  <c:v>997.4</c:v>
                </c:pt>
                <c:pt idx="7">
                  <c:v>997.4</c:v>
                </c:pt>
                <c:pt idx="8">
                  <c:v>997.4</c:v>
                </c:pt>
                <c:pt idx="9">
                  <c:v>1182.5</c:v>
                </c:pt>
              </c:numCache>
            </c:numRef>
          </c:val>
          <c:extLst>
            <c:ext xmlns:c16="http://schemas.microsoft.com/office/drawing/2014/chart" uri="{C3380CC4-5D6E-409C-BE32-E72D297353CC}">
              <c16:uniqueId val="{00000000-ADC5-4CE8-B4FC-AD96E72DDB11}"/>
            </c:ext>
          </c:extLst>
        </c:ser>
        <c:ser>
          <c:idx val="2"/>
          <c:order val="1"/>
          <c:tx>
            <c:v>recoltarea masei lemnoase, mii mc</c:v>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Лист1!$B$3:$K$3</c:f>
              <c:numCache>
                <c:formatCode>General</c:formatCode>
                <c:ptCount val="10"/>
                <c:pt idx="0">
                  <c:v>434.2</c:v>
                </c:pt>
                <c:pt idx="1">
                  <c:v>494.5</c:v>
                </c:pt>
                <c:pt idx="2">
                  <c:v>548.1</c:v>
                </c:pt>
                <c:pt idx="3">
                  <c:v>577.4</c:v>
                </c:pt>
                <c:pt idx="4">
                  <c:v>588.5</c:v>
                </c:pt>
                <c:pt idx="5">
                  <c:v>566.29999999999995</c:v>
                </c:pt>
                <c:pt idx="6">
                  <c:v>560.5</c:v>
                </c:pt>
                <c:pt idx="7">
                  <c:v>591.1</c:v>
                </c:pt>
                <c:pt idx="8">
                  <c:v>560.1</c:v>
                </c:pt>
                <c:pt idx="9">
                  <c:v>541.9</c:v>
                </c:pt>
              </c:numCache>
            </c:numRef>
          </c:val>
          <c:extLst>
            <c:ext xmlns:c16="http://schemas.microsoft.com/office/drawing/2014/chart" uri="{C3380CC4-5D6E-409C-BE32-E72D297353CC}">
              <c16:uniqueId val="{00000001-ADC5-4CE8-B4FC-AD96E72DDB11}"/>
            </c:ext>
          </c:extLst>
        </c:ser>
        <c:ser>
          <c:idx val="0"/>
          <c:order val="2"/>
          <c:tx>
            <c:v>creșterea medie totală, mii mc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Лист1!$B$1:$K$1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Lit>
              <c:formatCode>General</c:formatCode>
              <c:ptCount val="1"/>
              <c:pt idx="0">
                <c:v>2</c:v>
              </c:pt>
            </c:numLit>
          </c:val>
          <c:extLst>
            <c:ext xmlns:c16="http://schemas.microsoft.com/office/drawing/2014/chart" uri="{C3380CC4-5D6E-409C-BE32-E72D297353CC}">
              <c16:uniqueId val="{00000002-ADC5-4CE8-B4FC-AD96E72DDB11}"/>
            </c:ext>
          </c:extLst>
        </c:ser>
        <c:dLbls>
          <c:showLegendKey val="0"/>
          <c:showVal val="1"/>
          <c:showCatName val="0"/>
          <c:showSerName val="0"/>
          <c:showPercent val="0"/>
          <c:showBubbleSize val="0"/>
        </c:dLbls>
        <c:gapWidth val="219"/>
        <c:overlap val="-27"/>
        <c:axId val="70124032"/>
        <c:axId val="55081728"/>
      </c:barChart>
      <c:catAx>
        <c:axId val="7012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81728"/>
        <c:crosses val="autoZero"/>
        <c:auto val="1"/>
        <c:lblAlgn val="ctr"/>
        <c:lblOffset val="100"/>
        <c:noMultiLvlLbl val="0"/>
      </c:catAx>
      <c:valAx>
        <c:axId val="55081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24032"/>
        <c:crosses val="autoZero"/>
        <c:crossBetween val="between"/>
      </c:valAx>
      <c:spPr>
        <a:noFill/>
        <a:ln w="25400">
          <a:noFill/>
        </a:ln>
        <a:effectLst/>
      </c:spPr>
    </c:plotArea>
    <c:legend>
      <c:legendPos val="b"/>
      <c:legendEntry>
        <c:idx val="0"/>
        <c:delete val="1"/>
      </c:legendEntry>
      <c:layout>
        <c:manualLayout>
          <c:xMode val="edge"/>
          <c:yMode val="edge"/>
          <c:x val="0.16382276984937161"/>
          <c:y val="0.94320268625639669"/>
          <c:w val="0.5103746886412448"/>
          <c:h val="4.18997346002140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6E5523EF-F49B-40BC-AF54-E094F81E5715}" type="datetimeFigureOut">
              <a:rPr lang="ru-RU"/>
              <a:pPr>
                <a:defRPr/>
              </a:pPr>
              <a:t>22.02.2022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A7FFFED-0BD0-406F-8311-E08D8BAF354B}" type="slidenum">
              <a:rPr lang="ru-RU"/>
              <a:pPr>
                <a:defRPr/>
              </a:pPr>
              <a:t>‹#›</a:t>
            </a:fld>
            <a:endParaRPr lang="ru-RU"/>
          </a:p>
        </p:txBody>
      </p:sp>
    </p:spTree>
    <p:extLst>
      <p:ext uri="{BB962C8B-B14F-4D97-AF65-F5344CB8AC3E}">
        <p14:creationId xmlns:p14="http://schemas.microsoft.com/office/powerpoint/2010/main" val="188296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pPr>
              <a:defRPr/>
            </a:pPr>
            <a:fld id="{390D7D34-9F11-4FDB-A470-C2C78B1B262E}" type="datetimeFigureOut">
              <a:rPr lang="ru-RU"/>
              <a:pPr>
                <a:defRPr/>
              </a:pPr>
              <a:t>22.02.2022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CC792E5-4BC2-48DD-B406-2E9C8A058291}" type="slidenum">
              <a:rPr lang="ru-RU"/>
              <a:pPr>
                <a:defRPr/>
              </a:pPr>
              <a:t>‹#›</a:t>
            </a:fld>
            <a:endParaRPr lang="ru-RU"/>
          </a:p>
        </p:txBody>
      </p:sp>
    </p:spTree>
    <p:extLst>
      <p:ext uri="{BB962C8B-B14F-4D97-AF65-F5344CB8AC3E}">
        <p14:creationId xmlns:p14="http://schemas.microsoft.com/office/powerpoint/2010/main" val="72661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pPr>
              <a:defRPr/>
            </a:pPr>
            <a:fld id="{576280D9-9031-4644-AC01-28B119AB2A5C}" type="datetimeFigureOut">
              <a:rPr lang="ru-RU"/>
              <a:pPr>
                <a:defRPr/>
              </a:pPr>
              <a:t>22.02.2022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C1318D3-741A-4152-AAE6-85FFD9FA6C92}" type="slidenum">
              <a:rPr lang="ru-RU"/>
              <a:pPr>
                <a:defRPr/>
              </a:pPr>
              <a:t>‹#›</a:t>
            </a:fld>
            <a:endParaRPr lang="ru-RU"/>
          </a:p>
        </p:txBody>
      </p:sp>
    </p:spTree>
    <p:extLst>
      <p:ext uri="{BB962C8B-B14F-4D97-AF65-F5344CB8AC3E}">
        <p14:creationId xmlns:p14="http://schemas.microsoft.com/office/powerpoint/2010/main" val="213879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lvl1pPr>
              <a:defRPr/>
            </a:lvl1pPr>
          </a:lstStyle>
          <a:p>
            <a:pPr>
              <a:defRPr/>
            </a:pPr>
            <a:fld id="{5502569E-7EC1-4376-865E-D602EB0F64E3}" type="datetimeFigureOut">
              <a:rPr lang="ru-RU"/>
              <a:pPr>
                <a:defRPr/>
              </a:pPr>
              <a:t>22.02.2022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7FF29DE-E644-4CA3-A75C-FB626DBF58FD}" type="slidenum">
              <a:rPr lang="ru-RU"/>
              <a:pPr>
                <a:defRPr/>
              </a:pPr>
              <a:t>‹#›</a:t>
            </a:fld>
            <a:endParaRPr lang="ru-RU"/>
          </a:p>
        </p:txBody>
      </p:sp>
    </p:spTree>
    <p:extLst>
      <p:ext uri="{BB962C8B-B14F-4D97-AF65-F5344CB8AC3E}">
        <p14:creationId xmlns:p14="http://schemas.microsoft.com/office/powerpoint/2010/main" val="338967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29CF9E9-11A9-408E-99B4-6991E33A50B0}" type="datetimeFigureOut">
              <a:rPr lang="ru-RU"/>
              <a:pPr>
                <a:defRPr/>
              </a:pPr>
              <a:t>22.02.2022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41A0A7F-8AB7-43BB-8642-0106B27F2412}" type="slidenum">
              <a:rPr lang="ru-RU"/>
              <a:pPr>
                <a:defRPr/>
              </a:pPr>
              <a:t>‹#›</a:t>
            </a:fld>
            <a:endParaRPr lang="ru-RU"/>
          </a:p>
        </p:txBody>
      </p:sp>
    </p:spTree>
    <p:extLst>
      <p:ext uri="{BB962C8B-B14F-4D97-AF65-F5344CB8AC3E}">
        <p14:creationId xmlns:p14="http://schemas.microsoft.com/office/powerpoint/2010/main" val="347916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p:cNvSpPr>
            <a:spLocks noGrp="1"/>
          </p:cNvSpPr>
          <p:nvPr>
            <p:ph type="dt" sz="half" idx="10"/>
          </p:nvPr>
        </p:nvSpPr>
        <p:spPr/>
        <p:txBody>
          <a:bodyPr/>
          <a:lstStyle>
            <a:lvl1pPr>
              <a:defRPr/>
            </a:lvl1pPr>
          </a:lstStyle>
          <a:p>
            <a:pPr>
              <a:defRPr/>
            </a:pPr>
            <a:fld id="{060C93E7-B2E7-4B60-9241-A605F5696884}" type="datetimeFigureOut">
              <a:rPr lang="ru-RU"/>
              <a:pPr>
                <a:defRPr/>
              </a:pPr>
              <a:t>22.02.2022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93C45C9-B975-44A3-8CBB-6D73244B4C1F}" type="slidenum">
              <a:rPr lang="ru-RU"/>
              <a:pPr>
                <a:defRPr/>
              </a:pPr>
              <a:t>‹#›</a:t>
            </a:fld>
            <a:endParaRPr lang="ru-RU"/>
          </a:p>
        </p:txBody>
      </p:sp>
    </p:spTree>
    <p:extLst>
      <p:ext uri="{BB962C8B-B14F-4D97-AF65-F5344CB8AC3E}">
        <p14:creationId xmlns:p14="http://schemas.microsoft.com/office/powerpoint/2010/main" val="65170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p:cNvSpPr>
            <a:spLocks noGrp="1"/>
          </p:cNvSpPr>
          <p:nvPr>
            <p:ph type="dt" sz="half" idx="10"/>
          </p:nvPr>
        </p:nvSpPr>
        <p:spPr/>
        <p:txBody>
          <a:bodyPr/>
          <a:lstStyle>
            <a:lvl1pPr>
              <a:defRPr/>
            </a:lvl1pPr>
          </a:lstStyle>
          <a:p>
            <a:pPr>
              <a:defRPr/>
            </a:pPr>
            <a:fld id="{CD1569E9-29B9-45E2-8568-8A86F1F60E12}" type="datetimeFigureOut">
              <a:rPr lang="ru-RU"/>
              <a:pPr>
                <a:defRPr/>
              </a:pPr>
              <a:t>22.02.2022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73BA251A-39F2-4F4A-A1FD-CB8439632B75}" type="slidenum">
              <a:rPr lang="ru-RU"/>
              <a:pPr>
                <a:defRPr/>
              </a:pPr>
              <a:t>‹#›</a:t>
            </a:fld>
            <a:endParaRPr lang="ru-RU"/>
          </a:p>
        </p:txBody>
      </p:sp>
    </p:spTree>
    <p:extLst>
      <p:ext uri="{BB962C8B-B14F-4D97-AF65-F5344CB8AC3E}">
        <p14:creationId xmlns:p14="http://schemas.microsoft.com/office/powerpoint/2010/main" val="331470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AC7D9B07-3EB7-43B5-A491-D0A35FAF1DEE}" type="datetimeFigureOut">
              <a:rPr lang="ru-RU"/>
              <a:pPr>
                <a:defRPr/>
              </a:pPr>
              <a:t>22.02.2022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027EB4A-5AB3-4458-B590-F2EC44468AFD}" type="slidenum">
              <a:rPr lang="ru-RU"/>
              <a:pPr>
                <a:defRPr/>
              </a:pPr>
              <a:t>‹#›</a:t>
            </a:fld>
            <a:endParaRPr lang="ru-RU"/>
          </a:p>
        </p:txBody>
      </p:sp>
    </p:spTree>
    <p:extLst>
      <p:ext uri="{BB962C8B-B14F-4D97-AF65-F5344CB8AC3E}">
        <p14:creationId xmlns:p14="http://schemas.microsoft.com/office/powerpoint/2010/main" val="57583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15463F-525A-4BC0-B4F9-A91BAF532E6E}" type="datetimeFigureOut">
              <a:rPr lang="ru-RU"/>
              <a:pPr>
                <a:defRPr/>
              </a:pPr>
              <a:t>22.02.2022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A0802BB-829C-4F2F-8C11-DC1602D4A84B}" type="slidenum">
              <a:rPr lang="ru-RU"/>
              <a:pPr>
                <a:defRPr/>
              </a:pPr>
              <a:t>‹#›</a:t>
            </a:fld>
            <a:endParaRPr lang="ru-RU"/>
          </a:p>
        </p:txBody>
      </p:sp>
    </p:spTree>
    <p:extLst>
      <p:ext uri="{BB962C8B-B14F-4D97-AF65-F5344CB8AC3E}">
        <p14:creationId xmlns:p14="http://schemas.microsoft.com/office/powerpoint/2010/main" val="1310936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9ECD2D-06CC-4245-BAE7-D18BF380742A}" type="datetimeFigureOut">
              <a:rPr lang="ru-RU"/>
              <a:pPr>
                <a:defRPr/>
              </a:pPr>
              <a:t>22.02.2022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25429B8-165F-4078-B213-1FD149DD74F9}" type="slidenum">
              <a:rPr lang="ru-RU"/>
              <a:pPr>
                <a:defRPr/>
              </a:pPr>
              <a:t>‹#›</a:t>
            </a:fld>
            <a:endParaRPr lang="ru-RU"/>
          </a:p>
        </p:txBody>
      </p:sp>
    </p:spTree>
    <p:extLst>
      <p:ext uri="{BB962C8B-B14F-4D97-AF65-F5344CB8AC3E}">
        <p14:creationId xmlns:p14="http://schemas.microsoft.com/office/powerpoint/2010/main" val="56283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FE53A3-1779-4A7D-A850-C3705FE838BF}" type="datetimeFigureOut">
              <a:rPr lang="ru-RU"/>
              <a:pPr>
                <a:defRPr/>
              </a:pPr>
              <a:t>22.02.2022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2508988-D582-402F-A522-6A1102D046F4}" type="slidenum">
              <a:rPr lang="ru-RU"/>
              <a:pPr>
                <a:defRPr/>
              </a:pPr>
              <a:t>‹#›</a:t>
            </a:fld>
            <a:endParaRPr lang="ru-RU"/>
          </a:p>
        </p:txBody>
      </p:sp>
    </p:spTree>
    <p:extLst>
      <p:ext uri="{BB962C8B-B14F-4D97-AF65-F5344CB8AC3E}">
        <p14:creationId xmlns:p14="http://schemas.microsoft.com/office/powerpoint/2010/main" val="231080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endParaRPr lang="ru-RU" altLang="ro-RO"/>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endParaRPr lang="ru-RU" alt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1CFB22FB-2675-4F73-9DD3-436FBF1AD718}" type="datetimeFigureOut">
              <a:rPr lang="ru-RU"/>
              <a:pPr>
                <a:defRPr/>
              </a:pPr>
              <a:t>22.02.2022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C6D64515-6B7B-4CFB-A7F2-52761F53576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47640" y="2041104"/>
            <a:ext cx="8642350" cy="1938992"/>
          </a:xfrm>
          <a:prstGeom prst="rect">
            <a:avLst/>
          </a:prstGeom>
          <a:noFill/>
          <a:ln w="9525">
            <a:noFill/>
            <a:miter lim="800000"/>
            <a:headEnd/>
            <a:tailEnd/>
          </a:ln>
        </p:spPr>
        <p:txBody>
          <a:bodyPr anchor="ctr">
            <a:spAutoFit/>
          </a:bodyPr>
          <a:lstStyle/>
          <a:p>
            <a:pPr algn="ctr" eaLnBrk="0" hangingPunct="0">
              <a:defRPr/>
            </a:pPr>
            <a:r>
              <a:rPr lang="en-US" sz="4000" b="1" dirty="0">
                <a:effectLst>
                  <a:outerShdw blurRad="38100" dist="38100" dir="2700000" algn="tl">
                    <a:srgbClr val="000000">
                      <a:alpha val="43137"/>
                    </a:srgbClr>
                  </a:outerShdw>
                </a:effectLst>
              </a:rPr>
              <a:t>The forestry field in the Republic of Moldova: evolution, current situation and perspectives</a:t>
            </a:r>
            <a:endParaRPr lang="ro-RO"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100" name="Rectangle 4"/>
          <p:cNvSpPr>
            <a:spLocks noChangeArrowheads="1"/>
          </p:cNvSpPr>
          <p:nvPr/>
        </p:nvSpPr>
        <p:spPr bwMode="auto">
          <a:xfrm>
            <a:off x="1619672" y="5589240"/>
            <a:ext cx="5724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0" hangingPunct="0"/>
            <a:r>
              <a:rPr lang="ro-RO" altLang="ro-RO" sz="2400" b="1" dirty="0">
                <a:solidFill>
                  <a:srgbClr val="006600"/>
                </a:solidFill>
                <a:latin typeface="Times New Roman" pitchFamily="18" charset="0"/>
                <a:cs typeface="Times New Roman" pitchFamily="18" charset="0"/>
              </a:rPr>
              <a:t>Chișinău, </a:t>
            </a:r>
            <a:r>
              <a:rPr lang="en-US" altLang="ro-RO" sz="2400" b="1" dirty="0">
                <a:solidFill>
                  <a:srgbClr val="006600"/>
                </a:solidFill>
                <a:latin typeface="Times New Roman" pitchFamily="18" charset="0"/>
                <a:cs typeface="Times New Roman" pitchFamily="18" charset="0"/>
              </a:rPr>
              <a:t>November</a:t>
            </a:r>
            <a:r>
              <a:rPr lang="ro-RO" altLang="ro-RO" sz="2400" b="1" dirty="0">
                <a:solidFill>
                  <a:srgbClr val="006600"/>
                </a:solidFill>
                <a:latin typeface="Times New Roman" pitchFamily="18" charset="0"/>
                <a:cs typeface="Times New Roman" pitchFamily="18" charset="0"/>
              </a:rPr>
              <a:t> 202</a:t>
            </a:r>
            <a:r>
              <a:rPr lang="en-US" altLang="ro-RO" sz="2400" b="1" dirty="0">
                <a:solidFill>
                  <a:srgbClr val="006600"/>
                </a:solidFill>
                <a:latin typeface="Times New Roman" pitchFamily="18" charset="0"/>
                <a:cs typeface="Times New Roman" pitchFamily="18" charset="0"/>
              </a:rPr>
              <a:t>1</a:t>
            </a:r>
            <a:endParaRPr lang="ro-RO" altLang="ro-RO" sz="2000" dirty="0">
              <a:solidFill>
                <a:srgbClr val="006600"/>
              </a:solidFill>
              <a:latin typeface="Times New Roman" pitchFamily="18" charset="0"/>
              <a:cs typeface="Times New Roman"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3409799743"/>
              </p:ext>
            </p:extLst>
          </p:nvPr>
        </p:nvGraphicFramePr>
        <p:xfrm>
          <a:off x="4355976" y="363838"/>
          <a:ext cx="2734669" cy="1189469"/>
        </p:xfrm>
        <a:graphic>
          <a:graphicData uri="http://schemas.openxmlformats.org/presentationml/2006/ole">
            <mc:AlternateContent xmlns:mc="http://schemas.openxmlformats.org/markup-compatibility/2006">
              <mc:Choice xmlns:v="urn:schemas-microsoft-com:vml" Requires="v">
                <p:oleObj name="CorelDRAW" r:id="rId2" imgW="3282696" imgH="1423416" progId="">
                  <p:embed/>
                </p:oleObj>
              </mc:Choice>
              <mc:Fallback>
                <p:oleObj name="CorelDRAW" r:id="rId2" imgW="3282696" imgH="1423416" progId="">
                  <p:embed/>
                  <p:pic>
                    <p:nvPicPr>
                      <p:cNvPr id="2" name="Объект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63838"/>
                        <a:ext cx="2734669" cy="1189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Прямоугольник 4"/>
          <p:cNvSpPr/>
          <p:nvPr/>
        </p:nvSpPr>
        <p:spPr>
          <a:xfrm>
            <a:off x="4355976" y="4077072"/>
            <a:ext cx="4572000" cy="1477328"/>
          </a:xfrm>
          <a:prstGeom prst="rect">
            <a:avLst/>
          </a:prstGeom>
        </p:spPr>
        <p:txBody>
          <a:bodyPr>
            <a:spAutoFit/>
          </a:bodyPr>
          <a:lstStyle/>
          <a:p>
            <a:pPr algn="r" eaLnBrk="1" fontAlgn="auto" hangingPunct="1">
              <a:spcAft>
                <a:spcPts val="0"/>
              </a:spcAft>
              <a:buFont typeface="Wingdings 2"/>
              <a:buNone/>
              <a:defRPr/>
            </a:pPr>
            <a:r>
              <a:rPr lang="ro-RO" b="1" dirty="0">
                <a:solidFill>
                  <a:schemeClr val="tx1">
                    <a:lumMod val="75000"/>
                    <a:lumOff val="25000"/>
                  </a:schemeClr>
                </a:solidFill>
                <a:latin typeface="Times New Roman" pitchFamily="18" charset="0"/>
                <a:cs typeface="Times New Roman" pitchFamily="18" charset="0"/>
              </a:rPr>
              <a:t>Dr. Ion PLATON, </a:t>
            </a:r>
          </a:p>
          <a:p>
            <a:pPr algn="r" eaLnBrk="1" fontAlgn="auto" hangingPunct="1">
              <a:spcAft>
                <a:spcPts val="0"/>
              </a:spcAft>
              <a:buFont typeface="Wingdings 2"/>
              <a:buNone/>
              <a:defRPr/>
            </a:pPr>
            <a:r>
              <a:rPr lang="en-US" b="1" dirty="0">
                <a:solidFill>
                  <a:schemeClr val="tx1">
                    <a:lumMod val="75000"/>
                    <a:lumOff val="25000"/>
                  </a:schemeClr>
                </a:solidFill>
                <a:latin typeface="Times New Roman" pitchFamily="18" charset="0"/>
                <a:cs typeface="Times New Roman" pitchFamily="18" charset="0"/>
              </a:rPr>
              <a:t>Deputy</a:t>
            </a:r>
            <a:r>
              <a:rPr lang="ro-RO" b="1" dirty="0">
                <a:solidFill>
                  <a:schemeClr val="tx1">
                    <a:lumMod val="75000"/>
                    <a:lumOff val="25000"/>
                  </a:schemeClr>
                </a:solidFill>
                <a:latin typeface="Times New Roman" pitchFamily="18" charset="0"/>
                <a:cs typeface="Times New Roman" pitchFamily="18" charset="0"/>
              </a:rPr>
              <a:t> Director ”</a:t>
            </a:r>
            <a:r>
              <a:rPr lang="ro-RO" b="1" dirty="0" err="1">
                <a:solidFill>
                  <a:schemeClr val="tx1">
                    <a:lumMod val="75000"/>
                    <a:lumOff val="25000"/>
                  </a:schemeClr>
                </a:solidFill>
                <a:latin typeface="Times New Roman" pitchFamily="18" charset="0"/>
                <a:cs typeface="Times New Roman" pitchFamily="18" charset="0"/>
              </a:rPr>
              <a:t>Moldsilva</a:t>
            </a:r>
            <a:r>
              <a:rPr lang="ro-RO" b="1" dirty="0">
                <a:solidFill>
                  <a:schemeClr val="tx1">
                    <a:lumMod val="75000"/>
                    <a:lumOff val="25000"/>
                  </a:schemeClr>
                </a:solidFill>
                <a:latin typeface="Times New Roman" pitchFamily="18" charset="0"/>
                <a:cs typeface="Times New Roman" pitchFamily="18" charset="0"/>
              </a:rPr>
              <a:t>” Agency; </a:t>
            </a:r>
          </a:p>
          <a:p>
            <a:pPr algn="r" eaLnBrk="1" fontAlgn="auto" hangingPunct="1">
              <a:spcAft>
                <a:spcPts val="0"/>
              </a:spcAft>
              <a:buFont typeface="Wingdings 2"/>
              <a:buNone/>
              <a:defRPr/>
            </a:pPr>
            <a:endParaRPr lang="ro-RO" b="1" dirty="0">
              <a:solidFill>
                <a:schemeClr val="tx1">
                  <a:lumMod val="75000"/>
                  <a:lumOff val="25000"/>
                </a:schemeClr>
              </a:solidFill>
              <a:latin typeface="Times New Roman" pitchFamily="18" charset="0"/>
              <a:cs typeface="Times New Roman" pitchFamily="18" charset="0"/>
            </a:endParaRPr>
          </a:p>
          <a:p>
            <a:pPr algn="r" eaLnBrk="1" fontAlgn="auto" hangingPunct="1">
              <a:spcAft>
                <a:spcPts val="0"/>
              </a:spcAft>
              <a:buFont typeface="Wingdings 2"/>
              <a:buNone/>
              <a:defRPr/>
            </a:pPr>
            <a:r>
              <a:rPr lang="ro-RO" b="1" dirty="0">
                <a:solidFill>
                  <a:schemeClr val="tx1">
                    <a:lumMod val="75000"/>
                    <a:lumOff val="25000"/>
                  </a:schemeClr>
                </a:solidFill>
                <a:latin typeface="Times New Roman" pitchFamily="18" charset="0"/>
                <a:cs typeface="Times New Roman" pitchFamily="18" charset="0"/>
              </a:rPr>
              <a:t>Dr. Victoria COVALI, </a:t>
            </a:r>
          </a:p>
          <a:p>
            <a:pPr algn="r" eaLnBrk="1" fontAlgn="auto" hangingPunct="1">
              <a:spcAft>
                <a:spcPts val="0"/>
              </a:spcAft>
              <a:buFont typeface="Wingdings 2"/>
              <a:buNone/>
              <a:defRPr/>
            </a:pPr>
            <a:r>
              <a:rPr lang="en-US" b="1" dirty="0">
                <a:solidFill>
                  <a:schemeClr val="tx1">
                    <a:lumMod val="75000"/>
                    <a:lumOff val="25000"/>
                  </a:schemeClr>
                </a:solidFill>
                <a:latin typeface="Times New Roman" pitchFamily="18" charset="0"/>
                <a:cs typeface="Times New Roman" pitchFamily="18" charset="0"/>
              </a:rPr>
              <a:t>Deputy</a:t>
            </a:r>
            <a:r>
              <a:rPr lang="ro-RO" b="1" dirty="0">
                <a:solidFill>
                  <a:schemeClr val="tx1">
                    <a:lumMod val="75000"/>
                    <a:lumOff val="25000"/>
                  </a:schemeClr>
                </a:solidFill>
                <a:latin typeface="Times New Roman" pitchFamily="18" charset="0"/>
                <a:cs typeface="Times New Roman" pitchFamily="18" charset="0"/>
              </a:rPr>
              <a:t> Director ”</a:t>
            </a:r>
            <a:r>
              <a:rPr lang="ro-RO" b="1" dirty="0" err="1">
                <a:solidFill>
                  <a:schemeClr val="tx1">
                    <a:lumMod val="75000"/>
                    <a:lumOff val="25000"/>
                  </a:schemeClr>
                </a:solidFill>
                <a:latin typeface="Times New Roman" pitchFamily="18" charset="0"/>
                <a:cs typeface="Times New Roman" pitchFamily="18" charset="0"/>
              </a:rPr>
              <a:t>Moldsilva</a:t>
            </a:r>
            <a:r>
              <a:rPr lang="ro-RO" b="1" dirty="0">
                <a:solidFill>
                  <a:schemeClr val="tx1">
                    <a:lumMod val="75000"/>
                    <a:lumOff val="25000"/>
                  </a:schemeClr>
                </a:solidFill>
                <a:latin typeface="Times New Roman" pitchFamily="18" charset="0"/>
                <a:cs typeface="Times New Roman" pitchFamily="18" charset="0"/>
              </a:rPr>
              <a:t>” Agency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200" b="1" dirty="0">
                <a:latin typeface="Times New Roman" pitchFamily="18" charset="0"/>
                <a:cs typeface="Times New Roman" pitchFamily="18" charset="0"/>
              </a:rPr>
              <a:t>Share of financial commitments to BPN, year</a:t>
            </a:r>
            <a:r>
              <a:rPr lang="ro-RO" sz="4200" b="1" dirty="0">
                <a:latin typeface="Times New Roman" pitchFamily="18" charset="0"/>
                <a:cs typeface="Times New Roman" pitchFamily="18" charset="0"/>
              </a:rPr>
              <a:t> </a:t>
            </a:r>
            <a:r>
              <a:rPr lang="en-US" sz="4200" b="1" dirty="0">
                <a:latin typeface="Times New Roman" pitchFamily="18" charset="0"/>
                <a:cs typeface="Times New Roman" pitchFamily="18" charset="0"/>
              </a:rPr>
              <a:t>2020</a:t>
            </a:r>
            <a:endParaRPr lang="ru-RU" sz="4200" dirty="0"/>
          </a:p>
        </p:txBody>
      </p:sp>
      <p:graphicFrame>
        <p:nvGraphicFramePr>
          <p:cNvPr id="34818" name="Объект 2"/>
          <p:cNvGraphicFramePr>
            <a:graphicFrameLocks noGrp="1"/>
          </p:cNvGraphicFramePr>
          <p:nvPr>
            <p:ph idx="1"/>
          </p:nvPr>
        </p:nvGraphicFramePr>
        <p:xfrm>
          <a:off x="467544" y="1700808"/>
          <a:ext cx="8280920" cy="4525963"/>
        </p:xfrm>
        <a:graphic>
          <a:graphicData uri="http://schemas.openxmlformats.org/presentationml/2006/ole">
            <mc:AlternateContent xmlns:mc="http://schemas.openxmlformats.org/markup-compatibility/2006">
              <mc:Choice xmlns:v="urn:schemas-microsoft-com:vml" Requires="v">
                <p:oleObj r:id="rId2" imgW="7645047" imgH="4663844" progId="Excel.Chart.8">
                  <p:embed/>
                </p:oleObj>
              </mc:Choice>
              <mc:Fallback>
                <p:oleObj r:id="rId2" imgW="7645047" imgH="4663844" progId="Excel.Chart.8">
                  <p:embed/>
                  <p:pic>
                    <p:nvPicPr>
                      <p:cNvPr id="34818" name="Объект 2"/>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0808"/>
                        <a:ext cx="828092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6512" y="26166"/>
            <a:ext cx="9180512" cy="882554"/>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sz="1800" b="1" i="0" u="none" strike="noStrike" kern="1200" baseline="0">
                <a:solidFill>
                  <a:prstClr val="black"/>
                </a:solidFill>
                <a:latin typeface="+mn-lt"/>
                <a:ea typeface="+mn-ea"/>
                <a:cs typeface="+mn-cs"/>
              </a:defRPr>
            </a:pPr>
            <a:br>
              <a:rPr lang="ro-RO" sz="2600" b="1" i="1" dirty="0">
                <a:solidFill>
                  <a:srgbClr val="000000"/>
                </a:solidFill>
                <a:latin typeface="Times New Roman"/>
                <a:cs typeface="Times New Roman"/>
              </a:rPr>
            </a:br>
            <a:br>
              <a:rPr lang="ro-RO" sz="2600" b="1" i="1" dirty="0">
                <a:solidFill>
                  <a:srgbClr val="000000"/>
                </a:solidFill>
                <a:latin typeface="Times New Roman"/>
                <a:cs typeface="Times New Roman"/>
              </a:rPr>
            </a:br>
            <a:r>
              <a:rPr lang="ro-RO" sz="2800" b="1" dirty="0">
                <a:solidFill>
                  <a:prstClr val="black"/>
                </a:solidFill>
                <a:latin typeface="Times New Roman" pitchFamily="18" charset="0"/>
                <a:cs typeface="Times New Roman" pitchFamily="18" charset="0"/>
              </a:rPr>
              <a:t> </a:t>
            </a:r>
            <a:r>
              <a:rPr lang="en-US" sz="1800" b="1" dirty="0">
                <a:solidFill>
                  <a:prstClr val="black"/>
                </a:solidFill>
                <a:latin typeface="Times New Roman" pitchFamily="18" charset="0"/>
                <a:cs typeface="Times New Roman" pitchFamily="18" charset="0"/>
              </a:rPr>
              <a:t>The share of the main economic - financial indicators in the structure of total incomes (thousand lei), year 2021</a:t>
            </a:r>
            <a:endParaRPr lang="ru-RU" sz="1800" b="1" dirty="0">
              <a:solidFill>
                <a:srgbClr val="FFFFCC"/>
              </a:solidFill>
              <a:latin typeface="Arial Narrow" pitchFamily="34" charset="0"/>
              <a:ea typeface="+mn-ea"/>
              <a:cs typeface="+mn-cs"/>
            </a:endParaRPr>
          </a:p>
        </p:txBody>
      </p:sp>
      <p:graphicFrame>
        <p:nvGraphicFramePr>
          <p:cNvPr id="5" name="Объект 5"/>
          <p:cNvGraphicFramePr>
            <a:graphicFrameLocks noGrp="1"/>
          </p:cNvGraphicFramePr>
          <p:nvPr>
            <p:ph idx="1"/>
            <p:extLst>
              <p:ext uri="{D42A27DB-BD31-4B8C-83A1-F6EECF244321}">
                <p14:modId xmlns:p14="http://schemas.microsoft.com/office/powerpoint/2010/main" val="4230741214"/>
              </p:ext>
            </p:extLst>
          </p:nvPr>
        </p:nvGraphicFramePr>
        <p:xfrm>
          <a:off x="395536" y="1052736"/>
          <a:ext cx="8640960"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1"/>
          <p:cNvGraphicFramePr>
            <a:graphicFrameLocks/>
          </p:cNvGraphicFramePr>
          <p:nvPr>
            <p:extLst>
              <p:ext uri="{D42A27DB-BD31-4B8C-83A1-F6EECF244321}">
                <p14:modId xmlns:p14="http://schemas.microsoft.com/office/powerpoint/2010/main" val="1416462212"/>
              </p:ext>
            </p:extLst>
          </p:nvPr>
        </p:nvGraphicFramePr>
        <p:xfrm>
          <a:off x="0" y="1340768"/>
          <a:ext cx="9144000" cy="504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2"/>
          <p:cNvGraphicFramePr>
            <a:graphicFrameLocks/>
          </p:cNvGraphicFramePr>
          <p:nvPr>
            <p:extLst>
              <p:ext uri="{D42A27DB-BD31-4B8C-83A1-F6EECF244321}">
                <p14:modId xmlns:p14="http://schemas.microsoft.com/office/powerpoint/2010/main" val="1501783478"/>
              </p:ext>
            </p:extLst>
          </p:nvPr>
        </p:nvGraphicFramePr>
        <p:xfrm>
          <a:off x="457200" y="1124744"/>
          <a:ext cx="8229600" cy="500618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6512" y="0"/>
            <a:ext cx="9180512" cy="864096"/>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sz="1005" b="0" i="0" u="none" strike="noStrike" kern="1200" baseline="0">
                <a:solidFill>
                  <a:srgbClr val="000000"/>
                </a:solidFill>
                <a:latin typeface="Calibri"/>
                <a:ea typeface="Calibri"/>
                <a:cs typeface="Calibri"/>
              </a:defRPr>
            </a:pPr>
            <a:r>
              <a:rPr lang="en-US" sz="2800" b="1" i="1" dirty="0">
                <a:solidFill>
                  <a:srgbClr val="000000"/>
                </a:solidFill>
                <a:latin typeface="Times New Roman"/>
                <a:cs typeface="Times New Roman"/>
              </a:rPr>
              <a:t>Revenue</a:t>
            </a:r>
            <a:r>
              <a:rPr lang="it-IT" sz="2800" b="1" i="1" dirty="0">
                <a:solidFill>
                  <a:srgbClr val="000000"/>
                </a:solidFill>
                <a:latin typeface="Times New Roman"/>
                <a:cs typeface="Times New Roman"/>
              </a:rPr>
              <a:t> </a:t>
            </a:r>
            <a:r>
              <a:rPr lang="en-US" sz="2800" b="1" i="1" dirty="0">
                <a:solidFill>
                  <a:srgbClr val="000000"/>
                </a:solidFill>
                <a:latin typeface="Times New Roman"/>
                <a:cs typeface="Times New Roman"/>
              </a:rPr>
              <a:t>dynamics</a:t>
            </a:r>
            <a:r>
              <a:rPr lang="ro-RO" sz="2800" b="1" i="1" dirty="0">
                <a:solidFill>
                  <a:srgbClr val="000000"/>
                </a:solidFill>
                <a:latin typeface="Times New Roman"/>
                <a:cs typeface="Times New Roman"/>
              </a:rPr>
              <a:t> </a:t>
            </a:r>
            <a:r>
              <a:rPr lang="it-IT" sz="2800" b="1" i="1" dirty="0">
                <a:solidFill>
                  <a:srgbClr val="000000"/>
                </a:solidFill>
                <a:latin typeface="Times New Roman"/>
                <a:cs typeface="Times New Roman"/>
              </a:rPr>
              <a:t>of </a:t>
            </a:r>
            <a:r>
              <a:rPr lang="en-US" sz="2800" b="1" i="1" dirty="0">
                <a:solidFill>
                  <a:srgbClr val="000000"/>
                </a:solidFill>
                <a:latin typeface="Times New Roman"/>
                <a:cs typeface="Times New Roman"/>
              </a:rPr>
              <a:t>auxiliary</a:t>
            </a:r>
            <a:r>
              <a:rPr lang="it-IT" sz="2800" b="1" i="1" dirty="0">
                <a:solidFill>
                  <a:srgbClr val="000000"/>
                </a:solidFill>
                <a:latin typeface="Times New Roman"/>
                <a:cs typeface="Times New Roman"/>
              </a:rPr>
              <a:t> - industrial production </a:t>
            </a:r>
            <a:br>
              <a:rPr lang="ro-RO" sz="2800" b="1" i="1" dirty="0">
                <a:solidFill>
                  <a:srgbClr val="000000"/>
                </a:solidFill>
                <a:latin typeface="Times New Roman"/>
                <a:cs typeface="Times New Roman"/>
              </a:rPr>
            </a:br>
            <a:r>
              <a:rPr lang="it-IT" sz="2800" b="1" i="1" dirty="0">
                <a:solidFill>
                  <a:srgbClr val="000000"/>
                </a:solidFill>
                <a:latin typeface="Times New Roman"/>
                <a:cs typeface="Times New Roman"/>
              </a:rPr>
              <a:t>2016-2021 (</a:t>
            </a:r>
            <a:r>
              <a:rPr lang="en-US" sz="2800" b="1" i="1" dirty="0">
                <a:solidFill>
                  <a:srgbClr val="000000"/>
                </a:solidFill>
                <a:latin typeface="Times New Roman"/>
                <a:cs typeface="Times New Roman"/>
              </a:rPr>
              <a:t>plan</a:t>
            </a:r>
            <a:r>
              <a:rPr lang="it-IT" sz="2800" b="1" i="1" dirty="0">
                <a:solidFill>
                  <a:srgbClr val="000000"/>
                </a:solidFill>
                <a:latin typeface="Times New Roman"/>
                <a:cs typeface="Times New Roman"/>
              </a:rPr>
              <a:t>)</a:t>
            </a:r>
          </a:p>
        </p:txBody>
      </p:sp>
      <p:graphicFrame>
        <p:nvGraphicFramePr>
          <p:cNvPr id="5" name="Объект 5"/>
          <p:cNvGraphicFramePr>
            <a:graphicFrameLocks noGrp="1"/>
          </p:cNvGraphicFramePr>
          <p:nvPr>
            <p:ph idx="1"/>
            <p:extLst>
              <p:ext uri="{D42A27DB-BD31-4B8C-83A1-F6EECF244321}">
                <p14:modId xmlns:p14="http://schemas.microsoft.com/office/powerpoint/2010/main" val="4230741214"/>
              </p:ext>
            </p:extLst>
          </p:nvPr>
        </p:nvGraphicFramePr>
        <p:xfrm>
          <a:off x="395536" y="1052736"/>
          <a:ext cx="8640960"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1"/>
          <p:cNvGraphicFramePr>
            <a:graphicFrameLocks/>
          </p:cNvGraphicFramePr>
          <p:nvPr/>
        </p:nvGraphicFramePr>
        <p:xfrm>
          <a:off x="0" y="980727"/>
          <a:ext cx="9144000" cy="5400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2"/>
          <p:cNvGraphicFramePr>
            <a:graphicFrameLocks/>
          </p:cNvGraphicFramePr>
          <p:nvPr/>
        </p:nvGraphicFramePr>
        <p:xfrm>
          <a:off x="457200" y="1268760"/>
          <a:ext cx="8229600" cy="48621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Объект 1"/>
          <p:cNvGraphicFramePr>
            <a:graphicFrameLocks/>
          </p:cNvGraphicFramePr>
          <p:nvPr>
            <p:extLst>
              <p:ext uri="{D42A27DB-BD31-4B8C-83A1-F6EECF244321}">
                <p14:modId xmlns:p14="http://schemas.microsoft.com/office/powerpoint/2010/main" val="3555169325"/>
              </p:ext>
            </p:extLst>
          </p:nvPr>
        </p:nvGraphicFramePr>
        <p:xfrm>
          <a:off x="180975" y="1124744"/>
          <a:ext cx="8839200" cy="525658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6512" y="0"/>
            <a:ext cx="9180512" cy="864096"/>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sz="998" b="0" i="0" u="none" strike="noStrike" kern="1200" baseline="0">
                <a:solidFill>
                  <a:srgbClr val="000000"/>
                </a:solidFill>
                <a:latin typeface="Calibri"/>
                <a:ea typeface="Calibri"/>
                <a:cs typeface="Calibri"/>
              </a:defRPr>
            </a:pPr>
            <a:r>
              <a:rPr lang="en-US" sz="2800" b="1" i="1" dirty="0">
                <a:solidFill>
                  <a:srgbClr val="000000"/>
                </a:solidFill>
                <a:latin typeface="Times New Roman"/>
                <a:cs typeface="Times New Roman"/>
              </a:rPr>
              <a:t>Quantity of processed wood (raw wood) 2015-2021 (plan)</a:t>
            </a:r>
            <a:endParaRPr lang="it-IT" sz="2800" b="1" i="1" dirty="0">
              <a:solidFill>
                <a:srgbClr val="000000"/>
              </a:solidFill>
              <a:latin typeface="Times New Roman"/>
              <a:cs typeface="Times New Roman"/>
            </a:endParaRPr>
          </a:p>
        </p:txBody>
      </p:sp>
      <p:graphicFrame>
        <p:nvGraphicFramePr>
          <p:cNvPr id="5" name="Объект 5"/>
          <p:cNvGraphicFramePr>
            <a:graphicFrameLocks noGrp="1"/>
          </p:cNvGraphicFramePr>
          <p:nvPr>
            <p:ph idx="1"/>
            <p:extLst>
              <p:ext uri="{D42A27DB-BD31-4B8C-83A1-F6EECF244321}">
                <p14:modId xmlns:p14="http://schemas.microsoft.com/office/powerpoint/2010/main" val="4230741214"/>
              </p:ext>
            </p:extLst>
          </p:nvPr>
        </p:nvGraphicFramePr>
        <p:xfrm>
          <a:off x="395536" y="1052736"/>
          <a:ext cx="8640960"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1"/>
          <p:cNvGraphicFramePr>
            <a:graphicFrameLocks/>
          </p:cNvGraphicFramePr>
          <p:nvPr/>
        </p:nvGraphicFramePr>
        <p:xfrm>
          <a:off x="0" y="980727"/>
          <a:ext cx="9144000" cy="5400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2"/>
          <p:cNvGraphicFramePr>
            <a:graphicFrameLocks/>
          </p:cNvGraphicFramePr>
          <p:nvPr/>
        </p:nvGraphicFramePr>
        <p:xfrm>
          <a:off x="457200" y="1268760"/>
          <a:ext cx="8229600" cy="48621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Объект 1"/>
          <p:cNvGraphicFramePr>
            <a:graphicFrameLocks/>
          </p:cNvGraphicFramePr>
          <p:nvPr>
            <p:extLst>
              <p:ext uri="{D42A27DB-BD31-4B8C-83A1-F6EECF244321}">
                <p14:modId xmlns:p14="http://schemas.microsoft.com/office/powerpoint/2010/main" val="1077952723"/>
              </p:ext>
            </p:extLst>
          </p:nvPr>
        </p:nvGraphicFramePr>
        <p:xfrm>
          <a:off x="179388" y="980728"/>
          <a:ext cx="8785225" cy="54724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6512" y="0"/>
            <a:ext cx="9180512" cy="864096"/>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sz="998" b="0" i="0" u="none" strike="noStrike" kern="1200" baseline="0">
                <a:solidFill>
                  <a:srgbClr val="000000"/>
                </a:solidFill>
                <a:latin typeface="Calibri"/>
                <a:ea typeface="Calibri"/>
                <a:cs typeface="Calibri"/>
              </a:defRPr>
            </a:pPr>
            <a:r>
              <a:rPr lang="en-US" sz="2800" b="1" i="1" dirty="0">
                <a:solidFill>
                  <a:srgbClr val="000000"/>
                </a:solidFill>
                <a:latin typeface="Times New Roman"/>
                <a:cs typeface="Times New Roman"/>
              </a:rPr>
              <a:t>Revenue dynamics wood processing and cutting </a:t>
            </a:r>
            <a:br>
              <a:rPr lang="ro-RO" sz="2800" b="1" i="1" dirty="0">
                <a:solidFill>
                  <a:srgbClr val="000000"/>
                </a:solidFill>
                <a:latin typeface="Times New Roman"/>
                <a:cs typeface="Times New Roman"/>
              </a:rPr>
            </a:br>
            <a:r>
              <a:rPr lang="en-US" sz="2800" b="1" i="1" dirty="0">
                <a:solidFill>
                  <a:srgbClr val="000000"/>
                </a:solidFill>
                <a:latin typeface="Times New Roman"/>
                <a:cs typeface="Times New Roman"/>
              </a:rPr>
              <a:t>2016-2021 (plan)</a:t>
            </a:r>
            <a:endParaRPr lang="it-IT" sz="2800" b="1" i="1" dirty="0">
              <a:solidFill>
                <a:srgbClr val="000000"/>
              </a:solidFill>
              <a:latin typeface="Times New Roman"/>
              <a:cs typeface="Times New Roman"/>
            </a:endParaRPr>
          </a:p>
        </p:txBody>
      </p:sp>
      <p:graphicFrame>
        <p:nvGraphicFramePr>
          <p:cNvPr id="5" name="Объект 5"/>
          <p:cNvGraphicFramePr>
            <a:graphicFrameLocks noGrp="1"/>
          </p:cNvGraphicFramePr>
          <p:nvPr>
            <p:ph idx="1"/>
            <p:extLst>
              <p:ext uri="{D42A27DB-BD31-4B8C-83A1-F6EECF244321}">
                <p14:modId xmlns:p14="http://schemas.microsoft.com/office/powerpoint/2010/main" val="4230741214"/>
              </p:ext>
            </p:extLst>
          </p:nvPr>
        </p:nvGraphicFramePr>
        <p:xfrm>
          <a:off x="395536" y="1052736"/>
          <a:ext cx="8640960"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1"/>
          <p:cNvGraphicFramePr>
            <a:graphicFrameLocks/>
          </p:cNvGraphicFramePr>
          <p:nvPr/>
        </p:nvGraphicFramePr>
        <p:xfrm>
          <a:off x="0" y="980727"/>
          <a:ext cx="9144000" cy="5400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2"/>
          <p:cNvGraphicFramePr>
            <a:graphicFrameLocks/>
          </p:cNvGraphicFramePr>
          <p:nvPr/>
        </p:nvGraphicFramePr>
        <p:xfrm>
          <a:off x="457200" y="1268760"/>
          <a:ext cx="8229600" cy="48621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Объект 1"/>
          <p:cNvGraphicFramePr>
            <a:graphicFrameLocks/>
          </p:cNvGraphicFramePr>
          <p:nvPr>
            <p:extLst>
              <p:ext uri="{D42A27DB-BD31-4B8C-83A1-F6EECF244321}">
                <p14:modId xmlns:p14="http://schemas.microsoft.com/office/powerpoint/2010/main" val="3401168232"/>
              </p:ext>
            </p:extLst>
          </p:nvPr>
        </p:nvGraphicFramePr>
        <p:xfrm>
          <a:off x="179388" y="1412776"/>
          <a:ext cx="8785225" cy="50404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6512" y="0"/>
            <a:ext cx="9180512" cy="864096"/>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sz="998" b="0" i="0" u="none" strike="noStrike" kern="1200" baseline="0">
                <a:solidFill>
                  <a:srgbClr val="000000"/>
                </a:solidFill>
                <a:latin typeface="Calibri"/>
                <a:ea typeface="Calibri"/>
                <a:cs typeface="Calibri"/>
              </a:defRPr>
            </a:pPr>
            <a:r>
              <a:rPr lang="en-US" sz="2800" b="1" dirty="0">
                <a:latin typeface="Times New Roman" pitchFamily="18" charset="0"/>
                <a:cs typeface="Times New Roman" pitchFamily="18" charset="0"/>
              </a:rPr>
              <a:t>Harvesting / collecting non-timber forest products</a:t>
            </a:r>
            <a:endParaRPr lang="it-IT" sz="2800" b="1" i="1" dirty="0">
              <a:solidFill>
                <a:srgbClr val="000000"/>
              </a:solidFill>
              <a:latin typeface="Times New Roman"/>
              <a:cs typeface="Times New Roman"/>
            </a:endParaRPr>
          </a:p>
        </p:txBody>
      </p:sp>
      <p:graphicFrame>
        <p:nvGraphicFramePr>
          <p:cNvPr id="5" name="Объект 5"/>
          <p:cNvGraphicFramePr>
            <a:graphicFrameLocks noGrp="1"/>
          </p:cNvGraphicFramePr>
          <p:nvPr>
            <p:ph idx="1"/>
            <p:extLst>
              <p:ext uri="{D42A27DB-BD31-4B8C-83A1-F6EECF244321}">
                <p14:modId xmlns:p14="http://schemas.microsoft.com/office/powerpoint/2010/main" val="4230741214"/>
              </p:ext>
            </p:extLst>
          </p:nvPr>
        </p:nvGraphicFramePr>
        <p:xfrm>
          <a:off x="395536" y="1052736"/>
          <a:ext cx="8640960"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1"/>
          <p:cNvGraphicFramePr>
            <a:graphicFrameLocks/>
          </p:cNvGraphicFramePr>
          <p:nvPr/>
        </p:nvGraphicFramePr>
        <p:xfrm>
          <a:off x="0" y="980727"/>
          <a:ext cx="9144000" cy="5400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2"/>
          <p:cNvGraphicFramePr>
            <a:graphicFrameLocks/>
          </p:cNvGraphicFramePr>
          <p:nvPr/>
        </p:nvGraphicFramePr>
        <p:xfrm>
          <a:off x="457200" y="1268760"/>
          <a:ext cx="8229600" cy="48621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Объект 1"/>
          <p:cNvGraphicFramePr>
            <a:graphicFrameLocks/>
          </p:cNvGraphicFramePr>
          <p:nvPr>
            <p:extLst>
              <p:ext uri="{D42A27DB-BD31-4B8C-83A1-F6EECF244321}">
                <p14:modId xmlns:p14="http://schemas.microsoft.com/office/powerpoint/2010/main" val="3280692286"/>
              </p:ext>
            </p:extLst>
          </p:nvPr>
        </p:nvGraphicFramePr>
        <p:xfrm>
          <a:off x="107504" y="1052736"/>
          <a:ext cx="8856984" cy="507818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6512" y="0"/>
            <a:ext cx="9180512" cy="864096"/>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sz="998" b="0" i="0" u="none" strike="noStrike" kern="1200" baseline="0">
                <a:solidFill>
                  <a:srgbClr val="000000"/>
                </a:solidFill>
                <a:latin typeface="Calibri"/>
                <a:ea typeface="Calibri"/>
                <a:cs typeface="Calibri"/>
              </a:defRPr>
            </a:pPr>
            <a:r>
              <a:rPr lang="en-US" sz="2800" b="1" dirty="0">
                <a:latin typeface="Times New Roman" pitchFamily="18" charset="0"/>
                <a:cs typeface="Times New Roman" pitchFamily="18" charset="0"/>
              </a:rPr>
              <a:t>Harvesting / collecting non-timber forest products</a:t>
            </a:r>
            <a:endParaRPr lang="it-IT" sz="2800" b="1" i="1" dirty="0">
              <a:solidFill>
                <a:srgbClr val="000000"/>
              </a:solidFill>
              <a:latin typeface="Times New Roman"/>
              <a:cs typeface="Times New Roman"/>
            </a:endParaRPr>
          </a:p>
        </p:txBody>
      </p:sp>
      <p:graphicFrame>
        <p:nvGraphicFramePr>
          <p:cNvPr id="5" name="Объект 5"/>
          <p:cNvGraphicFramePr>
            <a:graphicFrameLocks noGrp="1"/>
          </p:cNvGraphicFramePr>
          <p:nvPr>
            <p:ph idx="1"/>
            <p:extLst>
              <p:ext uri="{D42A27DB-BD31-4B8C-83A1-F6EECF244321}">
                <p14:modId xmlns:p14="http://schemas.microsoft.com/office/powerpoint/2010/main" val="4230741214"/>
              </p:ext>
            </p:extLst>
          </p:nvPr>
        </p:nvGraphicFramePr>
        <p:xfrm>
          <a:off x="395536" y="1052736"/>
          <a:ext cx="8640960"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1"/>
          <p:cNvGraphicFramePr>
            <a:graphicFrameLocks/>
          </p:cNvGraphicFramePr>
          <p:nvPr/>
        </p:nvGraphicFramePr>
        <p:xfrm>
          <a:off x="0" y="980727"/>
          <a:ext cx="9144000" cy="5400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2"/>
          <p:cNvGraphicFramePr>
            <a:graphicFrameLocks/>
          </p:cNvGraphicFramePr>
          <p:nvPr/>
        </p:nvGraphicFramePr>
        <p:xfrm>
          <a:off x="457200" y="1268760"/>
          <a:ext cx="8229600" cy="48621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Объект 1"/>
          <p:cNvGraphicFramePr>
            <a:graphicFrameLocks noGrp="1"/>
          </p:cNvGraphicFramePr>
          <p:nvPr>
            <p:extLst>
              <p:ext uri="{D42A27DB-BD31-4B8C-83A1-F6EECF244321}">
                <p14:modId xmlns:p14="http://schemas.microsoft.com/office/powerpoint/2010/main" val="1809748666"/>
              </p:ext>
            </p:extLst>
          </p:nvPr>
        </p:nvGraphicFramePr>
        <p:xfrm>
          <a:off x="179512" y="1052736"/>
          <a:ext cx="8856984" cy="507818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35842" name="Объект 1"/>
          <p:cNvGraphicFramePr>
            <a:graphicFrameLocks noGrp="1"/>
          </p:cNvGraphicFramePr>
          <p:nvPr>
            <p:ph idx="1"/>
            <p:extLst>
              <p:ext uri="{D42A27DB-BD31-4B8C-83A1-F6EECF244321}">
                <p14:modId xmlns:p14="http://schemas.microsoft.com/office/powerpoint/2010/main" val="1074941484"/>
              </p:ext>
            </p:extLst>
          </p:nvPr>
        </p:nvGraphicFramePr>
        <p:xfrm>
          <a:off x="179512" y="260648"/>
          <a:ext cx="8784976" cy="5937523"/>
        </p:xfrm>
        <a:graphic>
          <a:graphicData uri="http://schemas.openxmlformats.org/presentationml/2006/ole">
            <mc:AlternateContent xmlns:mc="http://schemas.openxmlformats.org/markup-compatibility/2006">
              <mc:Choice xmlns:v="urn:schemas-microsoft-com:vml" Requires="v">
                <p:oleObj r:id="rId2" imgW="8718036" imgH="5755123" progId="Excel.Chart.8">
                  <p:embed/>
                </p:oleObj>
              </mc:Choice>
              <mc:Fallback>
                <p:oleObj r:id="rId2" imgW="8718036" imgH="5755123" progId="Excel.Chart.8">
                  <p:embed/>
                  <p:pic>
                    <p:nvPicPr>
                      <p:cNvPr id="35842" name="Объект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784976" cy="59375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76250"/>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o-RO" sz="3200" b="1" dirty="0">
                <a:solidFill>
                  <a:srgbClr val="FFFFCC"/>
                </a:solidFill>
                <a:latin typeface="Arial Narrow" pitchFamily="34" charset="0"/>
              </a:rPr>
              <a:t> FOREST REGENERATION AND EXTENSION</a:t>
            </a:r>
            <a:endParaRPr lang="ru-RU" sz="3200" b="1" dirty="0">
              <a:solidFill>
                <a:srgbClr val="FFFFCC"/>
              </a:solidFill>
              <a:latin typeface="Arial Narrow"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720795281"/>
              </p:ext>
            </p:extLst>
          </p:nvPr>
        </p:nvGraphicFramePr>
        <p:xfrm>
          <a:off x="179510" y="620680"/>
          <a:ext cx="8856988" cy="5664113"/>
        </p:xfrm>
        <a:graphic>
          <a:graphicData uri="http://schemas.openxmlformats.org/drawingml/2006/table">
            <a:tbl>
              <a:tblPr>
                <a:tableStyleId>{5C22544A-7EE6-4342-B048-85BDC9FD1C3A}</a:tableStyleId>
              </a:tblPr>
              <a:tblGrid>
                <a:gridCol w="648074">
                  <a:extLst>
                    <a:ext uri="{9D8B030D-6E8A-4147-A177-3AD203B41FA5}">
                      <a16:colId xmlns:a16="http://schemas.microsoft.com/office/drawing/2014/main" val="1417773651"/>
                    </a:ext>
                  </a:extLst>
                </a:gridCol>
                <a:gridCol w="1882494">
                  <a:extLst>
                    <a:ext uri="{9D8B030D-6E8A-4147-A177-3AD203B41FA5}">
                      <a16:colId xmlns:a16="http://schemas.microsoft.com/office/drawing/2014/main" val="265949287"/>
                    </a:ext>
                  </a:extLst>
                </a:gridCol>
                <a:gridCol w="1265284">
                  <a:extLst>
                    <a:ext uri="{9D8B030D-6E8A-4147-A177-3AD203B41FA5}">
                      <a16:colId xmlns:a16="http://schemas.microsoft.com/office/drawing/2014/main" val="347992599"/>
                    </a:ext>
                  </a:extLst>
                </a:gridCol>
                <a:gridCol w="1265284">
                  <a:extLst>
                    <a:ext uri="{9D8B030D-6E8A-4147-A177-3AD203B41FA5}">
                      <a16:colId xmlns:a16="http://schemas.microsoft.com/office/drawing/2014/main" val="4135451726"/>
                    </a:ext>
                  </a:extLst>
                </a:gridCol>
                <a:gridCol w="1265284">
                  <a:extLst>
                    <a:ext uri="{9D8B030D-6E8A-4147-A177-3AD203B41FA5}">
                      <a16:colId xmlns:a16="http://schemas.microsoft.com/office/drawing/2014/main" val="2268029396"/>
                    </a:ext>
                  </a:extLst>
                </a:gridCol>
                <a:gridCol w="1265284">
                  <a:extLst>
                    <a:ext uri="{9D8B030D-6E8A-4147-A177-3AD203B41FA5}">
                      <a16:colId xmlns:a16="http://schemas.microsoft.com/office/drawing/2014/main" val="3642603512"/>
                    </a:ext>
                  </a:extLst>
                </a:gridCol>
                <a:gridCol w="1265284">
                  <a:extLst>
                    <a:ext uri="{9D8B030D-6E8A-4147-A177-3AD203B41FA5}">
                      <a16:colId xmlns:a16="http://schemas.microsoft.com/office/drawing/2014/main" val="2273942710"/>
                    </a:ext>
                  </a:extLst>
                </a:gridCol>
              </a:tblGrid>
              <a:tr h="288040">
                <a:tc rowSpan="2">
                  <a:txBody>
                    <a:bodyPr/>
                    <a:lstStyle/>
                    <a:p>
                      <a:pPr algn="ctr" rtl="0" fontAlgn="ctr"/>
                      <a:r>
                        <a:rPr lang="ro-RO" sz="800" u="none" strike="noStrike" dirty="0">
                          <a:effectLst/>
                        </a:rPr>
                        <a:t>Serial</a:t>
                      </a:r>
                      <a:r>
                        <a:rPr lang="x-none" sz="800" u="none" strike="noStrike">
                          <a:effectLst/>
                        </a:rPr>
                        <a:t> </a:t>
                      </a:r>
                      <a:endParaRPr lang="x-none"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ctr"/>
                      <a:r>
                        <a:rPr lang="en-US" sz="800" b="0" i="0" u="none" strike="noStrike" noProof="0" dirty="0">
                          <a:solidFill>
                            <a:schemeClr val="dk1"/>
                          </a:solidFill>
                          <a:effectLst/>
                          <a:latin typeface="+mn-lt"/>
                        </a:rPr>
                        <a:t>Years</a:t>
                      </a:r>
                      <a:endParaRPr lang="en-US" sz="800" b="0" i="0" u="none" strike="noStrike" noProof="0"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800" u="none" strike="noStrike" dirty="0">
                          <a:effectLst/>
                        </a:rPr>
                        <a:t>Regeneration of the forest in the forest </a:t>
                      </a:r>
                      <a:r>
                        <a:rPr lang="ro-RO" sz="800" u="none" strike="noStrike" dirty="0">
                          <a:effectLst/>
                        </a:rPr>
                        <a:t>land</a:t>
                      </a:r>
                      <a:r>
                        <a:rPr lang="en-US" sz="800" u="none" strike="noStrike" dirty="0">
                          <a:effectLst/>
                        </a:rPr>
                        <a:t> managed by the “</a:t>
                      </a:r>
                      <a:r>
                        <a:rPr lang="en-US" sz="800" u="none" strike="noStrike" dirty="0" err="1">
                          <a:effectLst/>
                        </a:rPr>
                        <a:t>Moldsilva</a:t>
                      </a:r>
                      <a:r>
                        <a:rPr lang="en-US" sz="800" u="none" strike="noStrike" dirty="0">
                          <a:effectLst/>
                        </a:rPr>
                        <a:t>” Agency, ha</a:t>
                      </a:r>
                      <a:endParaRPr lang="x-none"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4">
                  <a:txBody>
                    <a:bodyPr/>
                    <a:lstStyle/>
                    <a:p>
                      <a:pPr algn="ctr" rtl="0" fontAlgn="ctr"/>
                      <a:r>
                        <a:rPr lang="en-US" sz="800" u="none" strike="noStrike" dirty="0">
                          <a:effectLst/>
                        </a:rPr>
                        <a:t>Extension of areas covered with forest vegetation, ha</a:t>
                      </a:r>
                      <a:endParaRPr lang="x-none"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rtl="0" fontAlgn="ctr"/>
                      <a:r>
                        <a:rPr lang="en-US" sz="800" u="none" strike="noStrike" dirty="0">
                          <a:effectLst/>
                        </a:rPr>
                        <a:t>Total regeneration and afforestation, ha</a:t>
                      </a:r>
                      <a:endParaRPr lang="x-none"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04151"/>
                  </a:ext>
                </a:extLst>
              </a:tr>
              <a:tr h="131257">
                <a:tc vMerge="1">
                  <a:txBody>
                    <a:bodyPr/>
                    <a:lstStyle/>
                    <a:p>
                      <a:endParaRPr lang="ru-RU"/>
                    </a:p>
                  </a:txBody>
                  <a:tcPr/>
                </a:tc>
                <a:tc vMerge="1">
                  <a:txBody>
                    <a:bodyPr/>
                    <a:lstStyle/>
                    <a:p>
                      <a:endParaRPr lang="ru-RU"/>
                    </a:p>
                  </a:txBody>
                  <a:tcPr/>
                </a:tc>
                <a:tc rowSpan="3">
                  <a:txBody>
                    <a:bodyPr/>
                    <a:lstStyle/>
                    <a:p>
                      <a:pPr algn="ctr" rtl="0" fontAlgn="ctr"/>
                      <a:r>
                        <a:rPr lang="x-none" sz="800" u="none" strike="noStrike">
                          <a:effectLst/>
                        </a:rPr>
                        <a:t>Total</a:t>
                      </a:r>
                      <a:endParaRPr lang="x-none"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800" b="0" i="0" kern="1200" noProof="0" dirty="0">
                          <a:solidFill>
                            <a:schemeClr val="dk1"/>
                          </a:solidFill>
                          <a:effectLst/>
                          <a:latin typeface="+mn-lt"/>
                          <a:ea typeface="+mn-ea"/>
                          <a:cs typeface="+mn-cs"/>
                        </a:rPr>
                        <a:t>including</a:t>
                      </a:r>
                      <a:r>
                        <a:rPr lang="x-none" sz="800" u="none" strike="noStrike" dirty="0">
                          <a:effectLst/>
                        </a:rPr>
                        <a:t>:</a:t>
                      </a:r>
                      <a:endParaRPr lang="x-none"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234512">
                <a:tc>
                  <a:txBody>
                    <a:bodyPr/>
                    <a:lstStyle/>
                    <a:p>
                      <a:pPr algn="ctr" rtl="0" fontAlgn="ctr"/>
                      <a:r>
                        <a:rPr lang="en-US" sz="800" u="none" strike="noStrike" noProof="0" dirty="0">
                          <a:effectLst/>
                        </a:rPr>
                        <a:t>Number</a:t>
                      </a:r>
                      <a:endParaRPr lang="en-US" sz="800" b="0" i="0" u="none" strike="noStrike" noProof="0"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pPr algn="ctr" rtl="0" fontAlgn="ctr"/>
                      <a:endParaRPr lang="x-none"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800" u="none" strike="noStrike" noProof="0" dirty="0">
                          <a:effectLst/>
                        </a:rPr>
                        <a:t>Planting forest crops</a:t>
                      </a:r>
                      <a:endParaRPr lang="en-US" sz="800" b="0" i="0" u="none" strike="noStrike" noProof="0"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800" u="none" strike="noStrike" noProof="0" dirty="0">
                          <a:effectLst/>
                        </a:rPr>
                        <a:t>Helping natural regeneration</a:t>
                      </a:r>
                      <a:endParaRPr lang="en-US" sz="800" b="0" i="0" u="none" strike="noStrike" noProof="0"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850185529"/>
                  </a:ext>
                </a:extLst>
              </a:tr>
              <a:tr h="66279">
                <a:tc>
                  <a:txBody>
                    <a:bodyPr/>
                    <a:lstStyle/>
                    <a:p>
                      <a:pPr algn="ctr" rtl="0" fontAlgn="ctr"/>
                      <a:r>
                        <a:rPr lang="ru-RU" sz="500" u="none" strike="noStrike" dirty="0">
                          <a:effectLst/>
                        </a:rPr>
                        <a:t> </a:t>
                      </a:r>
                      <a:endParaRPr lang="ru-RU" sz="5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pPr algn="ctr" rtl="0" fontAlgn="ctr"/>
                      <a:endParaRPr lang="x-none"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rtl="0" fontAlgn="ctr"/>
                      <a:endParaRPr lang="x-none"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05785944"/>
                  </a:ext>
                </a:extLst>
              </a:tr>
              <a:tr h="234512">
                <a:tc>
                  <a:txBody>
                    <a:bodyPr/>
                    <a:lstStyle/>
                    <a:p>
                      <a:pPr algn="ctr" rtl="0" fontAlgn="ctr"/>
                      <a:r>
                        <a:rPr lang="ru-RU" sz="800" u="none" strike="noStrike">
                          <a:effectLst/>
                        </a:rPr>
                        <a:t>1</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2000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3309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816</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2493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3309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207009"/>
                  </a:ext>
                </a:extLst>
              </a:tr>
              <a:tr h="234512">
                <a:tc>
                  <a:txBody>
                    <a:bodyPr/>
                    <a:lstStyle/>
                    <a:p>
                      <a:pPr algn="ctr" rtl="0" fontAlgn="ctr"/>
                      <a:r>
                        <a:rPr lang="ru-RU" sz="800" u="none" strike="noStrike">
                          <a:effectLst/>
                        </a:rPr>
                        <a:t>2</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2001</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2809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953</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1856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10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2819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428642"/>
                  </a:ext>
                </a:extLst>
              </a:tr>
              <a:tr h="234512">
                <a:tc>
                  <a:txBody>
                    <a:bodyPr/>
                    <a:lstStyle/>
                    <a:p>
                      <a:pPr algn="ctr" rtl="0" fontAlgn="ctr"/>
                      <a:r>
                        <a:rPr lang="ru-RU" sz="800" u="none" strike="noStrike">
                          <a:effectLst/>
                        </a:rPr>
                        <a:t>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2002</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3643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1219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2424</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7500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11143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850483"/>
                  </a:ext>
                </a:extLst>
              </a:tr>
              <a:tr h="234512">
                <a:tc>
                  <a:txBody>
                    <a:bodyPr/>
                    <a:lstStyle/>
                    <a:p>
                      <a:pPr algn="ctr" rtl="0" fontAlgn="ctr"/>
                      <a:r>
                        <a:rPr lang="ru-RU" sz="800" u="none" strike="noStrike">
                          <a:effectLst/>
                        </a:rPr>
                        <a:t>4</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2003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3050</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998</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2052</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7587</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10637</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082769"/>
                  </a:ext>
                </a:extLst>
              </a:tr>
              <a:tr h="234512">
                <a:tc>
                  <a:txBody>
                    <a:bodyPr/>
                    <a:lstStyle/>
                    <a:p>
                      <a:pPr algn="ctr" rtl="0" fontAlgn="ctr"/>
                      <a:r>
                        <a:rPr lang="ru-RU" sz="800" u="none" strike="noStrike">
                          <a:effectLst/>
                        </a:rPr>
                        <a:t>5</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2004</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3171</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977</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2194</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7500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10671</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325230"/>
                  </a:ext>
                </a:extLst>
              </a:tr>
              <a:tr h="234512">
                <a:tc>
                  <a:txBody>
                    <a:bodyPr/>
                    <a:lstStyle/>
                    <a:p>
                      <a:pPr algn="ctr" rtl="0" fontAlgn="ctr"/>
                      <a:r>
                        <a:rPr lang="ru-RU" sz="800" u="none" strike="noStrike">
                          <a:effectLst/>
                        </a:rPr>
                        <a:t>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2005</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2944</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981</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1963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7532</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10476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00481"/>
                  </a:ext>
                </a:extLst>
              </a:tr>
              <a:tr h="234512">
                <a:tc>
                  <a:txBody>
                    <a:bodyPr/>
                    <a:lstStyle/>
                    <a:p>
                      <a:pPr algn="ctr" rtl="0" fontAlgn="ctr"/>
                      <a:r>
                        <a:rPr lang="ru-RU" sz="800" u="none" strike="noStrike">
                          <a:effectLst/>
                        </a:rPr>
                        <a:t>7</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2006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3255</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913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2342</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7510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10765</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406743"/>
                  </a:ext>
                </a:extLst>
              </a:tr>
              <a:tr h="234512">
                <a:tc>
                  <a:txBody>
                    <a:bodyPr/>
                    <a:lstStyle/>
                    <a:p>
                      <a:pPr algn="ctr" rtl="0" fontAlgn="ctr"/>
                      <a:r>
                        <a:rPr lang="ru-RU" sz="800" u="none" strike="noStrike">
                          <a:effectLst/>
                        </a:rPr>
                        <a:t>8</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2007</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3896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1026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2870</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7550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11446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3836639"/>
                  </a:ext>
                </a:extLst>
              </a:tr>
              <a:tr h="234512">
                <a:tc>
                  <a:txBody>
                    <a:bodyPr/>
                    <a:lstStyle/>
                    <a:p>
                      <a:pPr algn="ctr" rtl="0" fontAlgn="ctr"/>
                      <a:r>
                        <a:rPr lang="ru-RU" sz="800" u="none" strike="noStrike">
                          <a:effectLst/>
                        </a:rPr>
                        <a:t>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2008</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3659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976</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2683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7932</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11591</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6927076"/>
                  </a:ext>
                </a:extLst>
              </a:tr>
              <a:tr h="234512">
                <a:tc>
                  <a:txBody>
                    <a:bodyPr/>
                    <a:lstStyle/>
                    <a:p>
                      <a:pPr algn="ctr" rtl="0" fontAlgn="ctr"/>
                      <a:r>
                        <a:rPr lang="ru-RU" sz="800" u="none" strike="noStrike">
                          <a:effectLst/>
                        </a:rPr>
                        <a:t>10</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2009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3602</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759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2843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4670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8272</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9867059"/>
                  </a:ext>
                </a:extLst>
              </a:tr>
              <a:tr h="234512">
                <a:tc>
                  <a:txBody>
                    <a:bodyPr/>
                    <a:lstStyle/>
                    <a:p>
                      <a:pPr algn="ctr" rtl="0" fontAlgn="ctr"/>
                      <a:r>
                        <a:rPr lang="ru-RU" sz="800" u="none" strike="noStrike">
                          <a:effectLst/>
                        </a:rPr>
                        <a:t>11</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2010</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2743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685</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2058</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529</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3272</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75499"/>
                  </a:ext>
                </a:extLst>
              </a:tr>
              <a:tr h="234512">
                <a:tc>
                  <a:txBody>
                    <a:bodyPr/>
                    <a:lstStyle/>
                    <a:p>
                      <a:pPr algn="ctr" rtl="0" fontAlgn="ctr"/>
                      <a:r>
                        <a:rPr lang="ru-RU" sz="800" u="none" strike="noStrike">
                          <a:effectLst/>
                        </a:rPr>
                        <a:t>12</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2011</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3745</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980</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2765</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221</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3966</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799337"/>
                  </a:ext>
                </a:extLst>
              </a:tr>
              <a:tr h="234512">
                <a:tc>
                  <a:txBody>
                    <a:bodyPr/>
                    <a:lstStyle/>
                    <a:p>
                      <a:pPr algn="ctr" rtl="0" fontAlgn="ctr"/>
                      <a:r>
                        <a:rPr lang="ru-RU" sz="800" u="none" strike="noStrike">
                          <a:effectLst/>
                        </a:rPr>
                        <a:t>13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2012</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4851</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1175</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3676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73</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4924</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164264"/>
                  </a:ext>
                </a:extLst>
              </a:tr>
              <a:tr h="234512">
                <a:tc>
                  <a:txBody>
                    <a:bodyPr/>
                    <a:lstStyle/>
                    <a:p>
                      <a:pPr algn="ctr" rtl="0" fontAlgn="ctr"/>
                      <a:r>
                        <a:rPr lang="ru-RU" sz="800" u="none" strike="noStrike">
                          <a:effectLst/>
                        </a:rPr>
                        <a:t>14</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2013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4620</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1244</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3376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57</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4677</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020187"/>
                  </a:ext>
                </a:extLst>
              </a:tr>
              <a:tr h="234512">
                <a:tc>
                  <a:txBody>
                    <a:bodyPr/>
                    <a:lstStyle/>
                    <a:p>
                      <a:pPr algn="ctr" rtl="0" fontAlgn="ctr"/>
                      <a:r>
                        <a:rPr lang="ru-RU" sz="800" u="none" strike="noStrike">
                          <a:effectLst/>
                        </a:rPr>
                        <a:t>15</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2014</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4767</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1149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3618</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37</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4804</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48630"/>
                  </a:ext>
                </a:extLst>
              </a:tr>
              <a:tr h="234512">
                <a:tc>
                  <a:txBody>
                    <a:bodyPr/>
                    <a:lstStyle/>
                    <a:p>
                      <a:pPr algn="ctr" rtl="0" fontAlgn="ctr"/>
                      <a:r>
                        <a:rPr lang="ru-RU" sz="800" u="none" strike="noStrike">
                          <a:effectLst/>
                        </a:rPr>
                        <a:t>16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2015</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4256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1582</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2674</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425</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4681</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4859732"/>
                  </a:ext>
                </a:extLst>
              </a:tr>
              <a:tr h="235839">
                <a:tc>
                  <a:txBody>
                    <a:bodyPr/>
                    <a:lstStyle/>
                    <a:p>
                      <a:pPr algn="ctr" rtl="0" fontAlgn="ctr"/>
                      <a:r>
                        <a:rPr lang="ru-RU" sz="800" u="none" strike="noStrike">
                          <a:effectLst/>
                        </a:rPr>
                        <a:t>17</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2016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3804</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1208</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2596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1464</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5268</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556708"/>
                  </a:ext>
                </a:extLst>
              </a:tr>
              <a:tr h="234512">
                <a:tc>
                  <a:txBody>
                    <a:bodyPr/>
                    <a:lstStyle/>
                    <a:p>
                      <a:pPr algn="ctr" rtl="0" fontAlgn="ctr"/>
                      <a:r>
                        <a:rPr lang="ru-RU" sz="800" u="none" strike="noStrike">
                          <a:effectLst/>
                        </a:rPr>
                        <a:t>18</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2017</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3933</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978</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2955</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3933</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4012716"/>
                  </a:ext>
                </a:extLst>
              </a:tr>
              <a:tr h="234512">
                <a:tc>
                  <a:txBody>
                    <a:bodyPr/>
                    <a:lstStyle/>
                    <a:p>
                      <a:pPr algn="ctr" rtl="0" fontAlgn="ctr"/>
                      <a:r>
                        <a:rPr lang="ru-RU" sz="800" u="none" strike="noStrike">
                          <a:effectLst/>
                        </a:rPr>
                        <a:t>19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2018</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4436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1026</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3410</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4853</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310895"/>
                  </a:ext>
                </a:extLst>
              </a:tr>
              <a:tr h="234512">
                <a:tc>
                  <a:txBody>
                    <a:bodyPr/>
                    <a:lstStyle/>
                    <a:p>
                      <a:pPr algn="ctr" rtl="0" fontAlgn="ctr"/>
                      <a:r>
                        <a:rPr lang="ru-RU" sz="800" u="none" strike="noStrike">
                          <a:effectLst/>
                        </a:rPr>
                        <a:t>20</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2019</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4238</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1228</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3010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a:effectLst/>
                        </a:rPr>
                        <a:t>0</a:t>
                      </a:r>
                      <a:endParaRPr lang="ru-RU" sz="800" b="0" i="0" u="none" strike="noStrike">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800" u="none" strike="noStrike" dirty="0">
                          <a:effectLst/>
                        </a:rPr>
                        <a:t>4602</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0626489"/>
                  </a:ext>
                </a:extLst>
              </a:tr>
              <a:tr h="234512">
                <a:tc>
                  <a:txBody>
                    <a:bodyPr/>
                    <a:lstStyle/>
                    <a:p>
                      <a:pPr algn="ctr" rtl="0" fontAlgn="ctr"/>
                      <a:r>
                        <a:rPr lang="en-US" sz="800" b="0" i="0" u="none" strike="noStrike" dirty="0">
                          <a:solidFill>
                            <a:srgbClr val="000000"/>
                          </a:solidFill>
                          <a:effectLst/>
                          <a:latin typeface="Calibri" panose="020F0502020204030204" pitchFamily="34" charset="0"/>
                        </a:rPr>
                        <a:t>21</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alibri" panose="020F0502020204030204" pitchFamily="34" charset="0"/>
                        </a:rPr>
                        <a:t>2020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alibri" panose="020F0502020204030204" pitchFamily="34" charset="0"/>
                        </a:rPr>
                        <a:t>3975</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alibri" panose="020F0502020204030204" pitchFamily="34" charset="0"/>
                        </a:rPr>
                        <a:t>1076</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alibri" panose="020F0502020204030204" pitchFamily="34" charset="0"/>
                        </a:rPr>
                        <a:t>2899</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alibri" panose="020F0502020204030204" pitchFamily="34" charset="0"/>
                        </a:rPr>
                        <a:t>0</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alibri" panose="020F0502020204030204" pitchFamily="34" charset="0"/>
                        </a:rPr>
                        <a:t>4371</a:t>
                      </a:r>
                      <a:endParaRPr lang="ru-RU" sz="800" b="0" i="0" u="none" strike="noStrike" dirty="0">
                        <a:solidFill>
                          <a:srgbClr val="000000"/>
                        </a:solidFill>
                        <a:effectLst/>
                        <a:latin typeface="Calibri" panose="020F0502020204030204" pitchFamily="34" charset="0"/>
                      </a:endParaRPr>
                    </a:p>
                  </a:txBody>
                  <a:tcPr marL="8025" marR="8025" marT="80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0"/>
            <a:ext cx="9144000" cy="1077218"/>
          </a:xfr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r>
              <a:rPr lang="en-US" sz="3200" b="1" dirty="0">
                <a:solidFill>
                  <a:srgbClr val="FFFFCC"/>
                </a:solidFill>
                <a:latin typeface="Arial Narrow" pitchFamily="34" charset="0"/>
                <a:ea typeface="+mn-ea"/>
                <a:cs typeface="+mn-cs"/>
              </a:rPr>
              <a:t>GROWTH OF FOREST REPRODUCTIVE MATERIAL IN FOREST NURSERIES</a:t>
            </a:r>
            <a:endParaRPr lang="ru-RU" sz="3200" b="1" dirty="0">
              <a:solidFill>
                <a:srgbClr val="FFFFCC"/>
              </a:solidFill>
              <a:latin typeface="Arial Narrow" pitchFamily="34" charset="0"/>
              <a:ea typeface="+mn-ea"/>
              <a:cs typeface="+mn-cs"/>
            </a:endParaRPr>
          </a:p>
        </p:txBody>
      </p:sp>
      <p:graphicFrame>
        <p:nvGraphicFramePr>
          <p:cNvPr id="2" name="Объект 1"/>
          <p:cNvGraphicFramePr>
            <a:graphicFrameLocks noChangeAspect="1"/>
          </p:cNvGraphicFramePr>
          <p:nvPr/>
        </p:nvGraphicFramePr>
        <p:xfrm>
          <a:off x="201613" y="1341438"/>
          <a:ext cx="8304212" cy="4292600"/>
        </p:xfrm>
        <a:graphic>
          <a:graphicData uri="http://schemas.openxmlformats.org/presentationml/2006/ole">
            <mc:AlternateContent xmlns:mc="http://schemas.openxmlformats.org/markup-compatibility/2006">
              <mc:Choice xmlns:v="urn:schemas-microsoft-com:vml" Requires="v">
                <p:oleObj name="Лист" r:id="rId2" imgW="7934398" imgH="4438514" progId="Excel.Sheet.8">
                  <p:embed/>
                </p:oleObj>
              </mc:Choice>
              <mc:Fallback>
                <p:oleObj name="Лист" r:id="rId2" imgW="7934398" imgH="4438514" progId="Excel.Sheet.8">
                  <p:embed/>
                  <p:pic>
                    <p:nvPicPr>
                      <p:cNvPr id="2" name="Объект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341438"/>
                        <a:ext cx="8304212" cy="429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4607371" y="1052513"/>
            <a:ext cx="4429125" cy="5207000"/>
          </a:xfrm>
        </p:spPr>
        <p:txBody>
          <a:bodyPr lIns="0" anchor="ctr" anchorCtr="1"/>
          <a:lstStyle/>
          <a:p>
            <a:pPr algn="just" eaLnBrk="1" hangingPunct="1">
              <a:buClr>
                <a:schemeClr val="tx1"/>
              </a:buClr>
              <a:buFontTx/>
              <a:buNone/>
            </a:pPr>
            <a:r>
              <a:rPr lang="ro-RO" altLang="ro-RO" sz="2100" b="1" dirty="0">
                <a:solidFill>
                  <a:srgbClr val="006600"/>
                </a:solidFill>
                <a:latin typeface="Arial Narrow" pitchFamily="34" charset="0"/>
                <a:cs typeface="Times New Roman" pitchFamily="18" charset="0"/>
              </a:rPr>
              <a:t>1</a:t>
            </a:r>
            <a:r>
              <a:rPr lang="ro-RO" altLang="ro-RO" sz="2100" b="1" u="sng" dirty="0">
                <a:solidFill>
                  <a:srgbClr val="006600"/>
                </a:solidFill>
                <a:latin typeface="Arial Narrow" pitchFamily="34" charset="0"/>
                <a:cs typeface="Times New Roman" pitchFamily="18" charset="0"/>
              </a:rPr>
              <a:t>.</a:t>
            </a:r>
            <a:r>
              <a:rPr lang="en-US" altLang="ro-RO" sz="2100" b="1" u="sng" dirty="0">
                <a:solidFill>
                  <a:srgbClr val="006600"/>
                </a:solidFill>
                <a:latin typeface="Arial Narrow" pitchFamily="34" charset="0"/>
                <a:cs typeface="Times New Roman" pitchFamily="18" charset="0"/>
              </a:rPr>
              <a:t> </a:t>
            </a:r>
            <a:r>
              <a:rPr lang="ro-RO" altLang="ro-RO" sz="2100" b="1" u="sng" dirty="0">
                <a:solidFill>
                  <a:srgbClr val="006600"/>
                </a:solidFill>
                <a:latin typeface="Arial Narrow" pitchFamily="34" charset="0"/>
                <a:cs typeface="Times New Roman" pitchFamily="18" charset="0"/>
              </a:rPr>
              <a:t>Forest land:</a:t>
            </a:r>
          </a:p>
          <a:p>
            <a:pPr algn="just" eaLnBrk="1" hangingPunct="1">
              <a:buClr>
                <a:schemeClr val="tx1"/>
              </a:buClr>
              <a:buFontTx/>
              <a:buNone/>
            </a:pPr>
            <a:r>
              <a:rPr lang="ro-RO" altLang="ro-RO" sz="2100" b="1" dirty="0">
                <a:latin typeface="Arial Narrow" pitchFamily="34" charset="0"/>
              </a:rPr>
              <a:t>	</a:t>
            </a:r>
            <a:r>
              <a:rPr lang="en-US" altLang="ro-RO" sz="2100" dirty="0">
                <a:latin typeface="Arial Narrow" pitchFamily="34" charset="0"/>
                <a:cs typeface="Times New Roman" pitchFamily="18" charset="0"/>
              </a:rPr>
              <a:t>Total area - 422.8 thousand ha, including the area covered with forests - 379.5 thousand ha (degree of afforestation - 10.2%), including state property 363.2 thousand ha (85.9%), public property of administrative-territorial units 57 thousand ha (13.5%) and 2.6 thousand ha in private property (0.6%).</a:t>
            </a:r>
            <a:endParaRPr lang="ro-RO" altLang="ro-RO" sz="2100" dirty="0">
              <a:latin typeface="Arial Narrow" pitchFamily="34" charset="0"/>
              <a:cs typeface="Times New Roman" pitchFamily="18" charset="0"/>
            </a:endParaRPr>
          </a:p>
          <a:p>
            <a:pPr eaLnBrk="1" hangingPunct="1">
              <a:buClr>
                <a:schemeClr val="tx1"/>
              </a:buClr>
              <a:buFontTx/>
              <a:buNone/>
            </a:pPr>
            <a:r>
              <a:rPr lang="ro-RO" altLang="ro-RO" sz="2100" b="1" dirty="0">
                <a:solidFill>
                  <a:srgbClr val="006600"/>
                </a:solidFill>
                <a:latin typeface="Arial Narrow" pitchFamily="34" charset="0"/>
                <a:cs typeface="Times New Roman" pitchFamily="18" charset="0"/>
              </a:rPr>
              <a:t>2</a:t>
            </a:r>
            <a:r>
              <a:rPr lang="ro-RO" altLang="ro-RO" sz="2100" dirty="0">
                <a:solidFill>
                  <a:srgbClr val="006600"/>
                </a:solidFill>
                <a:latin typeface="Arial Narrow" pitchFamily="34" charset="0"/>
                <a:cs typeface="Times New Roman" pitchFamily="18" charset="0"/>
              </a:rPr>
              <a:t>. </a:t>
            </a:r>
            <a:r>
              <a:rPr lang="en-US" altLang="ro-RO" sz="2100" b="1" u="sng" dirty="0">
                <a:solidFill>
                  <a:srgbClr val="006600"/>
                </a:solidFill>
                <a:latin typeface="Arial Narrow" pitchFamily="34" charset="0"/>
                <a:cs typeface="Times New Roman" pitchFamily="18" charset="0"/>
              </a:rPr>
              <a:t>Forest vegetation outside the forest </a:t>
            </a:r>
            <a:r>
              <a:rPr lang="ro-RO" altLang="ro-RO" sz="2100" b="1" u="sng" dirty="0">
                <a:solidFill>
                  <a:srgbClr val="006600"/>
                </a:solidFill>
                <a:latin typeface="Arial Narrow" pitchFamily="34" charset="0"/>
                <a:cs typeface="Times New Roman" pitchFamily="18" charset="0"/>
              </a:rPr>
              <a:t>land:</a:t>
            </a:r>
          </a:p>
          <a:p>
            <a:pPr eaLnBrk="1" hangingPunct="1">
              <a:buClr>
                <a:schemeClr val="tx1"/>
              </a:buClr>
              <a:buFontTx/>
              <a:buNone/>
            </a:pPr>
            <a:r>
              <a:rPr lang="ro-RO" altLang="ro-RO" sz="2100" dirty="0">
                <a:latin typeface="Arial Narrow" pitchFamily="34" charset="0"/>
                <a:cs typeface="Times New Roman" pitchFamily="18" charset="0"/>
              </a:rPr>
              <a:t> 	</a:t>
            </a:r>
            <a:r>
              <a:rPr lang="en-US" altLang="ro-RO" sz="2100" dirty="0">
                <a:latin typeface="Arial Narrow" pitchFamily="34" charset="0"/>
                <a:cs typeface="Times New Roman" pitchFamily="18" charset="0"/>
              </a:rPr>
              <a:t>Total area - 50.8 thousand ha (30.7 thousand ha of forest protection curtains and 20.1 thousand ha of shrub vegetation).</a:t>
            </a:r>
            <a:endParaRPr lang="ro-RO" altLang="ro-RO" sz="2100" dirty="0">
              <a:latin typeface="Arial Narrow" pitchFamily="34" charset="0"/>
              <a:cs typeface="Times New Roman" pitchFamily="18" charset="0"/>
            </a:endParaRPr>
          </a:p>
        </p:txBody>
      </p:sp>
      <p:pic>
        <p:nvPicPr>
          <p:cNvPr id="5124" name="Picture 4" descr="MD_RGB"/>
          <p:cNvPicPr>
            <a:picLocks noChangeAspect="1" noChangeArrowheads="1"/>
          </p:cNvPicPr>
          <p:nvPr/>
        </p:nvPicPr>
        <p:blipFill>
          <a:blip r:embed="rId2" cstate="print">
            <a:lum bright="-12000" contrast="24000"/>
            <a:extLst>
              <a:ext uri="{28A0092B-C50C-407E-A947-70E740481C1C}">
                <a14:useLocalDpi xmlns:a14="http://schemas.microsoft.com/office/drawing/2010/main" val="0"/>
              </a:ext>
            </a:extLst>
          </a:blip>
          <a:srcRect/>
          <a:stretch>
            <a:fillRect/>
          </a:stretch>
        </p:blipFill>
        <p:spPr bwMode="auto">
          <a:xfrm>
            <a:off x="142875" y="785813"/>
            <a:ext cx="42545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0"/>
            <a:ext cx="9144000" cy="476250"/>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o-RO" sz="3200" b="1" dirty="0">
                <a:solidFill>
                  <a:srgbClr val="FFFFCC"/>
                </a:solidFill>
                <a:latin typeface="Arial Narrow" pitchFamily="34" charset="0"/>
              </a:rPr>
              <a:t> </a:t>
            </a:r>
            <a:r>
              <a:rPr lang="en-US" sz="2800" b="1" dirty="0">
                <a:solidFill>
                  <a:srgbClr val="FFFFCC"/>
                </a:solidFill>
                <a:latin typeface="Arial Narrow" pitchFamily="34" charset="0"/>
              </a:rPr>
              <a:t>FOREST RESOURCES OF THE REPUBLIC OF MOLDOVA</a:t>
            </a:r>
            <a:endParaRPr lang="ru-RU" sz="2800" b="1" dirty="0">
              <a:solidFill>
                <a:srgbClr val="FFFFCC"/>
              </a:solidFill>
              <a:latin typeface="Arial Narrow"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077218"/>
          </a:xfr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r>
              <a:rPr lang="vi-VN" sz="3200" b="1" dirty="0">
                <a:solidFill>
                  <a:srgbClr val="FFFFCC"/>
                </a:solidFill>
                <a:latin typeface="Arial Narrow" pitchFamily="34" charset="0"/>
                <a:ea typeface="+mn-ea"/>
                <a:cs typeface="+mn-cs"/>
              </a:rPr>
              <a:t>HARVEST VOLUMES</a:t>
            </a:r>
            <a:r>
              <a:rPr lang="ro-RO" sz="3200" b="1" dirty="0">
                <a:solidFill>
                  <a:srgbClr val="FFFFCC"/>
                </a:solidFill>
                <a:latin typeface="Arial Narrow" pitchFamily="34" charset="0"/>
                <a:ea typeface="+mn-ea"/>
                <a:cs typeface="+mn-cs"/>
              </a:rPr>
              <a:t> OF </a:t>
            </a:r>
            <a:r>
              <a:rPr lang="vi-VN" sz="3200" b="1" dirty="0">
                <a:solidFill>
                  <a:srgbClr val="FFFFCC"/>
                </a:solidFill>
                <a:latin typeface="Arial Narrow" pitchFamily="34" charset="0"/>
                <a:ea typeface="+mn-ea"/>
                <a:cs typeface="+mn-cs"/>
              </a:rPr>
              <a:t>NON-WOOD </a:t>
            </a:r>
            <a:br>
              <a:rPr lang="ro-RO" sz="3200" b="1" dirty="0">
                <a:solidFill>
                  <a:srgbClr val="FFFFCC"/>
                </a:solidFill>
                <a:latin typeface="Arial Narrow" pitchFamily="34" charset="0"/>
                <a:ea typeface="+mn-ea"/>
                <a:cs typeface="+mn-cs"/>
              </a:rPr>
            </a:br>
            <a:r>
              <a:rPr lang="vi-VN" sz="3200" b="1" dirty="0">
                <a:solidFill>
                  <a:srgbClr val="FFFFCC"/>
                </a:solidFill>
                <a:latin typeface="Arial Narrow" pitchFamily="34" charset="0"/>
                <a:ea typeface="+mn-ea"/>
                <a:cs typeface="+mn-cs"/>
              </a:rPr>
              <a:t>FOREST PRODUCTS</a:t>
            </a:r>
            <a:endParaRPr lang="ru-RU" sz="3200" b="1" dirty="0">
              <a:solidFill>
                <a:srgbClr val="FFFFCC"/>
              </a:solidFill>
              <a:latin typeface="Arial Narrow" pitchFamily="34" charset="0"/>
              <a:ea typeface="+mn-ea"/>
              <a:cs typeface="+mn-cs"/>
            </a:endParaRPr>
          </a:p>
        </p:txBody>
      </p:sp>
      <p:graphicFrame>
        <p:nvGraphicFramePr>
          <p:cNvPr id="23" name="Диаграмма 22"/>
          <p:cNvGraphicFramePr/>
          <p:nvPr>
            <p:extLst>
              <p:ext uri="{D42A27DB-BD31-4B8C-83A1-F6EECF244321}">
                <p14:modId xmlns:p14="http://schemas.microsoft.com/office/powerpoint/2010/main" val="3233930644"/>
              </p:ext>
            </p:extLst>
          </p:nvPr>
        </p:nvGraphicFramePr>
        <p:xfrm>
          <a:off x="107504" y="1412776"/>
          <a:ext cx="8856984" cy="53285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0006442"/>
              </p:ext>
            </p:extLst>
          </p:nvPr>
        </p:nvGraphicFramePr>
        <p:xfrm>
          <a:off x="251518" y="4674319"/>
          <a:ext cx="8568953" cy="1851025"/>
        </p:xfrm>
        <a:graphic>
          <a:graphicData uri="http://schemas.openxmlformats.org/drawingml/2006/table">
            <a:tbl>
              <a:tblPr firstRow="1" firstCol="1" bandRow="1">
                <a:tableStyleId>{5C22544A-7EE6-4342-B048-85BDC9FD1C3A}</a:tableStyleId>
              </a:tblPr>
              <a:tblGrid>
                <a:gridCol w="2626026">
                  <a:extLst>
                    <a:ext uri="{9D8B030D-6E8A-4147-A177-3AD203B41FA5}">
                      <a16:colId xmlns:a16="http://schemas.microsoft.com/office/drawing/2014/main" val="20000"/>
                    </a:ext>
                  </a:extLst>
                </a:gridCol>
                <a:gridCol w="27388">
                  <a:extLst>
                    <a:ext uri="{9D8B030D-6E8A-4147-A177-3AD203B41FA5}">
                      <a16:colId xmlns:a16="http://schemas.microsoft.com/office/drawing/2014/main" val="20001"/>
                    </a:ext>
                  </a:extLst>
                </a:gridCol>
                <a:gridCol w="1628099">
                  <a:extLst>
                    <a:ext uri="{9D8B030D-6E8A-4147-A177-3AD203B41FA5}">
                      <a16:colId xmlns:a16="http://schemas.microsoft.com/office/drawing/2014/main" val="20002"/>
                    </a:ext>
                  </a:extLst>
                </a:gridCol>
                <a:gridCol w="32006">
                  <a:extLst>
                    <a:ext uri="{9D8B030D-6E8A-4147-A177-3AD203B41FA5}">
                      <a16:colId xmlns:a16="http://schemas.microsoft.com/office/drawing/2014/main" val="20003"/>
                    </a:ext>
                  </a:extLst>
                </a:gridCol>
                <a:gridCol w="27388">
                  <a:extLst>
                    <a:ext uri="{9D8B030D-6E8A-4147-A177-3AD203B41FA5}">
                      <a16:colId xmlns:a16="http://schemas.microsoft.com/office/drawing/2014/main" val="20004"/>
                    </a:ext>
                  </a:extLst>
                </a:gridCol>
                <a:gridCol w="2174376">
                  <a:extLst>
                    <a:ext uri="{9D8B030D-6E8A-4147-A177-3AD203B41FA5}">
                      <a16:colId xmlns:a16="http://schemas.microsoft.com/office/drawing/2014/main" val="20005"/>
                    </a:ext>
                  </a:extLst>
                </a:gridCol>
                <a:gridCol w="27388">
                  <a:extLst>
                    <a:ext uri="{9D8B030D-6E8A-4147-A177-3AD203B41FA5}">
                      <a16:colId xmlns:a16="http://schemas.microsoft.com/office/drawing/2014/main" val="20006"/>
                    </a:ext>
                  </a:extLst>
                </a:gridCol>
                <a:gridCol w="1998894">
                  <a:extLst>
                    <a:ext uri="{9D8B030D-6E8A-4147-A177-3AD203B41FA5}">
                      <a16:colId xmlns:a16="http://schemas.microsoft.com/office/drawing/2014/main" val="20007"/>
                    </a:ext>
                  </a:extLst>
                </a:gridCol>
                <a:gridCol w="27388">
                  <a:extLst>
                    <a:ext uri="{9D8B030D-6E8A-4147-A177-3AD203B41FA5}">
                      <a16:colId xmlns:a16="http://schemas.microsoft.com/office/drawing/2014/main" val="20008"/>
                    </a:ext>
                  </a:extLst>
                </a:gridCol>
              </a:tblGrid>
              <a:tr h="571607">
                <a:tc>
                  <a:txBody>
                    <a:bodyPr/>
                    <a:lstStyle/>
                    <a:p>
                      <a:pPr algn="ctr">
                        <a:spcAft>
                          <a:spcPts val="0"/>
                        </a:spcAft>
                      </a:pPr>
                      <a:r>
                        <a:rPr lang="en-US" sz="2400" b="1" noProof="0" dirty="0">
                          <a:effectLst/>
                          <a:latin typeface="Times New Roman" pitchFamily="18" charset="0"/>
                          <a:ea typeface="+mn-ea"/>
                          <a:cs typeface="Times New Roman" pitchFamily="18" charset="0"/>
                        </a:rPr>
                        <a:t>Years</a:t>
                      </a:r>
                      <a:endParaRPr lang="en-US" sz="2400" b="1" noProof="0" dirty="0">
                        <a:effectLst/>
                        <a:latin typeface="Times New Roman" pitchFamily="18" charset="0"/>
                        <a:ea typeface="Calibri"/>
                        <a:cs typeface="Times New Roman" pitchFamily="18" charset="0"/>
                      </a:endParaRPr>
                    </a:p>
                  </a:txBody>
                  <a:tcPr marL="68576" marR="68576" marT="0" marB="0"/>
                </a:tc>
                <a:tc>
                  <a:txBody>
                    <a:bodyPr/>
                    <a:lstStyle/>
                    <a:p>
                      <a:endParaRPr lang="ru-RU" sz="2400" b="1">
                        <a:effectLst/>
                        <a:latin typeface="Times New Roman" pitchFamily="18" charset="0"/>
                        <a:cs typeface="Times New Roman" pitchFamily="18" charset="0"/>
                      </a:endParaRPr>
                    </a:p>
                  </a:txBody>
                  <a:tcPr marL="0" marR="0" marT="0" marB="0" anchor="ctr"/>
                </a:tc>
                <a:tc>
                  <a:txBody>
                    <a:bodyPr/>
                    <a:lstStyle/>
                    <a:p>
                      <a:pPr algn="ctr">
                        <a:spcAft>
                          <a:spcPts val="0"/>
                        </a:spcAft>
                      </a:pPr>
                      <a:r>
                        <a:rPr lang="ro-MO" sz="2400" b="1">
                          <a:effectLst/>
                          <a:latin typeface="Times New Roman" pitchFamily="18" charset="0"/>
                          <a:cs typeface="Times New Roman" pitchFamily="18" charset="0"/>
                        </a:rPr>
                        <a:t>1998</a:t>
                      </a:r>
                      <a:endParaRPr lang="ru-RU" sz="2400" b="1">
                        <a:effectLst/>
                        <a:latin typeface="Times New Roman" pitchFamily="18" charset="0"/>
                        <a:ea typeface="Calibri"/>
                        <a:cs typeface="Times New Roman" pitchFamily="18" charset="0"/>
                      </a:endParaRPr>
                    </a:p>
                  </a:txBody>
                  <a:tcPr marL="68576" marR="68576" marT="0" marB="0"/>
                </a:tc>
                <a:tc>
                  <a:txBody>
                    <a:bodyPr/>
                    <a:lstStyle/>
                    <a:p>
                      <a:endParaRPr lang="ru-RU" sz="2400" b="1">
                        <a:effectLst/>
                        <a:latin typeface="Times New Roman" pitchFamily="18" charset="0"/>
                        <a:cs typeface="Times New Roman" pitchFamily="18" charset="0"/>
                      </a:endParaRPr>
                    </a:p>
                  </a:txBody>
                  <a:tcPr marL="0" marR="0" marT="0" marB="0" anchor="ctr"/>
                </a:tc>
                <a:tc>
                  <a:txBody>
                    <a:bodyPr/>
                    <a:lstStyle/>
                    <a:p>
                      <a:endParaRPr lang="ru-RU" sz="2400" b="1">
                        <a:effectLst/>
                        <a:latin typeface="Times New Roman" pitchFamily="18" charset="0"/>
                        <a:cs typeface="Times New Roman" pitchFamily="18" charset="0"/>
                      </a:endParaRPr>
                    </a:p>
                  </a:txBody>
                  <a:tcPr marL="0" marR="0" marT="0" marB="0" anchor="ctr"/>
                </a:tc>
                <a:tc>
                  <a:txBody>
                    <a:bodyPr/>
                    <a:lstStyle/>
                    <a:p>
                      <a:pPr algn="ctr">
                        <a:spcAft>
                          <a:spcPts val="0"/>
                        </a:spcAft>
                      </a:pPr>
                      <a:r>
                        <a:rPr lang="ro-MO" sz="2400" b="1" dirty="0">
                          <a:effectLst/>
                          <a:latin typeface="Times New Roman" pitchFamily="18" charset="0"/>
                          <a:cs typeface="Times New Roman" pitchFamily="18" charset="0"/>
                        </a:rPr>
                        <a:t>200</a:t>
                      </a:r>
                      <a:r>
                        <a:rPr lang="en-US" sz="2400" b="1" dirty="0">
                          <a:effectLst/>
                          <a:latin typeface="Times New Roman" pitchFamily="18" charset="0"/>
                          <a:cs typeface="Times New Roman" pitchFamily="18" charset="0"/>
                        </a:rPr>
                        <a:t>7</a:t>
                      </a:r>
                      <a:endParaRPr lang="ru-RU" sz="2400" b="1" dirty="0">
                        <a:effectLst/>
                        <a:latin typeface="Times New Roman" pitchFamily="18" charset="0"/>
                        <a:ea typeface="Calibri"/>
                        <a:cs typeface="Times New Roman" pitchFamily="18" charset="0"/>
                      </a:endParaRPr>
                    </a:p>
                  </a:txBody>
                  <a:tcPr marL="68576" marR="68576" marT="0" marB="0"/>
                </a:tc>
                <a:tc>
                  <a:txBody>
                    <a:bodyPr/>
                    <a:lstStyle/>
                    <a:p>
                      <a:endParaRPr lang="ru-RU" sz="2400" b="1">
                        <a:effectLst/>
                        <a:latin typeface="Times New Roman" pitchFamily="18" charset="0"/>
                        <a:cs typeface="Times New Roman" pitchFamily="18" charset="0"/>
                      </a:endParaRPr>
                    </a:p>
                  </a:txBody>
                  <a:tcPr marL="0" marR="0" marT="0" marB="0" anchor="ctr"/>
                </a:tc>
                <a:tc>
                  <a:txBody>
                    <a:bodyPr/>
                    <a:lstStyle/>
                    <a:p>
                      <a:pPr algn="ctr">
                        <a:spcAft>
                          <a:spcPts val="0"/>
                        </a:spcAft>
                      </a:pPr>
                      <a:r>
                        <a:rPr lang="ro-MO" sz="2400" b="1" dirty="0">
                          <a:effectLst/>
                          <a:latin typeface="Times New Roman" pitchFamily="18" charset="0"/>
                          <a:cs typeface="Times New Roman" pitchFamily="18" charset="0"/>
                        </a:rPr>
                        <a:t>2020</a:t>
                      </a:r>
                      <a:endParaRPr lang="ru-RU" sz="2400" b="1" dirty="0">
                        <a:effectLst/>
                        <a:latin typeface="Times New Roman" pitchFamily="18" charset="0"/>
                        <a:ea typeface="Calibri"/>
                        <a:cs typeface="Times New Roman" pitchFamily="18" charset="0"/>
                      </a:endParaRPr>
                    </a:p>
                  </a:txBody>
                  <a:tcPr marL="68576" marR="68576" marT="0" marB="0"/>
                </a:tc>
                <a:tc>
                  <a:txBody>
                    <a:bodyPr/>
                    <a:lstStyle/>
                    <a:p>
                      <a:endParaRPr lang="ru-RU" sz="1600" b="1" dirty="0">
                        <a:effectLst/>
                        <a:latin typeface="Times New Roman" pitchFamily="18" charset="0"/>
                        <a:cs typeface="Times New Roman" pitchFamily="18" charset="0"/>
                      </a:endParaRPr>
                    </a:p>
                  </a:txBody>
                  <a:tcPr marL="0" marR="0" marT="0" marB="0" anchor="ctr"/>
                </a:tc>
                <a:extLst>
                  <a:ext uri="{0D108BD9-81ED-4DB2-BD59-A6C34878D82A}">
                    <a16:rowId xmlns:a16="http://schemas.microsoft.com/office/drawing/2014/main" val="10000"/>
                  </a:ext>
                </a:extLst>
              </a:tr>
              <a:tr h="639709">
                <a:tc>
                  <a:txBody>
                    <a:bodyPr/>
                    <a:lstStyle/>
                    <a:p>
                      <a:pPr algn="ctr">
                        <a:spcAft>
                          <a:spcPts val="0"/>
                        </a:spcAft>
                      </a:pPr>
                      <a:r>
                        <a:rPr lang="en-US" sz="2400" b="1" noProof="0" dirty="0">
                          <a:effectLst/>
                          <a:latin typeface="Times New Roman" pitchFamily="18" charset="0"/>
                          <a:cs typeface="Times New Roman" pitchFamily="18" charset="0"/>
                        </a:rPr>
                        <a:t>Surface</a:t>
                      </a:r>
                      <a:r>
                        <a:rPr lang="ro-MO" sz="2400" b="1" dirty="0">
                          <a:effectLst/>
                          <a:latin typeface="Times New Roman" pitchFamily="18" charset="0"/>
                          <a:cs typeface="Times New Roman" pitchFamily="18" charset="0"/>
                        </a:rPr>
                        <a:t> (ha)</a:t>
                      </a:r>
                      <a:endParaRPr lang="ru-RU" sz="2400" b="1" dirty="0">
                        <a:effectLst/>
                        <a:latin typeface="Times New Roman" pitchFamily="18" charset="0"/>
                        <a:ea typeface="Calibri"/>
                        <a:cs typeface="Times New Roman" pitchFamily="18" charset="0"/>
                      </a:endParaRPr>
                    </a:p>
                  </a:txBody>
                  <a:tcPr marL="68576" marR="68576" marT="0" marB="0"/>
                </a:tc>
                <a:tc>
                  <a:txBody>
                    <a:bodyPr/>
                    <a:lstStyle/>
                    <a:p>
                      <a:endParaRPr lang="ru-RU" sz="2400" b="1" dirty="0">
                        <a:effectLst/>
                        <a:latin typeface="Times New Roman" pitchFamily="18" charset="0"/>
                        <a:cs typeface="Times New Roman" pitchFamily="18" charset="0"/>
                      </a:endParaRPr>
                    </a:p>
                  </a:txBody>
                  <a:tcPr marL="0" marR="0" marT="0" marB="0" anchor="ctr"/>
                </a:tc>
                <a:tc>
                  <a:txBody>
                    <a:bodyPr/>
                    <a:lstStyle/>
                    <a:p>
                      <a:pPr algn="ctr">
                        <a:spcAft>
                          <a:spcPts val="0"/>
                        </a:spcAft>
                      </a:pPr>
                      <a:r>
                        <a:rPr lang="ro-MO" sz="2400" b="1" dirty="0">
                          <a:effectLst/>
                          <a:latin typeface="Times New Roman" pitchFamily="18" charset="0"/>
                          <a:cs typeface="Times New Roman" pitchFamily="18" charset="0"/>
                        </a:rPr>
                        <a:t>66467,3</a:t>
                      </a:r>
                      <a:endParaRPr lang="ru-RU" sz="2400" b="1" dirty="0">
                        <a:effectLst/>
                        <a:latin typeface="Times New Roman" pitchFamily="18" charset="0"/>
                        <a:ea typeface="Calibri"/>
                        <a:cs typeface="Times New Roman" pitchFamily="18" charset="0"/>
                      </a:endParaRPr>
                    </a:p>
                  </a:txBody>
                  <a:tcPr marL="68576" marR="68576" marT="0" marB="0"/>
                </a:tc>
                <a:tc>
                  <a:txBody>
                    <a:bodyPr/>
                    <a:lstStyle/>
                    <a:p>
                      <a:endParaRPr lang="ru-RU" sz="2400" b="1" dirty="0">
                        <a:effectLst/>
                        <a:latin typeface="Times New Roman" pitchFamily="18" charset="0"/>
                        <a:cs typeface="Times New Roman" pitchFamily="18" charset="0"/>
                      </a:endParaRPr>
                    </a:p>
                  </a:txBody>
                  <a:tcPr marL="0" marR="0" marT="0" marB="0" anchor="ctr"/>
                </a:tc>
                <a:tc>
                  <a:txBody>
                    <a:bodyPr/>
                    <a:lstStyle/>
                    <a:p>
                      <a:endParaRPr lang="ru-RU" sz="2400" b="1" dirty="0">
                        <a:effectLst/>
                        <a:latin typeface="Times New Roman" pitchFamily="18" charset="0"/>
                        <a:cs typeface="Times New Roman" pitchFamily="18" charset="0"/>
                      </a:endParaRPr>
                    </a:p>
                  </a:txBody>
                  <a:tcPr marL="0" marR="0" marT="0" marB="0" anchor="ctr"/>
                </a:tc>
                <a:tc>
                  <a:txBody>
                    <a:bodyPr/>
                    <a:lstStyle/>
                    <a:p>
                      <a:pPr algn="ctr">
                        <a:spcAft>
                          <a:spcPts val="0"/>
                        </a:spcAft>
                      </a:pPr>
                      <a:r>
                        <a:rPr lang="ro-MO" sz="2400" b="1" dirty="0">
                          <a:effectLst/>
                          <a:latin typeface="Times New Roman" pitchFamily="18" charset="0"/>
                          <a:cs typeface="Times New Roman" pitchFamily="18" charset="0"/>
                        </a:rPr>
                        <a:t>156776,09</a:t>
                      </a:r>
                      <a:endParaRPr lang="ru-RU" sz="2400" b="1" dirty="0">
                        <a:effectLst/>
                        <a:latin typeface="Times New Roman" pitchFamily="18" charset="0"/>
                        <a:ea typeface="Calibri"/>
                        <a:cs typeface="Times New Roman" pitchFamily="18" charset="0"/>
                      </a:endParaRPr>
                    </a:p>
                  </a:txBody>
                  <a:tcPr marL="68576" marR="68576" marT="0" marB="0"/>
                </a:tc>
                <a:tc>
                  <a:txBody>
                    <a:bodyPr/>
                    <a:lstStyle/>
                    <a:p>
                      <a:endParaRPr lang="ru-RU" sz="2400" b="1" dirty="0">
                        <a:effectLst/>
                        <a:latin typeface="Times New Roman" pitchFamily="18" charset="0"/>
                        <a:cs typeface="Times New Roman" pitchFamily="18" charset="0"/>
                      </a:endParaRPr>
                    </a:p>
                  </a:txBody>
                  <a:tcPr marL="0" marR="0" marT="0" marB="0" anchor="ctr"/>
                </a:tc>
                <a:tc>
                  <a:txBody>
                    <a:bodyPr/>
                    <a:lstStyle/>
                    <a:p>
                      <a:pPr algn="ctr">
                        <a:spcAft>
                          <a:spcPts val="0"/>
                        </a:spcAft>
                      </a:pPr>
                      <a:r>
                        <a:rPr lang="ro-MO" sz="2400" b="1" dirty="0">
                          <a:effectLst/>
                          <a:latin typeface="Times New Roman" pitchFamily="18" charset="0"/>
                          <a:cs typeface="Times New Roman" pitchFamily="18" charset="0"/>
                        </a:rPr>
                        <a:t>189385,9</a:t>
                      </a:r>
                      <a:endParaRPr lang="ru-RU" sz="2400" b="1" dirty="0">
                        <a:effectLst/>
                        <a:latin typeface="Times New Roman" pitchFamily="18" charset="0"/>
                        <a:ea typeface="Calibri"/>
                        <a:cs typeface="Times New Roman" pitchFamily="18" charset="0"/>
                      </a:endParaRPr>
                    </a:p>
                  </a:txBody>
                  <a:tcPr marL="68576" marR="68576" marT="0" marB="0"/>
                </a:tc>
                <a:tc>
                  <a:txBody>
                    <a:bodyPr/>
                    <a:lstStyle/>
                    <a:p>
                      <a:endParaRPr lang="ru-RU" sz="1600" b="1">
                        <a:effectLst/>
                        <a:latin typeface="Times New Roman" pitchFamily="18" charset="0"/>
                        <a:cs typeface="Times New Roman" pitchFamily="18" charset="0"/>
                      </a:endParaRPr>
                    </a:p>
                  </a:txBody>
                  <a:tcPr marL="0" marR="0" marT="0" marB="0" anchor="ctr"/>
                </a:tc>
                <a:extLst>
                  <a:ext uri="{0D108BD9-81ED-4DB2-BD59-A6C34878D82A}">
                    <a16:rowId xmlns:a16="http://schemas.microsoft.com/office/drawing/2014/main" val="10001"/>
                  </a:ext>
                </a:extLst>
              </a:tr>
              <a:tr h="639709">
                <a:tc>
                  <a:txBody>
                    <a:bodyPr/>
                    <a:lstStyle/>
                    <a:p>
                      <a:pPr algn="ctr">
                        <a:spcAft>
                          <a:spcPts val="0"/>
                        </a:spcAft>
                      </a:pPr>
                      <a:r>
                        <a:rPr lang="ro-MO" sz="2400" b="1" dirty="0">
                          <a:effectLst/>
                          <a:latin typeface="Times New Roman" pitchFamily="18" charset="0"/>
                          <a:cs typeface="Times New Roman" pitchFamily="18" charset="0"/>
                        </a:rPr>
                        <a:t>Rate (%)</a:t>
                      </a:r>
                      <a:endParaRPr lang="ru-RU" sz="2400" b="1" dirty="0">
                        <a:effectLst/>
                        <a:latin typeface="Times New Roman" pitchFamily="18" charset="0"/>
                        <a:ea typeface="Calibri"/>
                        <a:cs typeface="Times New Roman" pitchFamily="18" charset="0"/>
                      </a:endParaRPr>
                    </a:p>
                  </a:txBody>
                  <a:tcPr marL="68576" marR="68576" marT="0" marB="0"/>
                </a:tc>
                <a:tc>
                  <a:txBody>
                    <a:bodyPr/>
                    <a:lstStyle/>
                    <a:p>
                      <a:endParaRPr lang="ru-RU" sz="2400" b="1">
                        <a:effectLst/>
                        <a:latin typeface="Times New Roman" pitchFamily="18" charset="0"/>
                        <a:cs typeface="Times New Roman" pitchFamily="18" charset="0"/>
                      </a:endParaRPr>
                    </a:p>
                  </a:txBody>
                  <a:tcPr marL="0" marR="0" marT="0" marB="0" anchor="ctr"/>
                </a:tc>
                <a:tc>
                  <a:txBody>
                    <a:bodyPr/>
                    <a:lstStyle/>
                    <a:p>
                      <a:pPr algn="ctr">
                        <a:spcAft>
                          <a:spcPts val="0"/>
                        </a:spcAft>
                      </a:pPr>
                      <a:r>
                        <a:rPr lang="ro-MO" sz="2400" b="1" dirty="0">
                          <a:effectLst/>
                          <a:latin typeface="Times New Roman" pitchFamily="18" charset="0"/>
                          <a:cs typeface="Times New Roman" pitchFamily="18" charset="0"/>
                        </a:rPr>
                        <a:t>1,96</a:t>
                      </a:r>
                      <a:endParaRPr lang="ru-RU" sz="2400" b="1" dirty="0">
                        <a:effectLst/>
                        <a:latin typeface="Times New Roman" pitchFamily="18" charset="0"/>
                        <a:ea typeface="Calibri"/>
                        <a:cs typeface="Times New Roman" pitchFamily="18" charset="0"/>
                      </a:endParaRPr>
                    </a:p>
                  </a:txBody>
                  <a:tcPr marL="68576" marR="68576" marT="0" marB="0"/>
                </a:tc>
                <a:tc>
                  <a:txBody>
                    <a:bodyPr/>
                    <a:lstStyle/>
                    <a:p>
                      <a:endParaRPr lang="ru-RU" sz="2400" b="1" dirty="0">
                        <a:effectLst/>
                        <a:latin typeface="Times New Roman" pitchFamily="18" charset="0"/>
                        <a:cs typeface="Times New Roman" pitchFamily="18" charset="0"/>
                      </a:endParaRPr>
                    </a:p>
                  </a:txBody>
                  <a:tcPr marL="0" marR="0" marT="0" marB="0" anchor="ctr"/>
                </a:tc>
                <a:tc>
                  <a:txBody>
                    <a:bodyPr/>
                    <a:lstStyle/>
                    <a:p>
                      <a:endParaRPr lang="ru-RU" sz="2400" b="1" dirty="0">
                        <a:effectLst/>
                        <a:latin typeface="Times New Roman" pitchFamily="18" charset="0"/>
                        <a:cs typeface="Times New Roman" pitchFamily="18" charset="0"/>
                      </a:endParaRPr>
                    </a:p>
                  </a:txBody>
                  <a:tcPr marL="0" marR="0" marT="0" marB="0" anchor="ctr"/>
                </a:tc>
                <a:tc>
                  <a:txBody>
                    <a:bodyPr/>
                    <a:lstStyle/>
                    <a:p>
                      <a:pPr algn="ctr">
                        <a:spcAft>
                          <a:spcPts val="0"/>
                        </a:spcAft>
                      </a:pPr>
                      <a:r>
                        <a:rPr lang="ro-MO" sz="2400" b="1" dirty="0">
                          <a:effectLst/>
                          <a:latin typeface="Times New Roman" pitchFamily="18" charset="0"/>
                          <a:cs typeface="Times New Roman" pitchFamily="18" charset="0"/>
                        </a:rPr>
                        <a:t>4,64</a:t>
                      </a:r>
                      <a:endParaRPr lang="ru-RU" sz="2400" b="1" dirty="0">
                        <a:effectLst/>
                        <a:latin typeface="Times New Roman" pitchFamily="18" charset="0"/>
                        <a:ea typeface="Calibri"/>
                        <a:cs typeface="Times New Roman" pitchFamily="18" charset="0"/>
                      </a:endParaRPr>
                    </a:p>
                  </a:txBody>
                  <a:tcPr marL="68576" marR="68576" marT="0" marB="0"/>
                </a:tc>
                <a:tc>
                  <a:txBody>
                    <a:bodyPr/>
                    <a:lstStyle/>
                    <a:p>
                      <a:endParaRPr lang="ru-RU" sz="2400" b="1" dirty="0">
                        <a:effectLst/>
                        <a:latin typeface="Times New Roman" pitchFamily="18" charset="0"/>
                        <a:cs typeface="Times New Roman" pitchFamily="18" charset="0"/>
                      </a:endParaRPr>
                    </a:p>
                  </a:txBody>
                  <a:tcPr marL="0" marR="0" marT="0" marB="0" anchor="ctr"/>
                </a:tc>
                <a:tc>
                  <a:txBody>
                    <a:bodyPr/>
                    <a:lstStyle/>
                    <a:p>
                      <a:pPr algn="ctr">
                        <a:spcAft>
                          <a:spcPts val="0"/>
                        </a:spcAft>
                      </a:pPr>
                      <a:r>
                        <a:rPr lang="ro-MO" sz="2400" b="1" dirty="0">
                          <a:effectLst/>
                          <a:latin typeface="Times New Roman" pitchFamily="18" charset="0"/>
                          <a:cs typeface="Times New Roman" pitchFamily="18" charset="0"/>
                        </a:rPr>
                        <a:t>5,61</a:t>
                      </a:r>
                      <a:endParaRPr lang="ru-RU" sz="2400" b="1" dirty="0">
                        <a:effectLst/>
                        <a:latin typeface="Times New Roman" pitchFamily="18" charset="0"/>
                        <a:ea typeface="Calibri"/>
                        <a:cs typeface="Times New Roman" pitchFamily="18" charset="0"/>
                      </a:endParaRPr>
                    </a:p>
                  </a:txBody>
                  <a:tcPr marL="68576" marR="68576" marT="0" marB="0"/>
                </a:tc>
                <a:tc>
                  <a:txBody>
                    <a:bodyPr/>
                    <a:lstStyle/>
                    <a:p>
                      <a:endParaRPr lang="ru-RU" sz="1600" b="1" dirty="0">
                        <a:effectLst/>
                        <a:latin typeface="Times New Roman" pitchFamily="18" charset="0"/>
                        <a:cs typeface="Times New Roman" pitchFamily="18" charset="0"/>
                      </a:endParaRPr>
                    </a:p>
                  </a:txBody>
                  <a:tcPr marL="0" marR="0" marT="0" marB="0" anchor="ctr"/>
                </a:tc>
                <a:extLst>
                  <a:ext uri="{0D108BD9-81ED-4DB2-BD59-A6C34878D82A}">
                    <a16:rowId xmlns:a16="http://schemas.microsoft.com/office/drawing/2014/main" val="10002"/>
                  </a:ext>
                </a:extLst>
              </a:tr>
            </a:tbl>
          </a:graphicData>
        </a:graphic>
      </p:graphicFrame>
      <p:sp>
        <p:nvSpPr>
          <p:cNvPr id="14419" name="Rectangle 1"/>
          <p:cNvSpPr>
            <a:spLocks noGrp="1" noChangeArrowheads="1"/>
          </p:cNvSpPr>
          <p:nvPr>
            <p:ph type="title"/>
          </p:nvPr>
        </p:nvSpPr>
        <p:spPr>
          <a:xfrm>
            <a:off x="0" y="3868162"/>
            <a:ext cx="9144000" cy="538609"/>
          </a:xfr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457200" lvl="1"/>
            <a:r>
              <a:rPr lang="en-US" sz="2900" b="1" kern="1200" dirty="0">
                <a:solidFill>
                  <a:srgbClr val="FFFFCC"/>
                </a:solidFill>
                <a:latin typeface="Arial Narrow" pitchFamily="34" charset="0"/>
                <a:ea typeface="+mn-ea"/>
                <a:cs typeface="+mn-cs"/>
              </a:rPr>
              <a:t>EVOLUTION OF THE SURFACE AREA</a:t>
            </a:r>
            <a:r>
              <a:rPr lang="ro-RO" sz="2900" b="1" kern="1200" dirty="0">
                <a:solidFill>
                  <a:srgbClr val="FFFFCC"/>
                </a:solidFill>
                <a:latin typeface="Arial Narrow" pitchFamily="34" charset="0"/>
                <a:ea typeface="+mn-ea"/>
                <a:cs typeface="+mn-cs"/>
              </a:rPr>
              <a:t>S</a:t>
            </a:r>
            <a:r>
              <a:rPr lang="en-US" sz="2900" b="1" kern="1200" dirty="0">
                <a:solidFill>
                  <a:srgbClr val="FFFFCC"/>
                </a:solidFill>
                <a:latin typeface="Arial Narrow" pitchFamily="34" charset="0"/>
                <a:ea typeface="+mn-ea"/>
                <a:cs typeface="+mn-cs"/>
              </a:rPr>
              <a:t> PROTECTED IN RM</a:t>
            </a:r>
            <a:endParaRPr lang="ro-MO" sz="2900" b="1" kern="1200" dirty="0">
              <a:solidFill>
                <a:srgbClr val="FFFFCC"/>
              </a:solidFill>
              <a:latin typeface="Arial Narrow" pitchFamily="34" charset="0"/>
              <a:ea typeface="+mn-ea"/>
              <a:cs typeface="+mn-cs"/>
            </a:endParaRPr>
          </a:p>
        </p:txBody>
      </p:sp>
      <p:graphicFrame>
        <p:nvGraphicFramePr>
          <p:cNvPr id="5" name="Chart 4"/>
          <p:cNvGraphicFramePr>
            <a:graphicFrameLocks noChangeAspect="1"/>
          </p:cNvGraphicFramePr>
          <p:nvPr>
            <p:extLst>
              <p:ext uri="{D42A27DB-BD31-4B8C-83A1-F6EECF244321}">
                <p14:modId xmlns:p14="http://schemas.microsoft.com/office/powerpoint/2010/main" val="2020196902"/>
              </p:ext>
            </p:extLst>
          </p:nvPr>
        </p:nvGraphicFramePr>
        <p:xfrm>
          <a:off x="395536" y="980728"/>
          <a:ext cx="7992888" cy="266928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0" y="-44661"/>
            <a:ext cx="9144000" cy="538609"/>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lvl="1" algn="ctr" eaLnBrk="0" hangingPunct="0"/>
            <a:r>
              <a:rPr lang="en-US" sz="2900" b="1" dirty="0">
                <a:solidFill>
                  <a:srgbClr val="FFFFCC"/>
                </a:solidFill>
                <a:latin typeface="Arial Narrow" pitchFamily="34" charset="0"/>
              </a:rPr>
              <a:t>FOREST STRUCTURE BY FUNCTIONAL SUBGROUP</a:t>
            </a:r>
            <a:endParaRPr lang="ru-RU" sz="2900" b="1" dirty="0">
              <a:solidFill>
                <a:srgbClr val="FFFFCC"/>
              </a:solidFill>
              <a:latin typeface="Arial Narrow"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902" y="3693538"/>
            <a:ext cx="4297661" cy="2654999"/>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892178"/>
            <a:ext cx="3923928" cy="2448272"/>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07754"/>
            <a:ext cx="3800166" cy="2850125"/>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396680"/>
            <a:ext cx="4415579" cy="2936360"/>
          </a:xfrm>
          <a:prstGeom prst="rect">
            <a:avLst/>
          </a:prstGeom>
          <a:ln>
            <a:noFill/>
          </a:ln>
          <a:effectLst>
            <a:softEdge rad="112500"/>
          </a:effectLst>
        </p:spPr>
      </p:pic>
    </p:spTree>
    <p:extLst>
      <p:ext uri="{BB962C8B-B14F-4D97-AF65-F5344CB8AC3E}">
        <p14:creationId xmlns:p14="http://schemas.microsoft.com/office/powerpoint/2010/main" val="4148115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777"/>
            <a:ext cx="9144000" cy="477450"/>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eaLnBrk="1" hangingPunct="1">
              <a:lnSpc>
                <a:spcPct val="80000"/>
              </a:lnSpc>
              <a:defRPr/>
            </a:pPr>
            <a:r>
              <a:rPr lang="ro-RO" altLang="ro-RO" sz="3200" b="1" dirty="0">
                <a:solidFill>
                  <a:srgbClr val="FFFFCC"/>
                </a:solidFill>
                <a:latin typeface="Arial Narrow" pitchFamily="34" charset="0"/>
                <a:cs typeface="Times New Roman" pitchFamily="18" charset="0"/>
              </a:rPr>
              <a:t>ENSURING FOREST GUARDS</a:t>
            </a:r>
            <a:endParaRPr lang="ru-RU" altLang="ro-RO" sz="3200" dirty="0">
              <a:solidFill>
                <a:srgbClr val="FFFFCC"/>
              </a:solidFill>
              <a:latin typeface="Arial Narrow" pitchFamily="34"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598943455"/>
              </p:ext>
            </p:extLst>
          </p:nvPr>
        </p:nvGraphicFramePr>
        <p:xfrm>
          <a:off x="642911" y="785799"/>
          <a:ext cx="8105554" cy="4643468"/>
        </p:xfrm>
        <a:graphic>
          <a:graphicData uri="http://schemas.openxmlformats.org/drawingml/2006/table">
            <a:tbl>
              <a:tblPr/>
              <a:tblGrid>
                <a:gridCol w="194270">
                  <a:extLst>
                    <a:ext uri="{9D8B030D-6E8A-4147-A177-3AD203B41FA5}">
                      <a16:colId xmlns:a16="http://schemas.microsoft.com/office/drawing/2014/main" val="20000"/>
                    </a:ext>
                  </a:extLst>
                </a:gridCol>
                <a:gridCol w="2221415">
                  <a:extLst>
                    <a:ext uri="{9D8B030D-6E8A-4147-A177-3AD203B41FA5}">
                      <a16:colId xmlns:a16="http://schemas.microsoft.com/office/drawing/2014/main" val="20001"/>
                    </a:ext>
                  </a:extLst>
                </a:gridCol>
                <a:gridCol w="466649">
                  <a:extLst>
                    <a:ext uri="{9D8B030D-6E8A-4147-A177-3AD203B41FA5}">
                      <a16:colId xmlns:a16="http://schemas.microsoft.com/office/drawing/2014/main" val="20002"/>
                    </a:ext>
                  </a:extLst>
                </a:gridCol>
                <a:gridCol w="445994">
                  <a:extLst>
                    <a:ext uri="{9D8B030D-6E8A-4147-A177-3AD203B41FA5}">
                      <a16:colId xmlns:a16="http://schemas.microsoft.com/office/drawing/2014/main" val="20003"/>
                    </a:ext>
                  </a:extLst>
                </a:gridCol>
                <a:gridCol w="509703">
                  <a:extLst>
                    <a:ext uri="{9D8B030D-6E8A-4147-A177-3AD203B41FA5}">
                      <a16:colId xmlns:a16="http://schemas.microsoft.com/office/drawing/2014/main" val="20004"/>
                    </a:ext>
                  </a:extLst>
                </a:gridCol>
                <a:gridCol w="475728">
                  <a:extLst>
                    <a:ext uri="{9D8B030D-6E8A-4147-A177-3AD203B41FA5}">
                      <a16:colId xmlns:a16="http://schemas.microsoft.com/office/drawing/2014/main" val="20005"/>
                    </a:ext>
                  </a:extLst>
                </a:gridCol>
                <a:gridCol w="445994">
                  <a:extLst>
                    <a:ext uri="{9D8B030D-6E8A-4147-A177-3AD203B41FA5}">
                      <a16:colId xmlns:a16="http://schemas.microsoft.com/office/drawing/2014/main" val="20006"/>
                    </a:ext>
                  </a:extLst>
                </a:gridCol>
                <a:gridCol w="547935">
                  <a:extLst>
                    <a:ext uri="{9D8B030D-6E8A-4147-A177-3AD203B41FA5}">
                      <a16:colId xmlns:a16="http://schemas.microsoft.com/office/drawing/2014/main" val="20007"/>
                    </a:ext>
                  </a:extLst>
                </a:gridCol>
                <a:gridCol w="484219">
                  <a:extLst>
                    <a:ext uri="{9D8B030D-6E8A-4147-A177-3AD203B41FA5}">
                      <a16:colId xmlns:a16="http://schemas.microsoft.com/office/drawing/2014/main" val="20008"/>
                    </a:ext>
                  </a:extLst>
                </a:gridCol>
                <a:gridCol w="504487">
                  <a:extLst>
                    <a:ext uri="{9D8B030D-6E8A-4147-A177-3AD203B41FA5}">
                      <a16:colId xmlns:a16="http://schemas.microsoft.com/office/drawing/2014/main" val="20009"/>
                    </a:ext>
                  </a:extLst>
                </a:gridCol>
                <a:gridCol w="504487">
                  <a:extLst>
                    <a:ext uri="{9D8B030D-6E8A-4147-A177-3AD203B41FA5}">
                      <a16:colId xmlns:a16="http://schemas.microsoft.com/office/drawing/2014/main" val="20010"/>
                    </a:ext>
                  </a:extLst>
                </a:gridCol>
                <a:gridCol w="504487">
                  <a:extLst>
                    <a:ext uri="{9D8B030D-6E8A-4147-A177-3AD203B41FA5}">
                      <a16:colId xmlns:a16="http://schemas.microsoft.com/office/drawing/2014/main" val="20011"/>
                    </a:ext>
                  </a:extLst>
                </a:gridCol>
                <a:gridCol w="400093">
                  <a:extLst>
                    <a:ext uri="{9D8B030D-6E8A-4147-A177-3AD203B41FA5}">
                      <a16:colId xmlns:a16="http://schemas.microsoft.com/office/drawing/2014/main" val="20012"/>
                    </a:ext>
                  </a:extLst>
                </a:gridCol>
                <a:gridCol w="400093">
                  <a:extLst>
                    <a:ext uri="{9D8B030D-6E8A-4147-A177-3AD203B41FA5}">
                      <a16:colId xmlns:a16="http://schemas.microsoft.com/office/drawing/2014/main" val="20013"/>
                    </a:ext>
                  </a:extLst>
                </a:gridCol>
              </a:tblGrid>
              <a:tr h="267616">
                <a:tc gridSpan="10">
                  <a:txBody>
                    <a:bodyPr/>
                    <a:lstStyle/>
                    <a:p>
                      <a:pPr algn="ctr" fontAlgn="b"/>
                      <a:endParaRPr lang="pt-BR" sz="1400" b="1" i="1" u="none" strike="noStrike" baseline="0" dirty="0">
                        <a:latin typeface="Times New Roman" pitchFamily="18" charset="0"/>
                      </a:endParaRPr>
                    </a:p>
                  </a:txBody>
                  <a:tcPr marL="6158" marR="6158" marT="6158"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endParaRPr lang="pt-BR" sz="1400" b="1" i="1" u="none" strike="noStrike" baseline="0" dirty="0">
                        <a:latin typeface="Times New Roman" pitchFamily="18" charset="0"/>
                      </a:endParaRPr>
                    </a:p>
                  </a:txBody>
                  <a:tcPr marL="6158" marR="6158" marT="61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t-BR" sz="1400" b="1" i="1" u="none" strike="noStrike" baseline="0" dirty="0">
                        <a:latin typeface="Times New Roman" pitchFamily="18" charset="0"/>
                      </a:endParaRPr>
                    </a:p>
                  </a:txBody>
                  <a:tcPr marL="6158" marR="6158" marT="61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t-BR" sz="1400" b="1" i="1" u="none" strike="noStrike" baseline="0" dirty="0">
                        <a:latin typeface="Times New Roman" pitchFamily="18" charset="0"/>
                      </a:endParaRPr>
                    </a:p>
                  </a:txBody>
                  <a:tcPr marL="6158" marR="6158" marT="61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pt-BR" sz="1400" b="1" i="1" u="none" strike="noStrike" baseline="0" dirty="0">
                        <a:latin typeface="Times New Roman" pitchFamily="18" charset="0"/>
                      </a:endParaRPr>
                    </a:p>
                  </a:txBody>
                  <a:tcPr marL="6158" marR="6158" marT="615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932">
                <a:tc>
                  <a:txBody>
                    <a:bodyPr/>
                    <a:lstStyle/>
                    <a:p>
                      <a:endParaRPr lang="ru-RU" dirty="0"/>
                    </a:p>
                  </a:txBody>
                  <a:tcPr marL="6158" marR="6158" marT="61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baseline="0" noProof="0" dirty="0">
                          <a:latin typeface="Times New Roman" pitchFamily="18" charset="0"/>
                        </a:rPr>
                        <a:t>Indicators</a:t>
                      </a:r>
                      <a:r>
                        <a:rPr lang="ro-MO" sz="1000" b="1" i="0" u="none" strike="noStrike" baseline="0" dirty="0">
                          <a:latin typeface="Times New Roman" pitchFamily="18" charset="0"/>
                        </a:rPr>
                        <a:t> </a:t>
                      </a:r>
                    </a:p>
                  </a:txBody>
                  <a:tcPr marL="6158" marR="6158" marT="61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ro-MO" sz="1000" b="1" i="0" u="none" strike="noStrike" baseline="0" dirty="0">
                          <a:solidFill>
                            <a:schemeClr val="tx1"/>
                          </a:solidFill>
                          <a:latin typeface="Times New Roman" pitchFamily="18" charset="0"/>
                        </a:rPr>
                        <a:t>U.M</a:t>
                      </a:r>
                    </a:p>
                  </a:txBody>
                  <a:tcPr marL="6158" marR="6158" marT="615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000" b="1" i="0" u="none" strike="noStrike" baseline="0" dirty="0">
                          <a:latin typeface="Times New Roman" pitchFamily="18" charset="0"/>
                        </a:rPr>
                        <a:t>2010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000" b="1" i="0" u="none" strike="noStrike" baseline="0" dirty="0">
                          <a:latin typeface="Times New Roman" pitchFamily="18" charset="0"/>
                        </a:rPr>
                        <a:t>2011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000" b="1" i="0" u="none" strike="noStrike" baseline="0" dirty="0">
                          <a:latin typeface="Times New Roman" pitchFamily="18" charset="0"/>
                        </a:rPr>
                        <a:t>2012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000" b="1" i="0" u="none" strike="noStrike" baseline="0" dirty="0">
                          <a:latin typeface="Times New Roman" pitchFamily="18" charset="0"/>
                        </a:rPr>
                        <a:t>2013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000" b="1" i="0" u="none" strike="noStrike" baseline="0" dirty="0">
                          <a:latin typeface="Times New Roman" pitchFamily="18" charset="0"/>
                        </a:rPr>
                        <a:t>2014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000" b="1" i="0" u="none" strike="noStrike" baseline="0" dirty="0">
                          <a:latin typeface="Times New Roman" pitchFamily="18" charset="0"/>
                        </a:rPr>
                        <a:t>2015</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000" b="1" i="0" u="none" strike="noStrike" baseline="0" dirty="0">
                          <a:latin typeface="Times New Roman" pitchFamily="18" charset="0"/>
                        </a:rPr>
                        <a:t>2016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baseline="0" dirty="0">
                          <a:latin typeface="Times New Roman" pitchFamily="18" charset="0"/>
                        </a:rPr>
                        <a:t>2017</a:t>
                      </a:r>
                      <a:endParaRPr lang="ru-RU" sz="1000" b="1"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baseline="0" dirty="0">
                          <a:latin typeface="Times New Roman" pitchFamily="18" charset="0"/>
                        </a:rPr>
                        <a:t>2018</a:t>
                      </a:r>
                      <a:endParaRPr lang="ru-RU" sz="1000" b="1"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baseline="0" dirty="0">
                          <a:latin typeface="Times New Roman" pitchFamily="18" charset="0"/>
                        </a:rPr>
                        <a:t>2019</a:t>
                      </a:r>
                      <a:endParaRPr lang="ru-RU" sz="1000" b="1"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baseline="0" dirty="0">
                          <a:latin typeface="Times New Roman" pitchFamily="18" charset="0"/>
                        </a:rPr>
                        <a:t>2020</a:t>
                      </a:r>
                      <a:endParaRPr lang="ru-RU" sz="1000" b="1"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267616">
                <a:tc gridSpan="14">
                  <a:txBody>
                    <a:bodyPr/>
                    <a:lstStyle/>
                    <a:p>
                      <a:pPr algn="ctr" rtl="0" eaLnBrk="1" fontAlgn="b" latinLnBrk="0" hangingPunct="1"/>
                      <a:r>
                        <a:rPr lang="vi-VN" sz="1400" b="1" i="0" kern="1200" baseline="0" dirty="0">
                          <a:solidFill>
                            <a:schemeClr val="tx1"/>
                          </a:solidFill>
                          <a:latin typeface="Times New Roman" pitchFamily="18" charset="0"/>
                          <a:ea typeface="+mn-ea"/>
                          <a:cs typeface="+mn-cs"/>
                        </a:rPr>
                        <a:t>I. </a:t>
                      </a:r>
                      <a:r>
                        <a:rPr lang="en-US" sz="1400" b="1" i="0" kern="1200" baseline="0" noProof="0" dirty="0">
                          <a:solidFill>
                            <a:schemeClr val="tx1"/>
                          </a:solidFill>
                          <a:latin typeface="Times New Roman" pitchFamily="18" charset="0"/>
                          <a:ea typeface="+mn-ea"/>
                          <a:cs typeface="+mn-cs"/>
                        </a:rPr>
                        <a:t>Illegal</a:t>
                      </a:r>
                      <a:r>
                        <a:rPr lang="vi-VN" sz="1400" b="1" i="0" kern="1200" baseline="0" dirty="0">
                          <a:solidFill>
                            <a:schemeClr val="tx1"/>
                          </a:solidFill>
                          <a:latin typeface="Times New Roman" pitchFamily="18" charset="0"/>
                          <a:ea typeface="+mn-ea"/>
                          <a:cs typeface="+mn-cs"/>
                        </a:rPr>
                        <a:t> deforestation</a:t>
                      </a:r>
                      <a:endParaRPr lang="ru-RU" sz="1400" baseline="0" dirty="0">
                        <a:latin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endParaRPr lang="ru-RU"/>
                    </a:p>
                  </a:txBody>
                  <a:tcPr/>
                </a:tc>
                <a:tc hMerge="1">
                  <a:txBody>
                    <a:bodyPr/>
                    <a:lstStyle/>
                    <a:p>
                      <a:pPr algn="ctr" fontAlgn="ctr"/>
                      <a:endParaRPr lang="ru-RU" sz="900" b="0" i="0" u="none" strike="noStrike">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eaLnBrk="1" fontAlgn="b" latinLnBrk="0" hangingPunct="1"/>
                      <a:endParaRPr lang="ru-RU" sz="1400" baseline="0" dirty="0">
                        <a:latin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eaLnBrk="1" fontAlgn="b" latinLnBrk="0" hangingPunct="1"/>
                      <a:endParaRPr lang="ru-RU" sz="1400" baseline="0" dirty="0">
                        <a:latin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algn="ctr" rtl="0" eaLnBrk="1" fontAlgn="b" latinLnBrk="0" hangingPunct="1"/>
                      <a:endParaRPr lang="ru-RU" sz="1400" baseline="0" dirty="0">
                        <a:latin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algn="ctr" rtl="0" eaLnBrk="1" fontAlgn="b" latinLnBrk="0" hangingPunct="1"/>
                      <a:endParaRPr lang="ru-RU" sz="1400" baseline="0" dirty="0">
                        <a:latin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341932">
                <a:tc>
                  <a:txBody>
                    <a:bodyPr/>
                    <a:lstStyle/>
                    <a:p>
                      <a:endParaRPr lang="ru-RU"/>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900" b="0" i="0" u="none" strike="noStrike" baseline="0" dirty="0">
                          <a:latin typeface="Times New Roman" pitchFamily="18" charset="0"/>
                        </a:rPr>
                        <a:t>Total volume of illegal deforestation</a:t>
                      </a:r>
                      <a:endParaRPr lang="vi-VN"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900" b="0" i="0" u="none" strike="noStrike" baseline="0" noProof="0" dirty="0">
                          <a:latin typeface="Times New Roman" pitchFamily="18" charset="0"/>
                        </a:rPr>
                        <a:t>thousand</a:t>
                      </a:r>
                      <a:r>
                        <a:rPr lang="ro-MO" sz="900" b="0" i="0" u="none" strike="noStrike" baseline="0" dirty="0">
                          <a:latin typeface="Times New Roman" pitchFamily="18" charset="0"/>
                        </a:rPr>
                        <a:t> m3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3,9</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4,8</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4,2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3,6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2,5</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8,2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3,00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baseline="0" dirty="0">
                          <a:latin typeface="Times New Roman" pitchFamily="18" charset="0"/>
                        </a:rPr>
                        <a:t>2,2</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1,6</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2,6</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1,3</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87877">
                <a:tc>
                  <a:txBody>
                    <a:bodyPr/>
                    <a:lstStyle/>
                    <a:p>
                      <a:endParaRPr lang="ru-RU"/>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900" b="0" i="0" u="none" strike="noStrike" baseline="0" dirty="0">
                          <a:latin typeface="Times New Roman" pitchFamily="18" charset="0"/>
                        </a:rPr>
                        <a:t>The volume of illegal </a:t>
                      </a:r>
                      <a:r>
                        <a:rPr lang="en-US" sz="900" b="0" i="0" u="none" strike="noStrike" baseline="0" noProof="0" dirty="0">
                          <a:latin typeface="Times New Roman" pitchFamily="18" charset="0"/>
                        </a:rPr>
                        <a:t>deforestation</a:t>
                      </a:r>
                      <a:r>
                        <a:rPr lang="ro-RO" sz="900" b="0" i="0" u="none" strike="noStrike" baseline="0" dirty="0">
                          <a:latin typeface="Times New Roman" pitchFamily="18" charset="0"/>
                        </a:rPr>
                        <a:t> </a:t>
                      </a:r>
                      <a:r>
                        <a:rPr lang="en-US" sz="900" b="0" i="0" u="none" strike="noStrike" baseline="0" dirty="0">
                          <a:latin typeface="Times New Roman" pitchFamily="18" charset="0"/>
                        </a:rPr>
                        <a:t>per 1000 ha, the area covered with forests</a:t>
                      </a:r>
                      <a:endParaRPr lang="vi-VN"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o-MO" sz="900" b="0" i="0" u="none" strike="noStrike" baseline="0" dirty="0">
                          <a:latin typeface="Times New Roman" pitchFamily="18" charset="0"/>
                        </a:rPr>
                        <a:t>m3/</a:t>
                      </a:r>
                    </a:p>
                    <a:p>
                      <a:pPr algn="ctr" fontAlgn="ctr"/>
                      <a:r>
                        <a:rPr lang="ro-MO" sz="900" b="0" i="0" u="none" strike="noStrike" baseline="0" dirty="0">
                          <a:latin typeface="Times New Roman" pitchFamily="18" charset="0"/>
                        </a:rPr>
                        <a:t>1000 ha</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12,7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14,3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12,4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10,1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7,6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25,2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9,00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baseline="0" dirty="0">
                          <a:latin typeface="Times New Roman" pitchFamily="18" charset="0"/>
                        </a:rPr>
                        <a:t>6,7</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4,8</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6,3</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3,6</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41932">
                <a:tc>
                  <a:txBody>
                    <a:bodyPr/>
                    <a:lstStyle/>
                    <a:p>
                      <a:endParaRPr lang="ru-RU"/>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900" b="0" i="0" u="none" strike="noStrike" baseline="0" dirty="0">
                          <a:latin typeface="Times New Roman" pitchFamily="18" charset="0"/>
                        </a:rPr>
                        <a:t>Percentage of illegal </a:t>
                      </a:r>
                      <a:r>
                        <a:rPr lang="en-US" sz="900" b="0" i="0" u="none" strike="noStrike" baseline="0" noProof="0" dirty="0">
                          <a:latin typeface="Times New Roman" pitchFamily="18" charset="0"/>
                        </a:rPr>
                        <a:t>deforestation</a:t>
                      </a:r>
                      <a:r>
                        <a:rPr lang="ro-RO" sz="900" b="0" i="0" u="none" strike="noStrike" baseline="0" dirty="0">
                          <a:latin typeface="Times New Roman" pitchFamily="18" charset="0"/>
                        </a:rPr>
                        <a:t> </a:t>
                      </a:r>
                      <a:r>
                        <a:rPr lang="en-US" sz="900" b="0" i="0" u="none" strike="noStrike" baseline="0" dirty="0">
                          <a:latin typeface="Times New Roman" pitchFamily="18" charset="0"/>
                        </a:rPr>
                        <a:t>detected</a:t>
                      </a:r>
                      <a:endParaRPr lang="vi-VN"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900" b="0" i="0" u="none" strike="noStrike" baseline="0" dirty="0">
                          <a:latin typeface="Times New Roman" pitchFamily="18" charset="0"/>
                        </a:rPr>
                        <a:t>%</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57,0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73,0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80,0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90,0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63,1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31,6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77,7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baseline="0" dirty="0">
                          <a:latin typeface="Times New Roman" pitchFamily="18" charset="0"/>
                        </a:rPr>
                        <a:t>74,6</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o-RO" sz="900" b="0" i="0" u="none" strike="noStrike" baseline="0" dirty="0">
                          <a:latin typeface="Times New Roman" pitchFamily="18" charset="0"/>
                        </a:rPr>
                        <a:t>76,2</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o-RO" sz="900" b="0" i="0" u="none" strike="noStrike" baseline="0" dirty="0">
                          <a:latin typeface="Times New Roman" pitchFamily="18" charset="0"/>
                        </a:rPr>
                        <a:t>68,5</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48,3</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341932">
                <a:tc>
                  <a:txBody>
                    <a:bodyPr/>
                    <a:lstStyle/>
                    <a:p>
                      <a:endParaRPr lang="ru-RU"/>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900" b="0" i="0" u="none" strike="noStrike" baseline="0" dirty="0">
                          <a:latin typeface="Times New Roman" pitchFamily="18" charset="0"/>
                        </a:rPr>
                        <a:t>Number of taken</a:t>
                      </a:r>
                      <a:r>
                        <a:rPr lang="ro-RO" sz="900" b="0" i="0" u="none" strike="noStrike" baseline="0" dirty="0">
                          <a:latin typeface="Times New Roman" pitchFamily="18" charset="0"/>
                        </a:rPr>
                        <a:t> </a:t>
                      </a:r>
                      <a:r>
                        <a:rPr lang="en-US" sz="900" b="0" i="0" u="none" strike="noStrike" baseline="0" noProof="0" dirty="0">
                          <a:latin typeface="Times New Roman" pitchFamily="18" charset="0"/>
                        </a:rPr>
                        <a:t>reports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900" b="0" i="0" u="none" strike="noStrike" baseline="0" noProof="0" dirty="0">
                          <a:latin typeface="Times New Roman" pitchFamily="18" charset="0"/>
                        </a:rPr>
                        <a:t>cases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520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860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757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570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427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581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612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baseline="0" dirty="0">
                          <a:latin typeface="Times New Roman" pitchFamily="18" charset="0"/>
                        </a:rPr>
                        <a:t>442</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306</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179</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250</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361197">
                <a:tc>
                  <a:txBody>
                    <a:bodyPr/>
                    <a:lstStyle/>
                    <a:p>
                      <a:endParaRPr lang="ru-RU"/>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900" b="0" i="0" u="none" strike="noStrike" baseline="0" dirty="0">
                          <a:latin typeface="Times New Roman" pitchFamily="18" charset="0"/>
                        </a:rPr>
                        <a:t>The amount of damage caused</a:t>
                      </a:r>
                      <a:endParaRPr lang="ro-MO"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900" b="0" i="0" u="none" strike="noStrike" baseline="0" noProof="0" dirty="0">
                          <a:latin typeface="Times New Roman" pitchFamily="18" charset="0"/>
                        </a:rPr>
                        <a:t>thousand</a:t>
                      </a:r>
                      <a:r>
                        <a:rPr lang="ro-MO" sz="900" b="0" i="0" u="none" strike="noStrike" baseline="0" dirty="0">
                          <a:latin typeface="Times New Roman" pitchFamily="18" charset="0"/>
                        </a:rPr>
                        <a:t>  lei</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baseline="0" dirty="0">
                          <a:latin typeface="Times New Roman" pitchFamily="18" charset="0"/>
                        </a:rPr>
                        <a:t>675,0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baseline="0" dirty="0">
                          <a:latin typeface="Times New Roman" pitchFamily="18" charset="0"/>
                        </a:rPr>
                        <a:t>826,4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baseline="0" dirty="0">
                          <a:latin typeface="Times New Roman" pitchFamily="18" charset="0"/>
                        </a:rPr>
                        <a:t>674,1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baseline="0" dirty="0">
                          <a:latin typeface="Times New Roman" pitchFamily="18" charset="0"/>
                        </a:rPr>
                        <a:t>497,3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baseline="0" dirty="0">
                          <a:latin typeface="Times New Roman" pitchFamily="18" charset="0"/>
                        </a:rPr>
                        <a:t>557,1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baseline="0" dirty="0">
                          <a:latin typeface="Times New Roman" pitchFamily="18" charset="0"/>
                        </a:rPr>
                        <a:t>833,6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baseline="0" dirty="0">
                          <a:latin typeface="Times New Roman" pitchFamily="18" charset="0"/>
                        </a:rPr>
                        <a:t>1090,4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baseline="0" dirty="0">
                          <a:latin typeface="Times New Roman" pitchFamily="18" charset="0"/>
                        </a:rPr>
                        <a:t>1141,6</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900" b="0" i="0" u="none" strike="noStrike" baseline="0" dirty="0">
                          <a:latin typeface="Times New Roman" pitchFamily="18" charset="0"/>
                        </a:rPr>
                        <a:t>711</a:t>
                      </a:r>
                      <a:r>
                        <a:rPr lang="ro-RO" sz="900" b="0" i="0" u="none" strike="noStrike" baseline="0" dirty="0">
                          <a:latin typeface="Times New Roman" pitchFamily="18" charset="0"/>
                        </a:rPr>
                        <a:t>,</a:t>
                      </a:r>
                      <a:r>
                        <a:rPr lang="en-US" sz="900" b="0" i="0" u="none" strike="noStrike" baseline="0" dirty="0">
                          <a:latin typeface="Times New Roman" pitchFamily="18" charset="0"/>
                        </a:rPr>
                        <a:t>3</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ro-RO" sz="900" b="0" i="0" u="none" strike="noStrike" baseline="0" dirty="0">
                          <a:latin typeface="Times New Roman" pitchFamily="18" charset="0"/>
                        </a:rPr>
                        <a:t>519,9</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900" b="0" i="0" u="none" strike="noStrike" baseline="0" dirty="0">
                          <a:latin typeface="Times New Roman" pitchFamily="18" charset="0"/>
                        </a:rPr>
                        <a:t>752,7</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341932">
                <a:tc>
                  <a:txBody>
                    <a:bodyPr/>
                    <a:lstStyle/>
                    <a:p>
                      <a:endParaRPr lang="ru-RU"/>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vi-VN" sz="1400" b="1" i="0" kern="1200" baseline="0" dirty="0">
                          <a:solidFill>
                            <a:schemeClr val="tx1"/>
                          </a:solidFill>
                          <a:latin typeface="Times New Roman" pitchFamily="18" charset="0"/>
                          <a:ea typeface="+mn-ea"/>
                          <a:cs typeface="+mn-cs"/>
                        </a:rPr>
                        <a:t>II. Unauthorized grazing of animals</a:t>
                      </a:r>
                      <a:endParaRPr lang="ru-RU" sz="1400" baseline="0" dirty="0">
                        <a:latin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400" baseline="0" dirty="0">
                        <a:latin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400" baseline="0" dirty="0">
                        <a:latin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400" baseline="0" dirty="0">
                        <a:latin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400" baseline="0" dirty="0">
                        <a:latin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r h="341932">
                <a:tc>
                  <a:txBody>
                    <a:bodyPr/>
                    <a:lstStyle/>
                    <a:p>
                      <a:endParaRPr lang="ru-RU"/>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900" b="0" i="0" u="none" strike="noStrike" baseline="0" dirty="0">
                          <a:latin typeface="Times New Roman" pitchFamily="18" charset="0"/>
                        </a:rPr>
                        <a:t>Number of taken</a:t>
                      </a:r>
                      <a:r>
                        <a:rPr lang="ro-RO" sz="900" b="0" i="0" u="none" strike="noStrike" baseline="0" dirty="0">
                          <a:latin typeface="Times New Roman" pitchFamily="18" charset="0"/>
                        </a:rPr>
                        <a:t> </a:t>
                      </a:r>
                      <a:r>
                        <a:rPr lang="en-US" sz="900" b="0" i="0" u="none" strike="noStrike" baseline="0" noProof="0" dirty="0">
                          <a:latin typeface="Times New Roman" pitchFamily="18" charset="0"/>
                        </a:rPr>
                        <a:t>reports</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900" b="0" i="0" u="none" strike="noStrike" baseline="0" noProof="0" dirty="0">
                          <a:latin typeface="Times New Roman" pitchFamily="18" charset="0"/>
                        </a:rPr>
                        <a:t>cases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69</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80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165</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156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67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118</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142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baseline="0" dirty="0">
                          <a:latin typeface="Times New Roman" pitchFamily="18" charset="0"/>
                        </a:rPr>
                        <a:t>101</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o-RO" sz="900" b="0" i="0" u="none" strike="noStrike" baseline="0" dirty="0">
                          <a:latin typeface="Times New Roman" pitchFamily="18" charset="0"/>
                        </a:rPr>
                        <a:t>46</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o-RO" sz="900" b="0" i="0" u="none" strike="noStrike" baseline="0" dirty="0">
                          <a:latin typeface="Times New Roman" pitchFamily="18" charset="0"/>
                        </a:rPr>
                        <a:t>16</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45</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9"/>
                  </a:ext>
                </a:extLst>
              </a:tr>
              <a:tr h="356090">
                <a:tc>
                  <a:txBody>
                    <a:bodyPr/>
                    <a:lstStyle/>
                    <a:p>
                      <a:endParaRPr lang="ru-RU"/>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baseline="0" dirty="0">
                          <a:latin typeface="Times New Roman" pitchFamily="18" charset="0"/>
                        </a:rPr>
                        <a:t>The amount of damage caused</a:t>
                      </a:r>
                      <a:endParaRPr lang="ro-MO" sz="900" b="0" i="0" u="none" strike="noStrike" baseline="0" dirty="0">
                        <a:latin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baseline="0" noProof="0" dirty="0">
                          <a:latin typeface="Times New Roman" pitchFamily="18" charset="0"/>
                        </a:rPr>
                        <a:t>thousand</a:t>
                      </a:r>
                      <a:r>
                        <a:rPr lang="ro-MO" sz="900" b="0" i="0" u="none" strike="noStrike" baseline="0" dirty="0">
                          <a:latin typeface="Times New Roman" pitchFamily="18" charset="0"/>
                        </a:rPr>
                        <a:t>  lei</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147,0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118,7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271,5</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139,2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96,8</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245,6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900" b="0" i="0" u="none" strike="noStrike" baseline="0" dirty="0">
                          <a:latin typeface="Times New Roman" pitchFamily="18" charset="0"/>
                        </a:rPr>
                        <a:t>157,0</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baseline="0" dirty="0">
                          <a:latin typeface="Times New Roman" pitchFamily="18" charset="0"/>
                        </a:rPr>
                        <a:t>136,1</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o-RO" sz="900" b="0" i="0" u="none" strike="noStrike" baseline="0" dirty="0">
                          <a:latin typeface="Times New Roman" pitchFamily="18" charset="0"/>
                        </a:rPr>
                        <a:t>59,3</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o-RO" sz="900" b="0" i="0" u="none" strike="noStrike" baseline="0" dirty="0">
                          <a:latin typeface="Times New Roman" pitchFamily="18" charset="0"/>
                        </a:rPr>
                        <a:t>17,2</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44,5</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0"/>
                  </a:ext>
                </a:extLst>
              </a:tr>
              <a:tr h="267616">
                <a:tc gridSpan="14">
                  <a:txBody>
                    <a:bodyPr/>
                    <a:lstStyle/>
                    <a:p>
                      <a:pPr algn="ctr" rtl="0" eaLnBrk="1" fontAlgn="ctr" latinLnBrk="0" hangingPunct="1"/>
                      <a:r>
                        <a:rPr lang="ro-MO" sz="1400" b="1" i="0" kern="1200" baseline="0" dirty="0">
                          <a:solidFill>
                            <a:schemeClr val="tx1"/>
                          </a:solidFill>
                          <a:latin typeface="Times New Roman" pitchFamily="18" charset="0"/>
                          <a:ea typeface="+mn-ea"/>
                          <a:cs typeface="Times New Roman" pitchFamily="18" charset="0"/>
                        </a:rPr>
                        <a:t>III. </a:t>
                      </a:r>
                      <a:r>
                        <a:rPr lang="en-US" sz="1400" b="1" i="0" kern="1200" baseline="0" noProof="0" dirty="0">
                          <a:solidFill>
                            <a:schemeClr val="tx1"/>
                          </a:solidFill>
                          <a:latin typeface="Times New Roman" pitchFamily="18" charset="0"/>
                          <a:ea typeface="+mn-ea"/>
                          <a:cs typeface="Times New Roman" pitchFamily="18" charset="0"/>
                        </a:rPr>
                        <a:t>Other forestry contraventions</a:t>
                      </a:r>
                      <a:endParaRPr lang="en-US" sz="1400" baseline="0" noProof="0" dirty="0">
                        <a:latin typeface="Times New Roman" pitchFamily="18" charset="0"/>
                        <a:cs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endParaRPr lang="ru-RU"/>
                    </a:p>
                  </a:txBody>
                  <a:tcPr/>
                </a:tc>
                <a:tc hMerge="1">
                  <a:txBody>
                    <a:bodyPr/>
                    <a:lstStyle/>
                    <a:p>
                      <a:pPr algn="ctr" fontAlgn="ctr"/>
                      <a:endParaRPr lang="ru-RU" sz="900" b="0" i="0" u="none" strike="noStrike">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900" b="0" i="0" u="none" strike="noStrike" dirty="0">
                        <a:latin typeface="Times New Roman"/>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eaLnBrk="1" fontAlgn="ctr" latinLnBrk="0" hangingPunct="1"/>
                      <a:endParaRPr lang="ru-RU" sz="1400" baseline="0" dirty="0">
                        <a:latin typeface="Times New Roman" pitchFamily="18" charset="0"/>
                        <a:cs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eaLnBrk="1" fontAlgn="ctr" latinLnBrk="0" hangingPunct="1"/>
                      <a:endParaRPr lang="ru-RU" sz="1400" baseline="0" dirty="0">
                        <a:latin typeface="Times New Roman" pitchFamily="18" charset="0"/>
                        <a:cs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algn="ctr" rtl="0" eaLnBrk="1" fontAlgn="ctr" latinLnBrk="0" hangingPunct="1"/>
                      <a:endParaRPr lang="ru-RU" sz="1400" baseline="0" dirty="0">
                        <a:latin typeface="Times New Roman" pitchFamily="18" charset="0"/>
                        <a:cs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algn="ctr" rtl="0" eaLnBrk="1" fontAlgn="ctr" latinLnBrk="0" hangingPunct="1"/>
                      <a:endParaRPr lang="ru-RU" sz="1400" baseline="0" dirty="0">
                        <a:latin typeface="Times New Roman" pitchFamily="18" charset="0"/>
                        <a:cs typeface="Times New Roman" pitchFamily="18" charset="0"/>
                      </a:endParaRP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1"/>
                  </a:ext>
                </a:extLst>
              </a:tr>
              <a:tr h="341932">
                <a:tc>
                  <a:txBody>
                    <a:bodyPr/>
                    <a:lstStyle/>
                    <a:p>
                      <a:endParaRPr lang="ru-RU"/>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900" b="0" i="0" u="none" strike="noStrike" baseline="0" dirty="0">
                          <a:latin typeface="Times New Roman" pitchFamily="18" charset="0"/>
                        </a:rPr>
                        <a:t>Number of taken</a:t>
                      </a:r>
                      <a:r>
                        <a:rPr lang="ro-RO" sz="900" b="0" i="0" u="none" strike="noStrike" baseline="0" dirty="0">
                          <a:latin typeface="Times New Roman" pitchFamily="18" charset="0"/>
                        </a:rPr>
                        <a:t> </a:t>
                      </a:r>
                      <a:r>
                        <a:rPr lang="en-US" sz="900" b="0" i="0" u="none" strike="noStrike" baseline="0" noProof="0" dirty="0">
                          <a:latin typeface="Times New Roman" pitchFamily="18" charset="0"/>
                        </a:rPr>
                        <a:t>reports</a:t>
                      </a:r>
                    </a:p>
                  </a:txBody>
                  <a:tcPr marL="6158" marR="6158" marT="6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900" b="0" i="0" u="none" strike="noStrike" baseline="0" noProof="0" dirty="0">
                          <a:latin typeface="Times New Roman" pitchFamily="18" charset="0"/>
                        </a:rPr>
                        <a:t>cases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84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145</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133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122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92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91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109</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baseline="0" dirty="0">
                          <a:latin typeface="Times New Roman" pitchFamily="18" charset="0"/>
                        </a:rPr>
                        <a:t>91</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o-RO" sz="900" b="0" i="0" u="none" strike="noStrike" baseline="0" dirty="0">
                          <a:latin typeface="Times New Roman" pitchFamily="18" charset="0"/>
                        </a:rPr>
                        <a:t>55</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o-RO" sz="900" b="0" i="0" u="none" strike="noStrike" baseline="0" dirty="0">
                          <a:latin typeface="Times New Roman" pitchFamily="18" charset="0"/>
                        </a:rPr>
                        <a:t>36</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25</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2"/>
                  </a:ext>
                </a:extLst>
              </a:tr>
              <a:tr h="341932">
                <a:tc>
                  <a:txBody>
                    <a:bodyPr/>
                    <a:lstStyle/>
                    <a:p>
                      <a:endParaRPr lang="ru-RU"/>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900" b="0" i="0" u="none" strike="noStrike" baseline="0" dirty="0">
                          <a:latin typeface="Times New Roman" pitchFamily="18" charset="0"/>
                        </a:rPr>
                        <a:t>The amount of damage caused</a:t>
                      </a:r>
                      <a:endParaRPr lang="ro-MO"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900" b="0" i="0" u="none" strike="noStrike" baseline="0" noProof="0" dirty="0">
                          <a:latin typeface="Times New Roman" pitchFamily="18" charset="0"/>
                        </a:rPr>
                        <a:t>thousand</a:t>
                      </a:r>
                      <a:r>
                        <a:rPr lang="ro-MO" sz="900" b="0" i="0" u="none" strike="noStrike" baseline="0" dirty="0">
                          <a:latin typeface="Times New Roman" pitchFamily="18" charset="0"/>
                        </a:rPr>
                        <a:t>  lei</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289,0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1264,6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229,7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252,6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1075,1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baseline="0" dirty="0">
                          <a:latin typeface="Times New Roman" pitchFamily="18" charset="0"/>
                        </a:rPr>
                        <a:t>716,8</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900" b="0" i="0" u="none" strike="noStrike" baseline="0" dirty="0">
                          <a:latin typeface="Times New Roman" pitchFamily="18" charset="0"/>
                        </a:rPr>
                        <a:t>384,2</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baseline="0" dirty="0">
                          <a:latin typeface="Times New Roman" pitchFamily="18" charset="0"/>
                        </a:rPr>
                        <a:t>201,2</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o-RO" sz="900" b="0" i="0" u="none" strike="noStrike" baseline="0" dirty="0">
                          <a:latin typeface="Times New Roman" pitchFamily="18" charset="0"/>
                        </a:rPr>
                        <a:t>232,2</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o-RO" sz="900" b="0" i="0" u="none" strike="noStrike" baseline="0" dirty="0">
                          <a:latin typeface="Times New Roman" pitchFamily="18" charset="0"/>
                        </a:rPr>
                        <a:t>192,1</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900" b="0" i="0" u="none" strike="noStrike" baseline="0" dirty="0">
                          <a:latin typeface="Times New Roman" pitchFamily="18" charset="0"/>
                        </a:rPr>
                        <a:t>166,3</a:t>
                      </a:r>
                      <a:endParaRPr lang="ru-RU" sz="900" b="0" i="0" u="none" strike="noStrike" baseline="0" dirty="0">
                        <a:latin typeface="Times New Roman" pitchFamily="18" charset="0"/>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337329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9980" y="0"/>
            <a:ext cx="9144000" cy="936625"/>
          </a:xfr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r>
              <a:rPr lang="en-US" altLang="ro-RO" sz="3000" b="1" dirty="0">
                <a:solidFill>
                  <a:srgbClr val="FFFFCC"/>
                </a:solidFill>
                <a:latin typeface="Arial Narrow" pitchFamily="34" charset="0"/>
                <a:ea typeface="+mn-ea"/>
                <a:cs typeface="+mn-cs"/>
              </a:rPr>
              <a:t>MAIN ISSUES FACING THE FOREST SECTOR IN THE REPUBLIC OF MOLDOVA</a:t>
            </a:r>
            <a:endParaRPr lang="ru-RU" altLang="ro-RO" sz="3000" b="1" dirty="0">
              <a:solidFill>
                <a:srgbClr val="FFFFCC"/>
              </a:solidFill>
              <a:latin typeface="Arial Narrow" pitchFamily="34" charset="0"/>
              <a:ea typeface="+mn-ea"/>
              <a:cs typeface="+mn-cs"/>
            </a:endParaRPr>
          </a:p>
        </p:txBody>
      </p:sp>
      <p:sp>
        <p:nvSpPr>
          <p:cNvPr id="22531" name="Rectangle 3"/>
          <p:cNvSpPr>
            <a:spLocks noGrp="1"/>
          </p:cNvSpPr>
          <p:nvPr>
            <p:ph idx="1"/>
          </p:nvPr>
        </p:nvSpPr>
        <p:spPr>
          <a:xfrm>
            <a:off x="251520" y="1268760"/>
            <a:ext cx="8640960" cy="5256584"/>
          </a:xfrm>
        </p:spPr>
        <p:txBody>
          <a:bodyPr/>
          <a:lstStyle/>
          <a:p>
            <a:pPr algn="just" eaLnBrk="1" hangingPunct="1">
              <a:lnSpc>
                <a:spcPct val="80000"/>
              </a:lnSpc>
              <a:spcBef>
                <a:spcPts val="1000"/>
              </a:spcBef>
              <a:buFont typeface="Wingdings" pitchFamily="2" charset="2"/>
              <a:buChar char="q"/>
            </a:pPr>
            <a:r>
              <a:rPr lang="en-US" altLang="ro-RO" sz="2000" dirty="0">
                <a:latin typeface="Arial Narrow" pitchFamily="34" charset="0"/>
                <a:cs typeface="Times New Roman" pitchFamily="18" charset="0"/>
              </a:rPr>
              <a:t>Continuous degradation of forest ecosystems, fragmentation of forest habitats</a:t>
            </a:r>
            <a:r>
              <a:rPr lang="ro-RO" altLang="ro-RO" sz="2000" dirty="0">
                <a:latin typeface="Arial Narrow" pitchFamily="34" charset="0"/>
                <a:cs typeface="Times New Roman" pitchFamily="18" charset="0"/>
              </a:rPr>
              <a:t>.</a:t>
            </a:r>
          </a:p>
          <a:p>
            <a:pPr algn="just" eaLnBrk="1" hangingPunct="1">
              <a:lnSpc>
                <a:spcPct val="80000"/>
              </a:lnSpc>
              <a:spcBef>
                <a:spcPts val="1000"/>
              </a:spcBef>
              <a:buFont typeface="Wingdings" pitchFamily="2" charset="2"/>
              <a:buChar char="q"/>
            </a:pPr>
            <a:r>
              <a:rPr lang="en-US" altLang="ro-RO" sz="2000" dirty="0">
                <a:latin typeface="Arial Narrow" pitchFamily="34" charset="0"/>
                <a:cs typeface="Times New Roman" pitchFamily="18" charset="0"/>
              </a:rPr>
              <a:t>Decreased occupied areas and aggravation of the situation of rare and endangered ecosystems (beeches, fluffy oaks, </a:t>
            </a:r>
            <a:r>
              <a:rPr lang="en-US" altLang="ro-RO" sz="2000" dirty="0" err="1">
                <a:latin typeface="Arial Narrow" pitchFamily="34" charset="0"/>
                <a:cs typeface="Times New Roman" pitchFamily="18" charset="0"/>
              </a:rPr>
              <a:t>petrophytic</a:t>
            </a:r>
            <a:r>
              <a:rPr lang="en-US" altLang="ro-RO" sz="2000" dirty="0">
                <a:latin typeface="Arial Narrow" pitchFamily="34" charset="0"/>
                <a:cs typeface="Times New Roman" pitchFamily="18" charset="0"/>
              </a:rPr>
              <a:t> formations, etc.). </a:t>
            </a:r>
            <a:endParaRPr lang="ro-RO" altLang="ro-RO" sz="2000" dirty="0">
              <a:latin typeface="Arial Narrow" pitchFamily="34" charset="0"/>
              <a:cs typeface="Times New Roman" pitchFamily="18" charset="0"/>
            </a:endParaRPr>
          </a:p>
          <a:p>
            <a:pPr algn="just" eaLnBrk="1" hangingPunct="1">
              <a:lnSpc>
                <a:spcPct val="80000"/>
              </a:lnSpc>
              <a:spcBef>
                <a:spcPts val="1000"/>
              </a:spcBef>
              <a:buFont typeface="Wingdings" pitchFamily="2" charset="2"/>
              <a:buChar char="q"/>
            </a:pPr>
            <a:r>
              <a:rPr lang="en-US" altLang="ro-RO" sz="2000" dirty="0">
                <a:latin typeface="Arial Narrow" pitchFamily="34" charset="0"/>
                <a:cs typeface="Times New Roman" pitchFamily="18" charset="0"/>
              </a:rPr>
              <a:t>Degradation and diminution of forest resorts.</a:t>
            </a:r>
            <a:r>
              <a:rPr lang="ro-RO" altLang="ro-RO" sz="2000" dirty="0">
                <a:latin typeface="Arial Narrow" pitchFamily="34" charset="0"/>
                <a:cs typeface="Times New Roman" pitchFamily="18" charset="0"/>
              </a:rPr>
              <a:t>.</a:t>
            </a:r>
          </a:p>
          <a:p>
            <a:pPr algn="just" eaLnBrk="1" hangingPunct="1">
              <a:lnSpc>
                <a:spcPct val="80000"/>
              </a:lnSpc>
              <a:spcBef>
                <a:spcPts val="1000"/>
              </a:spcBef>
              <a:buFont typeface="Wingdings" pitchFamily="2" charset="2"/>
              <a:buChar char="q"/>
            </a:pPr>
            <a:r>
              <a:rPr lang="en-US" altLang="ro-RO" sz="2000" dirty="0">
                <a:latin typeface="Arial Narrow" pitchFamily="34" charset="0"/>
                <a:cs typeface="Times New Roman" pitchFamily="18" charset="0"/>
              </a:rPr>
              <a:t>Applying insufficient volumes of ecological regeneration and reconstruction works to improve the composition by promoting more resistant biotypes to climate change, replacing compromised introducers in forest culture, restoring fundamental </a:t>
            </a:r>
            <a:r>
              <a:rPr lang="en-US" altLang="ro-RO" sz="2000" dirty="0" err="1">
                <a:latin typeface="Arial Narrow" pitchFamily="34" charset="0"/>
                <a:cs typeface="Times New Roman" pitchFamily="18" charset="0"/>
              </a:rPr>
              <a:t>phytocenoses</a:t>
            </a:r>
            <a:r>
              <a:rPr lang="en-US" altLang="ro-RO" sz="2000" dirty="0">
                <a:latin typeface="Arial Narrow" pitchFamily="34" charset="0"/>
                <a:cs typeface="Times New Roman" pitchFamily="18" charset="0"/>
              </a:rPr>
              <a:t>, etc. </a:t>
            </a:r>
            <a:endParaRPr lang="ro-RO" altLang="ro-RO" sz="2000" dirty="0">
              <a:latin typeface="Arial Narrow" pitchFamily="34" charset="0"/>
              <a:cs typeface="Times New Roman" pitchFamily="18" charset="0"/>
            </a:endParaRPr>
          </a:p>
          <a:p>
            <a:pPr algn="just" eaLnBrk="1" hangingPunct="1">
              <a:lnSpc>
                <a:spcPct val="80000"/>
              </a:lnSpc>
              <a:spcBef>
                <a:spcPts val="1000"/>
              </a:spcBef>
              <a:buFont typeface="Wingdings" pitchFamily="2" charset="2"/>
              <a:buChar char="q"/>
            </a:pPr>
            <a:r>
              <a:rPr lang="en-US" altLang="ro-RO" sz="2000" dirty="0">
                <a:latin typeface="Arial Narrow" pitchFamily="34" charset="0"/>
                <a:cs typeface="Times New Roman" pitchFamily="18" charset="0"/>
              </a:rPr>
              <a:t>Lack of interconnection corridors between scattered forest bodies.</a:t>
            </a:r>
            <a:endParaRPr lang="ro-RO" altLang="ro-RO" sz="2000" dirty="0">
              <a:latin typeface="Arial Narrow" pitchFamily="34" charset="0"/>
              <a:cs typeface="Times New Roman" pitchFamily="18" charset="0"/>
            </a:endParaRPr>
          </a:p>
          <a:p>
            <a:pPr algn="just" eaLnBrk="1" hangingPunct="1">
              <a:lnSpc>
                <a:spcPct val="80000"/>
              </a:lnSpc>
              <a:spcBef>
                <a:spcPts val="1000"/>
              </a:spcBef>
              <a:buFont typeface="Wingdings" pitchFamily="2" charset="2"/>
              <a:buChar char="q"/>
            </a:pPr>
            <a:r>
              <a:rPr lang="en-US" altLang="ro-RO" sz="2000" dirty="0">
                <a:latin typeface="Arial Narrow" pitchFamily="34" charset="0"/>
                <a:cs typeface="Times New Roman" pitchFamily="18" charset="0"/>
              </a:rPr>
              <a:t>Continuous erosion of forest biodiversity.</a:t>
            </a:r>
            <a:endParaRPr lang="ro-RO" altLang="ro-RO" sz="2000" dirty="0">
              <a:latin typeface="Arial Narrow" pitchFamily="34" charset="0"/>
              <a:cs typeface="Times New Roman" pitchFamily="18" charset="0"/>
            </a:endParaRPr>
          </a:p>
          <a:p>
            <a:pPr algn="just" eaLnBrk="1" hangingPunct="1">
              <a:lnSpc>
                <a:spcPct val="80000"/>
              </a:lnSpc>
              <a:spcBef>
                <a:spcPts val="1000"/>
              </a:spcBef>
              <a:buFont typeface="Wingdings" pitchFamily="2" charset="2"/>
              <a:buChar char="q"/>
            </a:pPr>
            <a:r>
              <a:rPr lang="en-US" altLang="ro-RO" sz="2000" dirty="0">
                <a:latin typeface="Arial Narrow" pitchFamily="34" charset="0"/>
                <a:cs typeface="Times New Roman" pitchFamily="18" charset="0"/>
              </a:rPr>
              <a:t>Reduced effectiveness of methods and techniques currently used in the care and management of stands, regeneration, conservation and reconstruction of forests. </a:t>
            </a:r>
            <a:endParaRPr lang="ro-RO" altLang="ro-RO" sz="2000" dirty="0">
              <a:latin typeface="Arial Narrow" pitchFamily="34" charset="0"/>
              <a:cs typeface="Times New Roman" pitchFamily="18" charset="0"/>
            </a:endParaRPr>
          </a:p>
          <a:p>
            <a:pPr algn="just" eaLnBrk="1" hangingPunct="1">
              <a:lnSpc>
                <a:spcPct val="80000"/>
              </a:lnSpc>
              <a:spcBef>
                <a:spcPts val="1000"/>
              </a:spcBef>
              <a:buFont typeface="Wingdings" pitchFamily="2" charset="2"/>
              <a:buChar char="q"/>
            </a:pPr>
            <a:r>
              <a:rPr lang="en-US" altLang="ro-RO" sz="2000" dirty="0">
                <a:latin typeface="Arial Narrow" pitchFamily="34" charset="0"/>
                <a:cs typeface="Times New Roman" pitchFamily="18" charset="0"/>
              </a:rPr>
              <a:t>Inefficient integration of achievements in the field of forest biodiversity conservation in the theory and practice of forest management. </a:t>
            </a:r>
            <a:endParaRPr lang="ro-RO" altLang="ro-RO" sz="2000" dirty="0">
              <a:latin typeface="Arial Narrow" pitchFamily="34" charset="0"/>
              <a:cs typeface="Times New Roman" pitchFamily="18" charset="0"/>
            </a:endParaRPr>
          </a:p>
          <a:p>
            <a:pPr algn="just" eaLnBrk="1" hangingPunct="1">
              <a:lnSpc>
                <a:spcPct val="80000"/>
              </a:lnSpc>
              <a:spcBef>
                <a:spcPts val="1000"/>
              </a:spcBef>
              <a:buFont typeface="Wingdings" pitchFamily="2" charset="2"/>
              <a:buChar char="q"/>
            </a:pPr>
            <a:r>
              <a:rPr lang="en-US" altLang="ro-RO" sz="2000" dirty="0">
                <a:latin typeface="Arial Narrow" pitchFamily="34" charset="0"/>
                <a:cs typeface="Times New Roman" pitchFamily="18" charset="0"/>
              </a:rPr>
              <a:t>The continuous degradation, fragmentation, destruction, spontaneous management, without the planning imposed by the forest regime, of the forests owned by the town halls.</a:t>
            </a:r>
            <a:endParaRPr lang="ru-RU" altLang="ro-RO" sz="2000" dirty="0">
              <a:latin typeface="Arial Narrow" pitchFamily="34"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56902" cy="980728"/>
          </a:xfr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r>
              <a:rPr lang="en-US" altLang="ro-RO" sz="2600" b="1" dirty="0">
                <a:solidFill>
                  <a:srgbClr val="FFFFCC"/>
                </a:solidFill>
                <a:latin typeface="Arial Narrow" pitchFamily="34" charset="0"/>
                <a:ea typeface="+mn-ea"/>
                <a:cs typeface="+mn-cs"/>
              </a:rPr>
              <a:t>LIST OF SUBJECTS OF INTEREST FOR ENSURING THE SUSTAINABLE DEVELOPMENT OF THE FOREST SECTOR IN THE RM</a:t>
            </a:r>
            <a:endParaRPr lang="ru-RU" altLang="ro-RO" sz="2600" b="1" dirty="0">
              <a:solidFill>
                <a:srgbClr val="FFFFCC"/>
              </a:solidFill>
              <a:latin typeface="Arial Narrow" pitchFamily="34" charset="0"/>
              <a:ea typeface="+mn-ea"/>
              <a:cs typeface="+mn-cs"/>
            </a:endParaRPr>
          </a:p>
        </p:txBody>
      </p:sp>
      <p:sp>
        <p:nvSpPr>
          <p:cNvPr id="23555" name="Content Placeholder 2"/>
          <p:cNvSpPr>
            <a:spLocks noGrp="1"/>
          </p:cNvSpPr>
          <p:nvPr>
            <p:ph idx="1"/>
          </p:nvPr>
        </p:nvSpPr>
        <p:spPr>
          <a:xfrm>
            <a:off x="251520" y="1268760"/>
            <a:ext cx="8712968" cy="5069160"/>
          </a:xfrm>
        </p:spPr>
        <p:txBody>
          <a:bodyPr/>
          <a:lstStyle/>
          <a:p>
            <a:pPr algn="just" eaLnBrk="1" hangingPunct="1">
              <a:spcBef>
                <a:spcPts val="600"/>
              </a:spcBef>
              <a:buFont typeface="Wingdings" pitchFamily="2" charset="2"/>
              <a:buChar char="q"/>
            </a:pPr>
            <a:r>
              <a:rPr lang="en-US" sz="2000" dirty="0">
                <a:latin typeface="Arial Narrow" pitchFamily="34" charset="0"/>
              </a:rPr>
              <a:t>Ensuring sustainable management of the forest sector in the face of climate change, forest regeneration and nursery, successful techniques and practices in afforestation of degraded land, production of forest reproductive material, including protected roots, use of high energy potential hybrid species in cultivation (creation of energy crops);</a:t>
            </a:r>
            <a:endParaRPr lang="ro-RO" sz="2000" dirty="0">
              <a:latin typeface="Arial Narrow" pitchFamily="34" charset="0"/>
            </a:endParaRPr>
          </a:p>
          <a:p>
            <a:pPr algn="just" eaLnBrk="1" hangingPunct="1">
              <a:spcBef>
                <a:spcPts val="600"/>
              </a:spcBef>
              <a:buFont typeface="Wingdings" pitchFamily="2" charset="2"/>
              <a:buChar char="q"/>
            </a:pPr>
            <a:r>
              <a:rPr lang="en-US" altLang="ro-RO" sz="2000" dirty="0">
                <a:latin typeface="Arial Narrow" pitchFamily="34" charset="0"/>
                <a:cs typeface="Times New Roman" pitchFamily="18" charset="0"/>
              </a:rPr>
              <a:t>Realization of the National Forest Inventory, mechanisms of operation of the national system of inventory and landscaping of the forest, other areas covered with forest vegetation, forest certification</a:t>
            </a:r>
            <a:r>
              <a:rPr lang="ro-MO" sz="2000" dirty="0">
                <a:latin typeface="Arial Narrow" pitchFamily="34" charset="0"/>
              </a:rPr>
              <a:t>;</a:t>
            </a:r>
            <a:endParaRPr lang="ro-RO" altLang="ro-RO" sz="2000" dirty="0">
              <a:latin typeface="Arial Narrow" pitchFamily="34" charset="0"/>
              <a:cs typeface="Times New Roman" pitchFamily="18" charset="0"/>
            </a:endParaRPr>
          </a:p>
          <a:p>
            <a:pPr algn="just" eaLnBrk="1" hangingPunct="1">
              <a:spcBef>
                <a:spcPts val="600"/>
              </a:spcBef>
              <a:buFont typeface="Wingdings" pitchFamily="2" charset="2"/>
              <a:buChar char="q"/>
            </a:pPr>
            <a:r>
              <a:rPr lang="en-US" sz="2000" dirty="0">
                <a:latin typeface="Arial Narrow" pitchFamily="34" charset="0"/>
              </a:rPr>
              <a:t>Peculiarities of financial management within the forest management, the mechanism of redistribution of financial sources and the performance of compulsory forest-technical works in the sectors with a low degree of afforestation of the country; financing of state programs; transfers to / from the state budget</a:t>
            </a:r>
            <a:r>
              <a:rPr lang="ro-MO" sz="2000" dirty="0">
                <a:latin typeface="Arial Narrow" pitchFamily="34" charset="0"/>
              </a:rPr>
              <a:t>;</a:t>
            </a:r>
          </a:p>
          <a:p>
            <a:pPr algn="just" eaLnBrk="1" hangingPunct="1">
              <a:spcBef>
                <a:spcPts val="600"/>
              </a:spcBef>
              <a:buFont typeface="Wingdings" pitchFamily="2" charset="2"/>
              <a:buChar char="q"/>
            </a:pPr>
            <a:r>
              <a:rPr lang="en-US" sz="2000" dirty="0">
                <a:latin typeface="Arial Narrow" pitchFamily="34" charset="0"/>
              </a:rPr>
              <a:t>Functioning of the mechanism for financing natural biodiversity conservation activities, including by providing payments / compensations for ecological forest protection services, the mechanism for identifying the beneficiaries of these services and the legal imposition for the collection of payment</a:t>
            </a:r>
            <a:r>
              <a:rPr lang="ro-MO" sz="2000" dirty="0">
                <a:latin typeface="Arial Narrow" pitchFamily="34" charset="0"/>
              </a:rPr>
              <a:t>;</a:t>
            </a:r>
          </a:p>
          <a:p>
            <a:pPr algn="just" eaLnBrk="1" hangingPunct="1">
              <a:spcBef>
                <a:spcPts val="600"/>
              </a:spcBef>
              <a:buNone/>
            </a:pPr>
            <a:endParaRPr lang="ro-RO" altLang="ro-RO" sz="1800" dirty="0">
              <a:latin typeface="Arial Narrow" pitchFamily="34"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56902" cy="980728"/>
          </a:xfr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r>
              <a:rPr lang="en-US" altLang="ro-RO" sz="2600" b="1" dirty="0">
                <a:solidFill>
                  <a:srgbClr val="FFFFCC"/>
                </a:solidFill>
                <a:latin typeface="Arial Narrow" pitchFamily="34" charset="0"/>
              </a:rPr>
              <a:t>LIST OF SUBJECTS OF INTEREST FOR ENSURING THE SUSTAINABLE DEVELOPMENT OF THE FOREST SECTOR IN THE RM</a:t>
            </a:r>
            <a:endParaRPr lang="ru-RU" altLang="ro-RO" sz="2600" b="1" dirty="0">
              <a:solidFill>
                <a:srgbClr val="FFFFCC"/>
              </a:solidFill>
              <a:latin typeface="Arial Narrow" pitchFamily="34" charset="0"/>
              <a:ea typeface="+mn-ea"/>
              <a:cs typeface="+mn-cs"/>
            </a:endParaRPr>
          </a:p>
        </p:txBody>
      </p:sp>
      <p:sp>
        <p:nvSpPr>
          <p:cNvPr id="23555" name="Content Placeholder 2"/>
          <p:cNvSpPr>
            <a:spLocks noGrp="1"/>
          </p:cNvSpPr>
          <p:nvPr>
            <p:ph idx="1"/>
          </p:nvPr>
        </p:nvSpPr>
        <p:spPr>
          <a:xfrm>
            <a:off x="251520" y="1268760"/>
            <a:ext cx="8712968" cy="5069160"/>
          </a:xfrm>
        </p:spPr>
        <p:txBody>
          <a:bodyPr/>
          <a:lstStyle/>
          <a:p>
            <a:pPr algn="just" eaLnBrk="1" hangingPunct="1">
              <a:spcBef>
                <a:spcPts val="600"/>
              </a:spcBef>
              <a:buFont typeface="Wingdings" pitchFamily="2" charset="2"/>
              <a:buChar char="q"/>
            </a:pPr>
            <a:r>
              <a:rPr lang="en-US" sz="2000" dirty="0">
                <a:latin typeface="Arial Narrow" pitchFamily="34" charset="0"/>
              </a:rPr>
              <a:t>Functionality of the Integrated Reporting System, including: the unique system based on specialized software for calculating the volume of wood exposed to exploitation (enhancement); wood source tracking and timber traceability control system; records of timber circulation, </a:t>
            </a:r>
            <a:r>
              <a:rPr lang="en-US" sz="2000" dirty="0" err="1">
                <a:latin typeface="Arial Narrow" pitchFamily="34" charset="0"/>
              </a:rPr>
              <a:t>etc</a:t>
            </a:r>
            <a:r>
              <a:rPr lang="en-US" sz="2000" dirty="0">
                <a:latin typeface="Arial Narrow" pitchFamily="34" charset="0"/>
              </a:rPr>
              <a:t> .;</a:t>
            </a:r>
            <a:endParaRPr lang="ro-RO" sz="2000" dirty="0">
              <a:latin typeface="Arial Narrow" pitchFamily="34" charset="0"/>
            </a:endParaRPr>
          </a:p>
          <a:p>
            <a:pPr algn="just" eaLnBrk="1" hangingPunct="1">
              <a:spcBef>
                <a:spcPts val="600"/>
              </a:spcBef>
              <a:buFont typeface="Wingdings" pitchFamily="2" charset="2"/>
              <a:buChar char="q"/>
            </a:pPr>
            <a:r>
              <a:rPr lang="en-US" altLang="ro-RO" sz="2000" dirty="0">
                <a:latin typeface="Arial Narrow" pitchFamily="34" charset="0"/>
                <a:cs typeface="Times New Roman" pitchFamily="18" charset="0"/>
              </a:rPr>
              <a:t>The interaction of</a:t>
            </a:r>
            <a:r>
              <a:rPr lang="ro-RO" altLang="ro-RO" sz="2000" dirty="0">
                <a:latin typeface="Arial Narrow" pitchFamily="34" charset="0"/>
                <a:cs typeface="Times New Roman" pitchFamily="18" charset="0"/>
              </a:rPr>
              <a:t> </a:t>
            </a:r>
            <a:r>
              <a:rPr lang="en-US" altLang="ro-RO" sz="2000" dirty="0">
                <a:latin typeface="Arial Narrow" pitchFamily="34" charset="0"/>
                <a:cs typeface="Times New Roman" pitchFamily="18" charset="0"/>
              </a:rPr>
              <a:t>the</a:t>
            </a:r>
            <a:r>
              <a:rPr lang="ro-RO" altLang="ro-RO" sz="2000" dirty="0">
                <a:latin typeface="Arial Narrow" pitchFamily="34" charset="0"/>
                <a:cs typeface="Times New Roman" pitchFamily="18" charset="0"/>
              </a:rPr>
              <a:t> state-</a:t>
            </a:r>
            <a:r>
              <a:rPr lang="ro-RO" altLang="ro-RO" sz="2000" dirty="0" err="1">
                <a:latin typeface="Arial Narrow" pitchFamily="34" charset="0"/>
                <a:cs typeface="Times New Roman" pitchFamily="18" charset="0"/>
              </a:rPr>
              <a:t>owned</a:t>
            </a:r>
            <a:r>
              <a:rPr lang="ro-RO" altLang="ro-RO" sz="2000" dirty="0">
                <a:latin typeface="Arial Narrow" pitchFamily="34" charset="0"/>
                <a:cs typeface="Times New Roman" pitchFamily="18" charset="0"/>
              </a:rPr>
              <a:t> </a:t>
            </a:r>
            <a:r>
              <a:rPr lang="ro-RO" altLang="ro-RO" sz="2000" dirty="0" err="1">
                <a:latin typeface="Arial Narrow" pitchFamily="34" charset="0"/>
                <a:cs typeface="Times New Roman" pitchFamily="18" charset="0"/>
              </a:rPr>
              <a:t>forest</a:t>
            </a:r>
            <a:r>
              <a:rPr lang="ro-RO" altLang="ro-RO" sz="2000" dirty="0">
                <a:latin typeface="Arial Narrow" pitchFamily="34" charset="0"/>
                <a:cs typeface="Times New Roman" pitchFamily="18" charset="0"/>
              </a:rPr>
              <a:t> sector </a:t>
            </a:r>
            <a:r>
              <a:rPr lang="ro-RO" altLang="ro-RO" sz="2000" dirty="0" err="1">
                <a:latin typeface="Arial Narrow" pitchFamily="34" charset="0"/>
                <a:cs typeface="Times New Roman" pitchFamily="18" charset="0"/>
              </a:rPr>
              <a:t>with</a:t>
            </a:r>
            <a:r>
              <a:rPr lang="ro-RO" altLang="ro-RO" sz="2000" dirty="0">
                <a:latin typeface="Arial Narrow" pitchFamily="34" charset="0"/>
                <a:cs typeface="Times New Roman" pitchFamily="18" charset="0"/>
              </a:rPr>
              <a:t> </a:t>
            </a:r>
            <a:r>
              <a:rPr lang="ro-RO" altLang="ro-RO" sz="2000" dirty="0" err="1">
                <a:latin typeface="Arial Narrow" pitchFamily="34" charset="0"/>
                <a:cs typeface="Times New Roman" pitchFamily="18" charset="0"/>
              </a:rPr>
              <a:t>the</a:t>
            </a:r>
            <a:r>
              <a:rPr lang="ro-RO" altLang="ro-RO" sz="2000" dirty="0">
                <a:latin typeface="Arial Narrow" pitchFamily="34" charset="0"/>
                <a:cs typeface="Times New Roman" pitchFamily="18" charset="0"/>
              </a:rPr>
              <a:t> private/</a:t>
            </a:r>
            <a:r>
              <a:rPr lang="ro-RO" altLang="ro-RO" sz="2000" dirty="0" err="1">
                <a:latin typeface="Arial Narrow" pitchFamily="34" charset="0"/>
                <a:cs typeface="Times New Roman" pitchFamily="18" charset="0"/>
              </a:rPr>
              <a:t>communal</a:t>
            </a:r>
            <a:r>
              <a:rPr lang="ro-RO" altLang="ro-RO" sz="2000" dirty="0">
                <a:latin typeface="Arial Narrow" pitchFamily="34" charset="0"/>
                <a:cs typeface="Times New Roman" pitchFamily="18" charset="0"/>
              </a:rPr>
              <a:t> </a:t>
            </a:r>
            <a:r>
              <a:rPr lang="ro-RO" altLang="ro-RO" sz="2000" dirty="0" err="1">
                <a:latin typeface="Arial Narrow" pitchFamily="34" charset="0"/>
                <a:cs typeface="Times New Roman" pitchFamily="18" charset="0"/>
              </a:rPr>
              <a:t>one</a:t>
            </a:r>
            <a:r>
              <a:rPr lang="ro-RO" altLang="ro-RO" sz="2000" dirty="0">
                <a:latin typeface="Arial Narrow" pitchFamily="34" charset="0"/>
                <a:cs typeface="Times New Roman" pitchFamily="18" charset="0"/>
              </a:rPr>
              <a:t>, </a:t>
            </a:r>
            <a:r>
              <a:rPr lang="ro-RO" altLang="ro-RO" sz="2000" dirty="0" err="1">
                <a:latin typeface="Arial Narrow" pitchFamily="34" charset="0"/>
                <a:cs typeface="Times New Roman" pitchFamily="18" charset="0"/>
              </a:rPr>
              <a:t>the</a:t>
            </a:r>
            <a:r>
              <a:rPr lang="ro-RO" altLang="ro-RO" sz="2000" dirty="0">
                <a:latin typeface="Arial Narrow" pitchFamily="34" charset="0"/>
                <a:cs typeface="Times New Roman" pitchFamily="18" charset="0"/>
              </a:rPr>
              <a:t> </a:t>
            </a:r>
            <a:r>
              <a:rPr lang="ro-RO" altLang="ro-RO" sz="2000" dirty="0" err="1">
                <a:latin typeface="Arial Narrow" pitchFamily="34" charset="0"/>
                <a:cs typeface="Times New Roman" pitchFamily="18" charset="0"/>
              </a:rPr>
              <a:t>development</a:t>
            </a:r>
            <a:r>
              <a:rPr lang="ro-RO" altLang="ro-RO" sz="2000" dirty="0">
                <a:latin typeface="Arial Narrow" pitchFamily="34" charset="0"/>
                <a:cs typeface="Times New Roman" pitchFamily="18" charset="0"/>
              </a:rPr>
              <a:t> of </a:t>
            </a:r>
            <a:r>
              <a:rPr lang="ro-RO" altLang="ro-RO" sz="2000" dirty="0" err="1">
                <a:latin typeface="Arial Narrow" pitchFamily="34" charset="0"/>
                <a:cs typeface="Times New Roman" pitchFamily="18" charset="0"/>
              </a:rPr>
              <a:t>the</a:t>
            </a:r>
            <a:r>
              <a:rPr lang="ro-RO" altLang="ro-RO" sz="2000" dirty="0">
                <a:latin typeface="Arial Narrow" pitchFamily="34" charset="0"/>
                <a:cs typeface="Times New Roman" pitchFamily="18" charset="0"/>
              </a:rPr>
              <a:t> public-private </a:t>
            </a:r>
            <a:r>
              <a:rPr lang="ro-RO" altLang="ro-RO" sz="2000" dirty="0" err="1">
                <a:latin typeface="Arial Narrow" pitchFamily="34" charset="0"/>
                <a:cs typeface="Times New Roman" pitchFamily="18" charset="0"/>
              </a:rPr>
              <a:t>partnership</a:t>
            </a:r>
            <a:r>
              <a:rPr lang="ro-RO" altLang="ro-RO" sz="2000" dirty="0">
                <a:latin typeface="Arial Narrow" pitchFamily="34" charset="0"/>
                <a:cs typeface="Times New Roman" pitchFamily="18" charset="0"/>
              </a:rPr>
              <a:t> in </a:t>
            </a:r>
            <a:r>
              <a:rPr lang="ro-RO" altLang="ro-RO" sz="2000" dirty="0" err="1">
                <a:latin typeface="Arial Narrow" pitchFamily="34" charset="0"/>
                <a:cs typeface="Times New Roman" pitchFamily="18" charset="0"/>
              </a:rPr>
              <a:t>the</a:t>
            </a:r>
            <a:r>
              <a:rPr lang="ro-RO" altLang="ro-RO" sz="2000" dirty="0">
                <a:latin typeface="Arial Narrow" pitchFamily="34" charset="0"/>
                <a:cs typeface="Times New Roman" pitchFamily="18" charset="0"/>
              </a:rPr>
              <a:t> </a:t>
            </a:r>
            <a:r>
              <a:rPr lang="ro-RO" altLang="ro-RO" sz="2000" dirty="0" err="1">
                <a:latin typeface="Arial Narrow" pitchFamily="34" charset="0"/>
                <a:cs typeface="Times New Roman" pitchFamily="18" charset="0"/>
              </a:rPr>
              <a:t>foreset</a:t>
            </a:r>
            <a:r>
              <a:rPr lang="ro-RO" altLang="ro-RO" sz="2000" dirty="0">
                <a:latin typeface="Arial Narrow" pitchFamily="34" charset="0"/>
                <a:cs typeface="Times New Roman" pitchFamily="18" charset="0"/>
              </a:rPr>
              <a:t> fund, </a:t>
            </a:r>
            <a:r>
              <a:rPr lang="ro-RO" altLang="ro-RO" sz="2000" dirty="0" err="1">
                <a:latin typeface="Arial Narrow" pitchFamily="34" charset="0"/>
                <a:cs typeface="Times New Roman" pitchFamily="18" charset="0"/>
              </a:rPr>
              <a:t>the</a:t>
            </a:r>
            <a:r>
              <a:rPr lang="ro-RO" altLang="ro-RO" sz="2000" dirty="0">
                <a:latin typeface="Arial Narrow" pitchFamily="34" charset="0"/>
                <a:cs typeface="Times New Roman" pitchFamily="18" charset="0"/>
              </a:rPr>
              <a:t> </a:t>
            </a:r>
            <a:r>
              <a:rPr lang="ro-RO" altLang="ro-RO" sz="2000" dirty="0" err="1">
                <a:latin typeface="Arial Narrow" pitchFamily="34" charset="0"/>
                <a:cs typeface="Times New Roman" pitchFamily="18" charset="0"/>
              </a:rPr>
              <a:t>forest</a:t>
            </a:r>
            <a:r>
              <a:rPr lang="ro-RO" altLang="ro-RO" sz="2000" dirty="0">
                <a:latin typeface="Arial Narrow" pitchFamily="34" charset="0"/>
                <a:cs typeface="Times New Roman" pitchFamily="18" charset="0"/>
              </a:rPr>
              <a:t> </a:t>
            </a:r>
            <a:r>
              <a:rPr lang="ro-RO" altLang="ro-RO" sz="2000" dirty="0" err="1">
                <a:latin typeface="Arial Narrow" pitchFamily="34" charset="0"/>
                <a:cs typeface="Times New Roman" pitchFamily="18" charset="0"/>
              </a:rPr>
              <a:t>rent</a:t>
            </a:r>
            <a:r>
              <a:rPr lang="ro-MO" altLang="ro-RO" sz="2000" dirty="0">
                <a:latin typeface="Arial Narrow" pitchFamily="34" charset="0"/>
                <a:cs typeface="Times New Roman" pitchFamily="18" charset="0"/>
              </a:rPr>
              <a:t>;</a:t>
            </a:r>
            <a:endParaRPr lang="ru-RU" sz="2000" b="1" dirty="0">
              <a:latin typeface="Arial Narrow" pitchFamily="34" charset="0"/>
            </a:endParaRPr>
          </a:p>
          <a:p>
            <a:pPr algn="just" eaLnBrk="1" hangingPunct="1">
              <a:spcBef>
                <a:spcPts val="600"/>
              </a:spcBef>
              <a:buFont typeface="Wingdings" pitchFamily="2" charset="2"/>
              <a:buChar char="q"/>
            </a:pPr>
            <a:r>
              <a:rPr lang="en-US" sz="2000" dirty="0">
                <a:latin typeface="Arial Narrow" pitchFamily="34" charset="0"/>
              </a:rPr>
              <a:t>Management of state protected natural areas (nature reserves, nature parks), management plans</a:t>
            </a:r>
            <a:r>
              <a:rPr lang="ro-RO" sz="2000" dirty="0">
                <a:latin typeface="Arial Narrow" pitchFamily="34" charset="0"/>
              </a:rPr>
              <a:t>,</a:t>
            </a:r>
            <a:r>
              <a:rPr lang="en-US" sz="2000" dirty="0">
                <a:latin typeface="Arial Narrow" pitchFamily="34" charset="0"/>
              </a:rPr>
              <a:t> </a:t>
            </a:r>
            <a:r>
              <a:rPr lang="ro-MO" sz="2000" dirty="0">
                <a:latin typeface="Arial Narrow" pitchFamily="34" charset="0"/>
              </a:rPr>
              <a:t>etc.;</a:t>
            </a:r>
          </a:p>
          <a:p>
            <a:pPr algn="just" eaLnBrk="1" hangingPunct="1">
              <a:spcBef>
                <a:spcPts val="600"/>
              </a:spcBef>
              <a:buFont typeface="Wingdings" pitchFamily="2" charset="2"/>
              <a:buChar char="q"/>
            </a:pPr>
            <a:r>
              <a:rPr lang="en-US" sz="2000" dirty="0">
                <a:latin typeface="Arial Narrow" pitchFamily="34" charset="0"/>
              </a:rPr>
              <a:t>Development of the auxiliary-industrial household and capitalization of the non-timber production of the forest, including: recreational services, tourism, hunting, hunting tourism, medicinal plants, forest leasing,</a:t>
            </a:r>
            <a:r>
              <a:rPr lang="ro-MO" sz="2000" dirty="0">
                <a:latin typeface="Arial Narrow" pitchFamily="34" charset="0"/>
              </a:rPr>
              <a:t> etc.;</a:t>
            </a:r>
          </a:p>
          <a:p>
            <a:pPr algn="just" eaLnBrk="1" hangingPunct="1">
              <a:spcBef>
                <a:spcPts val="600"/>
              </a:spcBef>
              <a:buFont typeface="Wingdings" pitchFamily="2" charset="2"/>
              <a:buChar char="q"/>
            </a:pPr>
            <a:r>
              <a:rPr lang="en-US" altLang="ro-RO" sz="2000" dirty="0">
                <a:latin typeface="Arial Narrow" pitchFamily="34" charset="0"/>
                <a:cs typeface="Times New Roman" pitchFamily="18" charset="0"/>
              </a:rPr>
              <a:t>Signing of a bilateral cooperation agreement for the transfer of knowledge and advanced technologies in the field of forestry and biodiversity conservation, having as priority objective the southern area of the Republic of Moldova</a:t>
            </a:r>
            <a:r>
              <a:rPr lang="ro-MO" altLang="ro-RO" sz="2000" dirty="0">
                <a:latin typeface="Arial Narrow" pitchFamily="34" charset="0"/>
                <a:cs typeface="Times New Roman" pitchFamily="18" charset="0"/>
              </a:rPr>
              <a:t>.</a:t>
            </a:r>
            <a:endParaRPr lang="ru-RU" altLang="ro-RO" sz="2000" dirty="0">
              <a:latin typeface="Arial Narrow" pitchFamily="34"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9917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a:ln>
            <a:noFill/>
          </a:ln>
          <a:effectLst>
            <a:softEdge rad="112500"/>
          </a:effectLst>
        </p:spPr>
      </p:pic>
      <p:sp>
        <p:nvSpPr>
          <p:cNvPr id="2" name="TextBox 1"/>
          <p:cNvSpPr txBox="1"/>
          <p:nvPr/>
        </p:nvSpPr>
        <p:spPr>
          <a:xfrm>
            <a:off x="1475656" y="4437112"/>
            <a:ext cx="6192688" cy="1323439"/>
          </a:xfrm>
          <a:prstGeom prst="rect">
            <a:avLst/>
          </a:prstGeom>
          <a:noFill/>
        </p:spPr>
        <p:txBody>
          <a:bodyPr wrap="square" rtlCol="0">
            <a:spAutoFit/>
          </a:bodyPr>
          <a:lstStyle/>
          <a:p>
            <a:pPr algn="ctr"/>
            <a:r>
              <a:rPr lang="en-US" sz="4000" dirty="0">
                <a:solidFill>
                  <a:srgbClr val="FFFF00"/>
                </a:solidFill>
              </a:rPr>
              <a:t>Thank you for your attention</a:t>
            </a:r>
            <a:r>
              <a:rPr lang="ro-RO" sz="4000" dirty="0">
                <a:solidFill>
                  <a:srgbClr val="FFFF00"/>
                </a:solidFill>
              </a:rPr>
              <a:t>!</a:t>
            </a:r>
            <a:endParaRPr lang="ru-RU" sz="4000" dirty="0">
              <a:solidFill>
                <a:srgbClr val="FFFF00"/>
              </a:solidFill>
            </a:endParaRPr>
          </a:p>
        </p:txBody>
      </p:sp>
    </p:spTree>
    <p:extLst>
      <p:ext uri="{BB962C8B-B14F-4D97-AF65-F5344CB8AC3E}">
        <p14:creationId xmlns:p14="http://schemas.microsoft.com/office/powerpoint/2010/main" val="50531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0" y="-27384"/>
            <a:ext cx="9144000" cy="504055"/>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vi-VN" altLang="ro-RO" sz="3000" b="1" dirty="0">
                <a:solidFill>
                  <a:srgbClr val="FFFFCC"/>
                </a:solidFill>
                <a:latin typeface="Arial Narrow" pitchFamily="34" charset="0"/>
              </a:rPr>
              <a:t> </a:t>
            </a:r>
            <a:r>
              <a:rPr lang="en-US" altLang="ro-RO" sz="2400" b="1" dirty="0">
                <a:solidFill>
                  <a:srgbClr val="FFFFCC"/>
                </a:solidFill>
                <a:latin typeface="Arial Narrow" pitchFamily="34" charset="0"/>
              </a:rPr>
              <a:t>THE EVOLUTION OF THE FOREST SURFACE IN THE PERIOD 1848-2020</a:t>
            </a:r>
            <a:endParaRPr lang="ru-RU" altLang="ro-RO" sz="2400" b="1" dirty="0">
              <a:solidFill>
                <a:srgbClr val="FFFFCC"/>
              </a:solidFill>
              <a:latin typeface="Arial Narrow" pitchFamily="34" charset="0"/>
            </a:endParaRPr>
          </a:p>
        </p:txBody>
      </p:sp>
      <p:graphicFrame>
        <p:nvGraphicFramePr>
          <p:cNvPr id="2" name="Chart 2"/>
          <p:cNvGraphicFramePr>
            <a:graphicFrameLocks noChangeAspect="1"/>
          </p:cNvGraphicFramePr>
          <p:nvPr>
            <p:extLst>
              <p:ext uri="{D42A27DB-BD31-4B8C-83A1-F6EECF244321}">
                <p14:modId xmlns:p14="http://schemas.microsoft.com/office/powerpoint/2010/main" val="3867100330"/>
              </p:ext>
            </p:extLst>
          </p:nvPr>
        </p:nvGraphicFramePr>
        <p:xfrm>
          <a:off x="395288" y="743496"/>
          <a:ext cx="8353425" cy="59258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p:cNvSpPr txBox="1">
            <a:spLocks noChangeArrowheads="1"/>
          </p:cNvSpPr>
          <p:nvPr/>
        </p:nvSpPr>
        <p:spPr bwMode="auto">
          <a:xfrm>
            <a:off x="5292725" y="1341438"/>
            <a:ext cx="331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ro-RO"/>
          </a:p>
        </p:txBody>
      </p:sp>
      <p:sp>
        <p:nvSpPr>
          <p:cNvPr id="9" name="Rectangle 8"/>
          <p:cNvSpPr>
            <a:spLocks noChangeArrowheads="1"/>
          </p:cNvSpPr>
          <p:nvPr/>
        </p:nvSpPr>
        <p:spPr bwMode="auto">
          <a:xfrm>
            <a:off x="0" y="0"/>
            <a:ext cx="9144000" cy="476250"/>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1" dirty="0">
                <a:solidFill>
                  <a:srgbClr val="FFFFCC"/>
                </a:solidFill>
                <a:latin typeface="Arial Narrow" pitchFamily="34" charset="0"/>
              </a:rPr>
              <a:t>EVOLUTION OF LAND INDICATORS IN THE PERIOD 1990-2020</a:t>
            </a:r>
            <a:endParaRPr lang="ro-RO" sz="2800" b="1" dirty="0">
              <a:solidFill>
                <a:srgbClr val="FFFFCC"/>
              </a:solidFill>
              <a:latin typeface="Arial Narrow"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67068247"/>
              </p:ext>
            </p:extLst>
          </p:nvPr>
        </p:nvGraphicFramePr>
        <p:xfrm>
          <a:off x="107950" y="857597"/>
          <a:ext cx="8928546" cy="5667742"/>
        </p:xfrm>
        <a:graphic>
          <a:graphicData uri="http://schemas.openxmlformats.org/drawingml/2006/table">
            <a:tbl>
              <a:tblPr>
                <a:tableStyleId>{5C22544A-7EE6-4342-B048-85BDC9FD1C3A}</a:tableStyleId>
              </a:tblPr>
              <a:tblGrid>
                <a:gridCol w="3815978">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tblGrid>
              <a:tr h="354906">
                <a:tc rowSpan="3">
                  <a:txBody>
                    <a:bodyPr/>
                    <a:lstStyle/>
                    <a:p>
                      <a:pPr algn="ctr" rtl="0" fontAlgn="ctr"/>
                      <a:r>
                        <a:rPr lang="en-US" sz="2000" b="1" u="none" strike="noStrike" noProof="0" dirty="0">
                          <a:effectLst/>
                          <a:latin typeface="Calibri" pitchFamily="34" charset="0"/>
                        </a:rPr>
                        <a:t>Categories</a:t>
                      </a:r>
                      <a:r>
                        <a:rPr lang="ro-RO" sz="2000" b="1" u="none" strike="noStrike" noProof="0" dirty="0">
                          <a:effectLst/>
                          <a:latin typeface="Calibri" pitchFamily="34" charset="0"/>
                        </a:rPr>
                        <a:t> </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rtl="0" fontAlgn="ctr"/>
                      <a:r>
                        <a:rPr lang="ro-RO" sz="2000" b="1" u="none" strike="noStrike" noProof="0" dirty="0">
                          <a:effectLst/>
                          <a:latin typeface="Calibri" pitchFamily="34" charset="0"/>
                        </a:rPr>
                        <a:t>Unit of </a:t>
                      </a:r>
                      <a:r>
                        <a:rPr lang="en-US" sz="2000" b="1" u="none" strike="noStrike" noProof="0" dirty="0">
                          <a:effectLst/>
                          <a:latin typeface="Calibri" pitchFamily="34" charset="0"/>
                        </a:rPr>
                        <a:t>measurement</a:t>
                      </a:r>
                      <a:endParaRPr lang="en-US"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rtl="0" fontAlgn="ctr"/>
                      <a:r>
                        <a:rPr lang="en-US" sz="2000" b="1" u="none" strike="noStrike" noProof="0" dirty="0">
                          <a:effectLst/>
                          <a:latin typeface="Calibri" pitchFamily="34" charset="0"/>
                        </a:rPr>
                        <a:t>Indicators reached</a:t>
                      </a:r>
                      <a:endParaRPr lang="en-US"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54906">
                <a:tc vMerge="1">
                  <a:txBody>
                    <a:bodyPr/>
                    <a:lstStyle/>
                    <a:p>
                      <a:endParaRPr lang="ru-RU"/>
                    </a:p>
                  </a:txBody>
                  <a:tcPr/>
                </a:tc>
                <a:tc vMerge="1">
                  <a:txBody>
                    <a:bodyPr/>
                    <a:lstStyle/>
                    <a:p>
                      <a:endParaRPr lang="ru-RU"/>
                    </a:p>
                  </a:txBody>
                  <a:tcPr/>
                </a:tc>
                <a:tc rowSpan="2">
                  <a:txBody>
                    <a:bodyPr/>
                    <a:lstStyle/>
                    <a:p>
                      <a:pPr algn="ctr" rtl="0" fontAlgn="ctr"/>
                      <a:r>
                        <a:rPr lang="ro-RO" sz="2000" u="none" strike="noStrike" noProof="0" dirty="0">
                          <a:effectLst/>
                          <a:latin typeface="Calibri" pitchFamily="34" charset="0"/>
                        </a:rPr>
                        <a:t>1990</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ro-RO" sz="2000" u="none" strike="noStrike" noProof="0" dirty="0">
                          <a:effectLst/>
                          <a:latin typeface="Calibri" pitchFamily="34" charset="0"/>
                        </a:rPr>
                        <a:t>2020</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0" fontAlgn="ctr"/>
                      <a:r>
                        <a:rPr lang="en-US" sz="2000" u="none" strike="noStrike" noProof="0" dirty="0">
                          <a:effectLst/>
                          <a:latin typeface="Calibri" pitchFamily="34" charset="0"/>
                        </a:rPr>
                        <a:t>The difference</a:t>
                      </a:r>
                      <a:endParaRPr lang="en-US" sz="2000" b="0"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0001"/>
                  </a:ext>
                </a:extLst>
              </a:tr>
              <a:tr h="69905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en-US" sz="2000" u="none" strike="noStrike" noProof="0" dirty="0">
                          <a:effectLst/>
                          <a:latin typeface="Calibri" pitchFamily="34" charset="0"/>
                        </a:rPr>
                        <a:t>physical units</a:t>
                      </a:r>
                      <a:endParaRPr lang="en-US" sz="2000" b="0"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2000" u="none" strike="noStrike" noProof="0" dirty="0">
                          <a:effectLst/>
                          <a:latin typeface="Calibri" pitchFamily="34" charset="0"/>
                        </a:rPr>
                        <a:t>percent, %</a:t>
                      </a:r>
                      <a:endParaRPr lang="en-US" sz="2000" b="0"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4906">
                <a:tc>
                  <a:txBody>
                    <a:bodyPr/>
                    <a:lstStyle/>
                    <a:p>
                      <a:pPr algn="just" rtl="0" fontAlgn="ctr"/>
                      <a:r>
                        <a:rPr lang="ro-RO" sz="2000" b="1" u="none" strike="noStrike" noProof="0" dirty="0">
                          <a:effectLst/>
                          <a:latin typeface="Calibri" pitchFamily="34" charset="0"/>
                        </a:rPr>
                        <a:t>I. Forest </a:t>
                      </a:r>
                      <a:r>
                        <a:rPr lang="en-US" sz="2000" b="1" u="none" strike="noStrike" noProof="0" dirty="0">
                          <a:effectLst/>
                          <a:latin typeface="Calibri" pitchFamily="34" charset="0"/>
                        </a:rPr>
                        <a:t>vegetation</a:t>
                      </a:r>
                      <a:r>
                        <a:rPr lang="ro-RO" sz="2000" b="1" u="none" strike="noStrike" noProof="0" dirty="0">
                          <a:effectLst/>
                          <a:latin typeface="Calibri" pitchFamily="34" charset="0"/>
                        </a:rPr>
                        <a:t>, total</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u="none" strike="noStrike" noProof="0" dirty="0">
                          <a:effectLst/>
                          <a:latin typeface="Calibri" pitchFamily="34" charset="0"/>
                        </a:rPr>
                        <a:t>372,4</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u="none" strike="noStrike" noProof="0" dirty="0">
                          <a:effectLst/>
                          <a:latin typeface="Calibri" pitchFamily="34" charset="0"/>
                        </a:rPr>
                        <a:t>428,7</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u="none" strike="noStrike" noProof="0" dirty="0">
                          <a:effectLst/>
                          <a:latin typeface="Calibri" pitchFamily="34" charset="0"/>
                        </a:rPr>
                        <a:t>+56,3</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u="none" strike="noStrike" noProof="0" dirty="0">
                          <a:effectLst/>
                          <a:latin typeface="Calibri" pitchFamily="34" charset="0"/>
                        </a:rPr>
                        <a:t>+15,12</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3"/>
                  </a:ext>
                </a:extLst>
              </a:tr>
              <a:tr h="354906">
                <a:tc>
                  <a:txBody>
                    <a:bodyPr/>
                    <a:lstStyle/>
                    <a:p>
                      <a:pPr algn="just" rtl="0" fontAlgn="ctr"/>
                      <a:r>
                        <a:rPr lang="ro-RO" sz="2000" u="none" strike="noStrike" noProof="0" dirty="0">
                          <a:effectLst/>
                          <a:latin typeface="Calibri" pitchFamily="34" charset="0"/>
                        </a:rPr>
                        <a:t>1.1. </a:t>
                      </a:r>
                      <a:r>
                        <a:rPr lang="en-US" sz="2000" u="none" strike="noStrike" noProof="0" dirty="0">
                          <a:effectLst/>
                          <a:latin typeface="Calibri" pitchFamily="34" charset="0"/>
                        </a:rPr>
                        <a:t>Forestry</a:t>
                      </a:r>
                      <a:endParaRPr lang="en-US" sz="2000" b="0"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u="none" strike="noStrike" noProof="0" dirty="0">
                          <a:effectLst/>
                          <a:latin typeface="Calibri" pitchFamily="34" charset="0"/>
                        </a:rPr>
                        <a:t>325,4</a:t>
                      </a:r>
                      <a:endParaRPr lang="ro-RO" sz="2000" b="0"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u="none" strike="noStrike" noProof="0" dirty="0">
                          <a:effectLst/>
                          <a:latin typeface="Calibri" pitchFamily="34" charset="0"/>
                        </a:rPr>
                        <a:t>379,5</a:t>
                      </a:r>
                      <a:endParaRPr lang="ro-RO" sz="2000" b="0"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u="none" strike="noStrike" noProof="0" dirty="0">
                          <a:effectLst/>
                          <a:latin typeface="Calibri" pitchFamily="34" charset="0"/>
                        </a:rPr>
                        <a:t>+54,1</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u="none" strike="noStrike" noProof="0" dirty="0">
                          <a:effectLst/>
                          <a:latin typeface="Calibri" pitchFamily="34" charset="0"/>
                        </a:rPr>
                        <a:t>+16,63</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4906">
                <a:tc>
                  <a:txBody>
                    <a:bodyPr/>
                    <a:lstStyle/>
                    <a:p>
                      <a:pPr algn="just" rtl="0" fontAlgn="ctr"/>
                      <a:r>
                        <a:rPr lang="ro-RO" sz="2000" u="none" strike="noStrike" noProof="0" dirty="0">
                          <a:effectLst/>
                          <a:latin typeface="Calibri" pitchFamily="34" charset="0"/>
                        </a:rPr>
                        <a:t>1.2. </a:t>
                      </a:r>
                      <a:r>
                        <a:rPr lang="en-US" sz="2000" u="none" strike="noStrike" noProof="0" dirty="0">
                          <a:effectLst/>
                          <a:latin typeface="Calibri" pitchFamily="34" charset="0"/>
                        </a:rPr>
                        <a:t>Other types of forest vegetation</a:t>
                      </a:r>
                      <a:endParaRPr lang="ro-RO" sz="2000" b="0"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u="none" strike="noStrike" noProof="0" dirty="0">
                          <a:effectLst/>
                          <a:latin typeface="Calibri" pitchFamily="34" charset="0"/>
                        </a:rPr>
                        <a:t>47,0</a:t>
                      </a:r>
                      <a:endParaRPr lang="ro-RO" sz="2000" b="0"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u="none" strike="noStrike" noProof="0" dirty="0">
                          <a:effectLst/>
                          <a:latin typeface="Calibri" pitchFamily="34" charset="0"/>
                        </a:rPr>
                        <a:t>49,2</a:t>
                      </a:r>
                      <a:endParaRPr lang="ro-RO" sz="2000" b="0"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u="none" strike="noStrike" noProof="0" dirty="0">
                          <a:effectLst/>
                          <a:latin typeface="Calibri" pitchFamily="34" charset="0"/>
                        </a:rPr>
                        <a:t>+2,</a:t>
                      </a:r>
                      <a:r>
                        <a:rPr lang="ro-RO" sz="2000" u="none" strike="noStrike" noProof="0" dirty="0" err="1">
                          <a:effectLst/>
                          <a:latin typeface="Calibri" pitchFamily="34" charset="0"/>
                        </a:rPr>
                        <a:t>2</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u="none" strike="noStrike" noProof="0" dirty="0">
                          <a:effectLst/>
                          <a:latin typeface="Calibri" pitchFamily="34" charset="0"/>
                        </a:rPr>
                        <a:t>+4,68</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4906">
                <a:tc>
                  <a:txBody>
                    <a:bodyPr/>
                    <a:lstStyle/>
                    <a:p>
                      <a:pPr algn="just" rtl="0" fontAlgn="ctr"/>
                      <a:r>
                        <a:rPr lang="ro-RO" sz="2000" b="1" u="none" strike="noStrike" noProof="0" dirty="0">
                          <a:effectLst/>
                          <a:latin typeface="Calibri" pitchFamily="34" charset="0"/>
                        </a:rPr>
                        <a:t>II. </a:t>
                      </a:r>
                      <a:r>
                        <a:rPr lang="en-US" sz="2000" b="1" u="none" strike="noStrike" noProof="0" dirty="0">
                          <a:solidFill>
                            <a:srgbClr val="FF0000"/>
                          </a:solidFill>
                          <a:effectLst/>
                          <a:latin typeface="Calibri" pitchFamily="34" charset="0"/>
                        </a:rPr>
                        <a:t>Arable</a:t>
                      </a:r>
                      <a:r>
                        <a:rPr lang="ro-RO" sz="2000" b="1" u="none" strike="noStrike" noProof="0" dirty="0">
                          <a:solidFill>
                            <a:srgbClr val="FF0000"/>
                          </a:solidFill>
                          <a:effectLst/>
                          <a:latin typeface="Calibri" pitchFamily="34" charset="0"/>
                        </a:rPr>
                        <a:t> land / </a:t>
                      </a:r>
                      <a:r>
                        <a:rPr lang="en-US" sz="2000" b="1" u="none" strike="noStrike" noProof="0" dirty="0">
                          <a:solidFill>
                            <a:srgbClr val="FF0000"/>
                          </a:solidFill>
                          <a:effectLst/>
                          <a:latin typeface="Calibri" pitchFamily="34" charset="0"/>
                        </a:rPr>
                        <a:t>Plowing land</a:t>
                      </a:r>
                      <a:endParaRPr lang="en-US" sz="2000" b="1" i="0" u="none" strike="noStrike" noProof="0" dirty="0">
                        <a:solidFill>
                          <a:srgbClr val="FF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1589,1</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1817,4</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+228,3</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+14,37</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val="10006"/>
                  </a:ext>
                </a:extLst>
              </a:tr>
              <a:tr h="354906">
                <a:tc>
                  <a:txBody>
                    <a:bodyPr/>
                    <a:lstStyle/>
                    <a:p>
                      <a:pPr algn="just" rtl="0" fontAlgn="ctr"/>
                      <a:r>
                        <a:rPr lang="ro-RO" sz="2000" b="1" u="none" strike="noStrike" noProof="0" dirty="0">
                          <a:effectLst/>
                          <a:latin typeface="Calibri" pitchFamily="34" charset="0"/>
                        </a:rPr>
                        <a:t>III. </a:t>
                      </a:r>
                      <a:r>
                        <a:rPr lang="en-US" sz="2000" b="1" u="none" strike="noStrike" noProof="0" dirty="0">
                          <a:effectLst/>
                          <a:latin typeface="Calibri" pitchFamily="34" charset="0"/>
                        </a:rPr>
                        <a:t>Multiannual plantations</a:t>
                      </a:r>
                      <a:r>
                        <a:rPr lang="ro-RO" sz="2000" b="1" u="none" strike="noStrike" noProof="0" dirty="0">
                          <a:effectLst/>
                          <a:latin typeface="Calibri" pitchFamily="34" charset="0"/>
                        </a:rPr>
                        <a:t>, total</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i="0" u="none" strike="noStrike" noProof="0" dirty="0">
                          <a:solidFill>
                            <a:srgbClr val="000000"/>
                          </a:solidFill>
                          <a:effectLst/>
                          <a:latin typeface="Arial Narrow"/>
                        </a:rPr>
                        <a:t>474,1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i="0" u="none" strike="noStrike" noProof="0" dirty="0">
                          <a:solidFill>
                            <a:srgbClr val="000000"/>
                          </a:solidFill>
                          <a:effectLst/>
                          <a:latin typeface="Arial Narrow"/>
                        </a:rPr>
                        <a:t>291,7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i="0" u="none" strike="noStrike" noProof="0" dirty="0">
                          <a:solidFill>
                            <a:srgbClr val="000000"/>
                          </a:solidFill>
                          <a:effectLst/>
                          <a:latin typeface="Arial Narrow"/>
                        </a:rPr>
                        <a:t>-182,4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i="0" u="none" strike="noStrike" noProof="0" dirty="0">
                          <a:solidFill>
                            <a:srgbClr val="000000"/>
                          </a:solidFill>
                          <a:effectLst/>
                          <a:latin typeface="Arial Narrow"/>
                        </a:rPr>
                        <a:t>-38,47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7"/>
                  </a:ext>
                </a:extLst>
              </a:tr>
              <a:tr h="354906">
                <a:tc>
                  <a:txBody>
                    <a:bodyPr/>
                    <a:lstStyle/>
                    <a:p>
                      <a:pPr algn="just" rtl="0" fontAlgn="ctr"/>
                      <a:r>
                        <a:rPr lang="ro-RO" sz="2000" u="none" strike="noStrike" noProof="0" dirty="0">
                          <a:effectLst/>
                          <a:latin typeface="Calibri" pitchFamily="34" charset="0"/>
                        </a:rPr>
                        <a:t>3.1. Vine </a:t>
                      </a:r>
                      <a:r>
                        <a:rPr lang="en-US" sz="2000" u="none" strike="noStrike" noProof="0" dirty="0">
                          <a:effectLst/>
                          <a:latin typeface="Calibri" pitchFamily="34" charset="0"/>
                        </a:rPr>
                        <a:t>plantations</a:t>
                      </a:r>
                      <a:endParaRPr lang="en-US" sz="2000" b="0"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b="0" i="0" u="none" strike="noStrike" noProof="0" dirty="0">
                          <a:solidFill>
                            <a:srgbClr val="000000"/>
                          </a:solidFill>
                          <a:effectLst/>
                          <a:latin typeface="Arial Narrow"/>
                        </a:rPr>
                        <a:t>211,5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b="0" i="0" u="none" strike="noStrike" noProof="0" dirty="0">
                          <a:solidFill>
                            <a:srgbClr val="000000"/>
                          </a:solidFill>
                          <a:effectLst/>
                          <a:latin typeface="Arial Narrow"/>
                        </a:rPr>
                        <a:t>137,5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b="0" i="0" u="none" strike="noStrike" noProof="0" dirty="0">
                          <a:solidFill>
                            <a:srgbClr val="000000"/>
                          </a:solidFill>
                          <a:effectLst/>
                          <a:latin typeface="Arial Narrow"/>
                        </a:rPr>
                        <a:t>-74,0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b="1" i="0" u="none" strike="noStrike" noProof="0" dirty="0">
                          <a:solidFill>
                            <a:srgbClr val="000000"/>
                          </a:solidFill>
                          <a:effectLst/>
                          <a:latin typeface="Arial Narrow"/>
                        </a:rPr>
                        <a:t>-35,00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4906">
                <a:tc>
                  <a:txBody>
                    <a:bodyPr/>
                    <a:lstStyle/>
                    <a:p>
                      <a:pPr algn="just" rtl="0" fontAlgn="ctr"/>
                      <a:r>
                        <a:rPr lang="ro-RO" sz="2000" u="none" strike="noStrike" noProof="0" dirty="0">
                          <a:effectLst/>
                          <a:latin typeface="Calibri" pitchFamily="34" charset="0"/>
                        </a:rPr>
                        <a:t>3.2. </a:t>
                      </a:r>
                      <a:r>
                        <a:rPr lang="en-US" sz="2000" u="none" strike="noStrike" noProof="0" dirty="0">
                          <a:effectLst/>
                          <a:latin typeface="Calibri" pitchFamily="34" charset="0"/>
                        </a:rPr>
                        <a:t>Orchards</a:t>
                      </a:r>
                      <a:endParaRPr lang="en-US" sz="2000" b="0"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b="0" i="0" u="none" strike="noStrike" noProof="0" dirty="0">
                          <a:solidFill>
                            <a:srgbClr val="000000"/>
                          </a:solidFill>
                          <a:effectLst/>
                          <a:latin typeface="Arial Narrow"/>
                        </a:rPr>
                        <a:t>262,6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b="0" i="0" u="none" strike="noStrike" noProof="0" dirty="0">
                          <a:solidFill>
                            <a:srgbClr val="000000"/>
                          </a:solidFill>
                          <a:effectLst/>
                          <a:latin typeface="Arial Narrow"/>
                        </a:rPr>
                        <a:t>154,2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b="0" i="0" u="none" strike="noStrike" noProof="0" dirty="0">
                          <a:solidFill>
                            <a:srgbClr val="000000"/>
                          </a:solidFill>
                          <a:effectLst/>
                          <a:latin typeface="Arial Narrow"/>
                        </a:rPr>
                        <a:t>-108,4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ro-RO" sz="2000" b="1" i="0" u="none" strike="noStrike" noProof="0" dirty="0">
                          <a:solidFill>
                            <a:srgbClr val="000000"/>
                          </a:solidFill>
                          <a:effectLst/>
                          <a:latin typeface="Arial Narrow"/>
                        </a:rPr>
                        <a:t>-41,28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4906">
                <a:tc>
                  <a:txBody>
                    <a:bodyPr/>
                    <a:lstStyle/>
                    <a:p>
                      <a:pPr algn="just" rtl="0" fontAlgn="ctr"/>
                      <a:r>
                        <a:rPr lang="ro-RO" sz="2000" b="1" u="none" strike="noStrike" noProof="0" dirty="0">
                          <a:effectLst/>
                          <a:latin typeface="Calibri" pitchFamily="34" charset="0"/>
                        </a:rPr>
                        <a:t>IV. Meadows</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u="none" strike="noStrike" noProof="0" dirty="0">
                          <a:effectLst/>
                          <a:latin typeface="Calibri" pitchFamily="34" charset="0"/>
                        </a:rPr>
                        <a:t>354,6</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u="none" strike="noStrike" noProof="0" dirty="0">
                          <a:effectLst/>
                          <a:latin typeface="Calibri" pitchFamily="34" charset="0"/>
                        </a:rPr>
                        <a:t>348,6</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u="none" strike="noStrike" noProof="0" dirty="0">
                          <a:effectLst/>
                          <a:latin typeface="Calibri" pitchFamily="34" charset="0"/>
                        </a:rPr>
                        <a:t>-6,0</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r" rtl="0" fontAlgn="ctr"/>
                      <a:r>
                        <a:rPr lang="ro-RO" sz="2000" b="1" u="none" strike="noStrike" noProof="0" dirty="0">
                          <a:effectLst/>
                          <a:latin typeface="Calibri" pitchFamily="34" charset="0"/>
                        </a:rPr>
                        <a:t>-1,69</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10"/>
                  </a:ext>
                </a:extLst>
              </a:tr>
              <a:tr h="354906">
                <a:tc>
                  <a:txBody>
                    <a:bodyPr/>
                    <a:lstStyle/>
                    <a:p>
                      <a:pPr algn="just" rtl="0" fontAlgn="ctr"/>
                      <a:r>
                        <a:rPr lang="ro-RO" sz="2000" b="1" u="none" strike="noStrike" noProof="0" dirty="0">
                          <a:effectLst/>
                          <a:latin typeface="Calibri" pitchFamily="34" charset="0"/>
                        </a:rPr>
                        <a:t>V. </a:t>
                      </a:r>
                      <a:r>
                        <a:rPr lang="vi-VN" sz="2000" b="1" u="none" strike="noStrike" noProof="0" dirty="0">
                          <a:effectLst/>
                          <a:latin typeface="Calibri" pitchFamily="34" charset="0"/>
                        </a:rPr>
                        <a:t>Roads, streets, buildings</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209,8</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235,0</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+25,2</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+12,01</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val="10011"/>
                  </a:ext>
                </a:extLst>
              </a:tr>
              <a:tr h="354906">
                <a:tc>
                  <a:txBody>
                    <a:bodyPr/>
                    <a:lstStyle/>
                    <a:p>
                      <a:pPr algn="just" rtl="0" fontAlgn="ctr"/>
                      <a:r>
                        <a:rPr lang="en-US" sz="2000" b="1" u="none" strike="noStrike" noProof="0" dirty="0">
                          <a:effectLst/>
                          <a:latin typeface="Calibri" pitchFamily="34" charset="0"/>
                        </a:rPr>
                        <a:t>VI. Land under water</a:t>
                      </a:r>
                      <a:endParaRPr lang="en-US"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89,4</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96,8</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+7,4</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u="none" strike="noStrike" noProof="0" dirty="0">
                          <a:effectLst/>
                          <a:latin typeface="Calibri" pitchFamily="34" charset="0"/>
                        </a:rPr>
                        <a:t>+8,28</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val="10012"/>
                  </a:ext>
                </a:extLst>
              </a:tr>
              <a:tr h="354906">
                <a:tc>
                  <a:txBody>
                    <a:bodyPr/>
                    <a:lstStyle/>
                    <a:p>
                      <a:pPr algn="just" rtl="0" fontAlgn="ctr"/>
                      <a:r>
                        <a:rPr lang="en-US" sz="2000" b="1" u="none" strike="noStrike" noProof="0" dirty="0">
                          <a:effectLst/>
                          <a:latin typeface="Calibri" pitchFamily="34" charset="0"/>
                        </a:rPr>
                        <a:t>VII. Other categories of land</a:t>
                      </a:r>
                      <a:endParaRPr lang="en-US"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i="0" u="none" strike="noStrike" noProof="0" dirty="0">
                          <a:solidFill>
                            <a:srgbClr val="000000"/>
                          </a:solidFill>
                          <a:effectLst/>
                          <a:latin typeface="Arial Narrow"/>
                        </a:rPr>
                        <a:t>295,2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i="0" u="none" strike="noStrike" noProof="0" dirty="0">
                          <a:solidFill>
                            <a:srgbClr val="000000"/>
                          </a:solidFill>
                          <a:effectLst/>
                          <a:latin typeface="Arial Narrow"/>
                        </a:rPr>
                        <a:t>166,4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i="0" u="none" strike="noStrike" noProof="0" dirty="0">
                          <a:solidFill>
                            <a:srgbClr val="000000"/>
                          </a:solidFill>
                          <a:effectLst/>
                          <a:latin typeface="Arial Narrow"/>
                        </a:rPr>
                        <a:t>-128,8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r" rtl="0" fontAlgn="ctr"/>
                      <a:r>
                        <a:rPr lang="ro-RO" sz="2000" b="1" i="0" u="none" strike="noStrike" noProof="0" dirty="0">
                          <a:solidFill>
                            <a:srgbClr val="000000"/>
                          </a:solidFill>
                          <a:effectLst/>
                          <a:latin typeface="Arial Narrow"/>
                        </a:rPr>
                        <a:t>-43,63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val="10013"/>
                  </a:ext>
                </a:extLst>
              </a:tr>
              <a:tr h="354906">
                <a:tc>
                  <a:txBody>
                    <a:bodyPr/>
                    <a:lstStyle/>
                    <a:p>
                      <a:pPr algn="just" rtl="0" fontAlgn="ctr"/>
                      <a:r>
                        <a:rPr lang="en-US" sz="2000" b="1" u="none" strike="noStrike" noProof="0" dirty="0">
                          <a:effectLst/>
                          <a:latin typeface="Calibri" pitchFamily="34" charset="0"/>
                        </a:rPr>
                        <a:t>VIII. Total land fund</a:t>
                      </a:r>
                      <a:endParaRPr lang="en-US"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rtl="0" fontAlgn="ctr"/>
                      <a:r>
                        <a:rPr lang="en-US" sz="1500" b="1" u="none" strike="noStrike" noProof="0" dirty="0">
                          <a:effectLst/>
                          <a:latin typeface="Calibri" pitchFamily="34" charset="0"/>
                        </a:rPr>
                        <a:t>thousand ha</a:t>
                      </a:r>
                      <a:endParaRPr lang="en-US" sz="15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r" rtl="0" fontAlgn="ctr"/>
                      <a:r>
                        <a:rPr lang="ro-RO" sz="2000" b="1" u="none" strike="noStrike" noProof="0" dirty="0">
                          <a:effectLst/>
                          <a:latin typeface="Calibri" pitchFamily="34" charset="0"/>
                        </a:rPr>
                        <a:t>3384,6</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r" rtl="0" fontAlgn="ctr"/>
                      <a:r>
                        <a:rPr lang="ro-RO" sz="2000" b="1" u="none" strike="noStrike" noProof="0" dirty="0">
                          <a:effectLst/>
                          <a:latin typeface="Calibri" pitchFamily="34" charset="0"/>
                        </a:rPr>
                        <a:t>3384,6</a:t>
                      </a:r>
                      <a:endParaRPr lang="ro-RO" sz="2000" b="1" i="0" u="none" strike="noStrike" noProof="0" dirty="0">
                        <a:solidFill>
                          <a:srgbClr val="000000"/>
                        </a:solidFill>
                        <a:effectLst/>
                        <a:latin typeface="Calibri"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r" rtl="0" fontAlgn="ctr"/>
                      <a:r>
                        <a:rPr lang="ro-RO" sz="2000" b="1" i="0" u="none" strike="noStrike" noProof="0" dirty="0">
                          <a:solidFill>
                            <a:srgbClr val="000000"/>
                          </a:solidFill>
                          <a:effectLst/>
                          <a:latin typeface="Calibri"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r" rtl="0" fontAlgn="ctr"/>
                      <a:r>
                        <a:rPr lang="ro-RO" sz="2000" b="1" i="0" u="none" strike="noStrike" noProof="0" dirty="0">
                          <a:solidFill>
                            <a:srgbClr val="000000"/>
                          </a:solidFill>
                          <a:effectLst/>
                          <a:latin typeface="Calibri"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4290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1"/>
          <p:cNvSpPr>
            <a:spLocks noChangeArrowheads="1"/>
          </p:cNvSpPr>
          <p:nvPr/>
        </p:nvSpPr>
        <p:spPr bwMode="auto">
          <a:xfrm>
            <a:off x="0" y="0"/>
            <a:ext cx="9163246" cy="1077218"/>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ro-RO" sz="3200" b="1" dirty="0">
                <a:solidFill>
                  <a:srgbClr val="FFFFCC"/>
                </a:solidFill>
                <a:latin typeface="Arial Narrow" pitchFamily="34" charset="0"/>
              </a:rPr>
              <a:t>DISTRIBUTION OF FORESTS BY MAIN FOREST FORMATIONS</a:t>
            </a:r>
            <a:r>
              <a:rPr lang="it-IT" altLang="ro-RO" sz="3200" b="1" dirty="0">
                <a:solidFill>
                  <a:srgbClr val="FFFFCC"/>
                </a:solidFill>
                <a:latin typeface="Arial Narrow" pitchFamily="34" charset="0"/>
              </a:rPr>
              <a:t>, %</a:t>
            </a:r>
          </a:p>
        </p:txBody>
      </p:sp>
      <p:graphicFrame>
        <p:nvGraphicFramePr>
          <p:cNvPr id="5" name="Chart 3"/>
          <p:cNvGraphicFramePr/>
          <p:nvPr>
            <p:extLst>
              <p:ext uri="{D42A27DB-BD31-4B8C-83A1-F6EECF244321}">
                <p14:modId xmlns:p14="http://schemas.microsoft.com/office/powerpoint/2010/main" val="1375652158"/>
              </p:ext>
            </p:extLst>
          </p:nvPr>
        </p:nvGraphicFramePr>
        <p:xfrm>
          <a:off x="683568" y="1052736"/>
          <a:ext cx="8136904" cy="56166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76250"/>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o-RO" sz="2800" b="1" dirty="0">
                <a:solidFill>
                  <a:srgbClr val="FFFFCC"/>
                </a:solidFill>
                <a:latin typeface="Arial Narrow" pitchFamily="34" charset="0"/>
              </a:rPr>
              <a:t> </a:t>
            </a:r>
            <a:r>
              <a:rPr lang="en-US" sz="2800" b="1" dirty="0">
                <a:solidFill>
                  <a:srgbClr val="FFFFCC"/>
                </a:solidFill>
                <a:latin typeface="Arial Narrow" pitchFamily="34" charset="0"/>
              </a:rPr>
              <a:t>GOVERNMENT STRUCTURE NATIONAL FOREST SECTOR</a:t>
            </a:r>
            <a:endParaRPr lang="ru-RU" sz="2800" b="1" dirty="0">
              <a:solidFill>
                <a:srgbClr val="FFFFCC"/>
              </a:solidFill>
              <a:latin typeface="Arial Narrow" pitchFamily="34" charset="0"/>
            </a:endParaRPr>
          </a:p>
        </p:txBody>
      </p:sp>
      <p:grpSp>
        <p:nvGrpSpPr>
          <p:cNvPr id="22" name="Группа 21"/>
          <p:cNvGrpSpPr/>
          <p:nvPr/>
        </p:nvGrpSpPr>
        <p:grpSpPr>
          <a:xfrm>
            <a:off x="1481137" y="764704"/>
            <a:ext cx="6547247" cy="5592482"/>
            <a:chOff x="0" y="0"/>
            <a:chExt cx="6547247" cy="6677024"/>
          </a:xfrm>
        </p:grpSpPr>
        <p:sp>
          <p:nvSpPr>
            <p:cNvPr id="23" name="Надпись 1"/>
            <p:cNvSpPr txBox="1"/>
            <p:nvPr/>
          </p:nvSpPr>
          <p:spPr>
            <a:xfrm>
              <a:off x="1771650" y="0"/>
              <a:ext cx="3190875" cy="847725"/>
            </a:xfrm>
            <a:prstGeom prst="rect">
              <a:avLst/>
            </a:prstGeom>
            <a:ln>
              <a:noFill/>
            </a:ln>
            <a:effectLst>
              <a:outerShdw blurRad="152400" dir="5400000" algn="ctr">
                <a:srgbClr val="000000">
                  <a:alpha val="32000"/>
                </a:srgbClr>
              </a:outerShdw>
              <a:reflection endPos="0" dist="50800" dir="5400000" sy="-100000" algn="bl" rotWithShape="0"/>
              <a:softEdge rad="63500"/>
            </a:effectLst>
            <a:scene3d>
              <a:camera prst="orthographicFront">
                <a:rot lat="0" lon="0" rev="0"/>
              </a:camera>
              <a:lightRig rig="balanced" dir="t">
                <a:rot lat="0" lon="0" rev="8700000"/>
              </a:lightRig>
            </a:scene3d>
            <a:sp3d>
              <a:bevelT w="190500" h="38100"/>
              <a:bevelB/>
            </a:sp3d>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Parliament</a:t>
              </a:r>
              <a:endParaRPr lang="en-US" sz="1100" dirty="0">
                <a:effectLst/>
                <a:ea typeface="Calibri" panose="020F0502020204030204" pitchFamily="34" charset="0"/>
                <a:cs typeface="Times New Roman" panose="02020603050405020304" pitchFamily="18" charset="0"/>
              </a:endParaRPr>
            </a:p>
          </p:txBody>
        </p:sp>
        <p:sp>
          <p:nvSpPr>
            <p:cNvPr id="24" name="Надпись 2"/>
            <p:cNvSpPr txBox="1"/>
            <p:nvPr/>
          </p:nvSpPr>
          <p:spPr>
            <a:xfrm>
              <a:off x="2695575" y="1352550"/>
              <a:ext cx="1835448" cy="609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Government</a:t>
              </a:r>
              <a:endParaRPr lang="ru-RU" sz="1100" dirty="0">
                <a:effectLst/>
                <a:ea typeface="Calibri" panose="020F0502020204030204" pitchFamily="34" charset="0"/>
                <a:cs typeface="Times New Roman" panose="02020603050405020304" pitchFamily="18" charset="0"/>
              </a:endParaRPr>
            </a:p>
          </p:txBody>
        </p:sp>
        <p:sp>
          <p:nvSpPr>
            <p:cNvPr id="25" name="Надпись 3"/>
            <p:cNvSpPr txBox="1"/>
            <p:nvPr/>
          </p:nvSpPr>
          <p:spPr>
            <a:xfrm>
              <a:off x="0" y="2800349"/>
              <a:ext cx="2114550" cy="122872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Ministry</a:t>
              </a: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of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Environment </a:t>
              </a:r>
              <a:endParaRPr lang="ro-RO"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x-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 </a:t>
              </a:r>
              <a:r>
                <a:rPr lang="ro-RO"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and</a:t>
              </a:r>
              <a:r>
                <a:rPr lang="x-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IPM</a:t>
              </a:r>
              <a:endParaRPr lang="ru-RU" dirty="0">
                <a:solidFill>
                  <a:schemeClr val="tx1"/>
                </a:solidFill>
                <a:effectLst/>
                <a:ea typeface="Calibri" panose="020F0502020204030204" pitchFamily="34" charset="0"/>
                <a:cs typeface="Times New Roman" panose="02020603050405020304" pitchFamily="18" charset="0"/>
              </a:endParaRPr>
            </a:p>
          </p:txBody>
        </p:sp>
        <p:sp>
          <p:nvSpPr>
            <p:cNvPr id="26" name="Надпись 4"/>
            <p:cNvSpPr txBox="1"/>
            <p:nvPr/>
          </p:nvSpPr>
          <p:spPr>
            <a:xfrm>
              <a:off x="4714875" y="4114801"/>
              <a:ext cx="1832372" cy="7143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Local Public Administration</a:t>
              </a:r>
              <a:endParaRPr lang="en-US" sz="1100" dirty="0">
                <a:solidFill>
                  <a:schemeClr val="tx1"/>
                </a:solidFill>
                <a:effectLst/>
                <a:ea typeface="Calibri" panose="020F0502020204030204" pitchFamily="34" charset="0"/>
                <a:cs typeface="Times New Roman" panose="02020603050405020304" pitchFamily="18" charset="0"/>
              </a:endParaRPr>
            </a:p>
          </p:txBody>
        </p:sp>
        <p:sp>
          <p:nvSpPr>
            <p:cNvPr id="27" name="Надпись 6"/>
            <p:cNvSpPr txBox="1"/>
            <p:nvPr/>
          </p:nvSpPr>
          <p:spPr>
            <a:xfrm>
              <a:off x="2219325" y="4038600"/>
              <a:ext cx="2124075" cy="8191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x-none"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”Moldsilva”</a:t>
              </a:r>
              <a:r>
                <a:rPr lang="ro-RO"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Agency </a:t>
              </a:r>
              <a:endParaRPr lang="ru-RU" sz="1100" dirty="0">
                <a:effectLst/>
                <a:ea typeface="Calibri" panose="020F0502020204030204" pitchFamily="34" charset="0"/>
                <a:cs typeface="Times New Roman" panose="02020603050405020304" pitchFamily="18" charset="0"/>
              </a:endParaRPr>
            </a:p>
          </p:txBody>
        </p:sp>
        <p:sp>
          <p:nvSpPr>
            <p:cNvPr id="28" name="Надпись 7"/>
            <p:cNvSpPr txBox="1"/>
            <p:nvPr/>
          </p:nvSpPr>
          <p:spPr>
            <a:xfrm>
              <a:off x="676274" y="5981699"/>
              <a:ext cx="5381625" cy="6953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Landowners</a:t>
              </a: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including</a:t>
              </a: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Local Administration</a:t>
              </a:r>
              <a:endParaRPr lang="en-US" sz="1100" dirty="0">
                <a:solidFill>
                  <a:schemeClr val="tx1"/>
                </a:solidFill>
                <a:effectLst/>
                <a:ea typeface="Calibri" panose="020F0502020204030204" pitchFamily="34" charset="0"/>
                <a:cs typeface="Times New Roman" panose="02020603050405020304" pitchFamily="18" charset="0"/>
              </a:endParaRPr>
            </a:p>
          </p:txBody>
        </p:sp>
        <p:cxnSp>
          <p:nvCxnSpPr>
            <p:cNvPr id="29" name="Прямая со стрелкой 28"/>
            <p:cNvCxnSpPr/>
            <p:nvPr/>
          </p:nvCxnSpPr>
          <p:spPr>
            <a:xfrm>
              <a:off x="3448050" y="866775"/>
              <a:ext cx="0" cy="542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p:nvPr/>
          </p:nvCxnSpPr>
          <p:spPr>
            <a:xfrm>
              <a:off x="3505200" y="1990725"/>
              <a:ext cx="9525" cy="2038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Прямая со стрелкой 30"/>
            <p:cNvCxnSpPr/>
            <p:nvPr/>
          </p:nvCxnSpPr>
          <p:spPr>
            <a:xfrm>
              <a:off x="2533650" y="3590925"/>
              <a:ext cx="9525" cy="466725"/>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2" name="Прямая со стрелкой 31"/>
            <p:cNvCxnSpPr/>
            <p:nvPr/>
          </p:nvCxnSpPr>
          <p:spPr>
            <a:xfrm flipH="1">
              <a:off x="2990850" y="3114675"/>
              <a:ext cx="9525" cy="942975"/>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3" name="Прямая соединительная линия 32"/>
            <p:cNvCxnSpPr/>
            <p:nvPr/>
          </p:nvCxnSpPr>
          <p:spPr>
            <a:xfrm>
              <a:off x="2124075" y="3086100"/>
              <a:ext cx="876300" cy="95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Прямая соединительная линия 33"/>
            <p:cNvCxnSpPr/>
            <p:nvPr/>
          </p:nvCxnSpPr>
          <p:spPr>
            <a:xfrm flipV="1">
              <a:off x="2105025" y="3571875"/>
              <a:ext cx="438150" cy="95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Прямая со стрелкой 34"/>
            <p:cNvCxnSpPr/>
            <p:nvPr/>
          </p:nvCxnSpPr>
          <p:spPr>
            <a:xfrm>
              <a:off x="1095375" y="3857625"/>
              <a:ext cx="9525" cy="2057400"/>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6" name="Прямая со стрелкой 35"/>
            <p:cNvCxnSpPr/>
            <p:nvPr/>
          </p:nvCxnSpPr>
          <p:spPr>
            <a:xfrm>
              <a:off x="3276600" y="4924425"/>
              <a:ext cx="9525" cy="1019175"/>
            </a:xfrm>
            <a:prstGeom prst="straightConnector1">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7" name="Прямая со стрелкой 36"/>
            <p:cNvCxnSpPr/>
            <p:nvPr/>
          </p:nvCxnSpPr>
          <p:spPr>
            <a:xfrm>
              <a:off x="5314950" y="4867275"/>
              <a:ext cx="19050" cy="1076325"/>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85467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476250"/>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o-RO" sz="3200" b="1" dirty="0">
                <a:solidFill>
                  <a:srgbClr val="FFFFCC"/>
                </a:solidFill>
                <a:latin typeface="Arial Narrow" pitchFamily="34" charset="0"/>
              </a:rPr>
              <a:t> </a:t>
            </a:r>
            <a:r>
              <a:rPr lang="en-US" sz="2800" b="1" dirty="0">
                <a:solidFill>
                  <a:srgbClr val="FFFFCC"/>
                </a:solidFill>
                <a:latin typeface="Arial Narrow" pitchFamily="34" charset="0"/>
              </a:rPr>
              <a:t>ORGANIZATIONAL CHART OF THE STATE FOREST SECTOR</a:t>
            </a:r>
            <a:endParaRPr lang="ru-RU" sz="2800" b="1" dirty="0">
              <a:solidFill>
                <a:srgbClr val="FFFFCC"/>
              </a:solidFill>
              <a:latin typeface="Arial Narrow" pitchFamily="34" charset="0"/>
            </a:endParaRPr>
          </a:p>
        </p:txBody>
      </p:sp>
      <p:grpSp>
        <p:nvGrpSpPr>
          <p:cNvPr id="60" name="Группа 59"/>
          <p:cNvGrpSpPr/>
          <p:nvPr/>
        </p:nvGrpSpPr>
        <p:grpSpPr>
          <a:xfrm>
            <a:off x="1719262" y="747713"/>
            <a:ext cx="5877073" cy="5362575"/>
            <a:chOff x="0" y="0"/>
            <a:chExt cx="5877073" cy="5362575"/>
          </a:xfrm>
        </p:grpSpPr>
        <p:cxnSp>
          <p:nvCxnSpPr>
            <p:cNvPr id="61" name="Прямая соединительная линия 60"/>
            <p:cNvCxnSpPr/>
            <p:nvPr/>
          </p:nvCxnSpPr>
          <p:spPr>
            <a:xfrm flipV="1">
              <a:off x="638175" y="2705100"/>
              <a:ext cx="2847975" cy="38100"/>
            </a:xfrm>
            <a:prstGeom prst="line">
              <a:avLst/>
            </a:prstGeom>
          </p:spPr>
          <p:style>
            <a:lnRef idx="1">
              <a:schemeClr val="dk1"/>
            </a:lnRef>
            <a:fillRef idx="0">
              <a:schemeClr val="dk1"/>
            </a:fillRef>
            <a:effectRef idx="0">
              <a:schemeClr val="dk1"/>
            </a:effectRef>
            <a:fontRef idx="minor">
              <a:schemeClr val="tx1"/>
            </a:fontRef>
          </p:style>
        </p:cxnSp>
        <p:cxnSp>
          <p:nvCxnSpPr>
            <p:cNvPr id="62" name="Прямая со стрелкой 61"/>
            <p:cNvCxnSpPr/>
            <p:nvPr/>
          </p:nvCxnSpPr>
          <p:spPr>
            <a:xfrm>
              <a:off x="2905125" y="1409700"/>
              <a:ext cx="9525"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Прямая со стрелкой 62"/>
            <p:cNvCxnSpPr/>
            <p:nvPr/>
          </p:nvCxnSpPr>
          <p:spPr>
            <a:xfrm>
              <a:off x="3400425" y="1647825"/>
              <a:ext cx="9525" cy="266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Скругленный прямоугольник 63"/>
            <p:cNvSpPr/>
            <p:nvPr/>
          </p:nvSpPr>
          <p:spPr>
            <a:xfrm>
              <a:off x="3914775" y="2781300"/>
              <a:ext cx="1724025" cy="381000"/>
            </a:xfrm>
            <a:prstGeom prst="round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65" name="Скругленный прямоугольник 64"/>
            <p:cNvSpPr/>
            <p:nvPr/>
          </p:nvSpPr>
          <p:spPr>
            <a:xfrm>
              <a:off x="1371600" y="3848100"/>
              <a:ext cx="1914525" cy="314325"/>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66" name="Равнобедренный треугольник 65"/>
            <p:cNvSpPr/>
            <p:nvPr/>
          </p:nvSpPr>
          <p:spPr>
            <a:xfrm>
              <a:off x="714375" y="4495800"/>
              <a:ext cx="3171825" cy="866775"/>
            </a:xfrm>
            <a:prstGeom prst="triangl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67" name="Надпись 28"/>
            <p:cNvSpPr txBox="1"/>
            <p:nvPr/>
          </p:nvSpPr>
          <p:spPr>
            <a:xfrm>
              <a:off x="1971675" y="0"/>
              <a:ext cx="1781175" cy="2857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Government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Надпись 30"/>
            <p:cNvSpPr txBox="1"/>
            <p:nvPr/>
          </p:nvSpPr>
          <p:spPr>
            <a:xfrm>
              <a:off x="1990725" y="561974"/>
              <a:ext cx="1771650" cy="4286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Ministry</a:t>
              </a:r>
              <a:r>
                <a:rPr lang="tr-TR" sz="1200" dirty="0">
                  <a:latin typeface="Times New Roman" panose="02020603050405020304" pitchFamily="18" charset="0"/>
                  <a:ea typeface="Calibri" panose="020F0502020204030204" pitchFamily="34" charset="0"/>
                  <a:cs typeface="Times New Roman" panose="02020603050405020304" pitchFamily="18" charset="0"/>
                </a:rPr>
                <a:t> of </a:t>
              </a:r>
              <a:r>
                <a:rPr lang="en-US" sz="1200" dirty="0">
                  <a:latin typeface="Times New Roman" panose="02020603050405020304" pitchFamily="18" charset="0"/>
                  <a:ea typeface="Calibri" panose="020F0502020204030204" pitchFamily="34" charset="0"/>
                  <a:cs typeface="Times New Roman" panose="02020603050405020304" pitchFamily="18" charset="0"/>
                </a:rPr>
                <a:t>the</a:t>
              </a:r>
              <a:r>
                <a:rPr lang="tr-TR" sz="1200" dirty="0">
                  <a:latin typeface="Times New Roman" panose="02020603050405020304" pitchFamily="18" charset="0"/>
                  <a:ea typeface="Calibri" panose="020F0502020204030204" pitchFamily="34" charset="0"/>
                  <a:cs typeface="Times New Roman" panose="02020603050405020304" pitchFamily="18" charset="0"/>
                </a:rPr>
                <a:t> Environment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Надпись 31"/>
            <p:cNvSpPr txBox="1"/>
            <p:nvPr/>
          </p:nvSpPr>
          <p:spPr>
            <a:xfrm>
              <a:off x="1990725" y="1114425"/>
              <a:ext cx="1809750" cy="2857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x-none" sz="1200">
                  <a:effectLst/>
                  <a:latin typeface="Times New Roman" panose="02020603050405020304" pitchFamily="18" charset="0"/>
                  <a:ea typeface="Calibri" panose="020F0502020204030204" pitchFamily="34" charset="0"/>
                  <a:cs typeface="Times New Roman" panose="02020603050405020304" pitchFamily="18" charset="0"/>
                </a:rPr>
                <a:t>”Moldsilva”</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Agency</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 name="Надпись 67584"/>
            <p:cNvSpPr txBox="1"/>
            <p:nvPr/>
          </p:nvSpPr>
          <p:spPr>
            <a:xfrm>
              <a:off x="1419225" y="1905000"/>
              <a:ext cx="1333500" cy="6286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Forestry </a:t>
              </a:r>
              <a:r>
                <a:rPr lang="ro-RO"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latin typeface="Times New Roman" panose="02020603050405020304" pitchFamily="18" charset="0"/>
                  <a:ea typeface="Calibri" panose="020F0502020204030204" pitchFamily="34" charset="0"/>
                  <a:cs typeface="Times New Roman" panose="02020603050405020304" pitchFamily="18" charset="0"/>
                </a:rPr>
                <a:t>wildlife enterprises 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Надпись 67585"/>
            <p:cNvSpPr txBox="1"/>
            <p:nvPr/>
          </p:nvSpPr>
          <p:spPr>
            <a:xfrm>
              <a:off x="4371974" y="1895475"/>
              <a:ext cx="1505099" cy="6191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Institute of research and forest arrangements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Надпись 67587"/>
            <p:cNvSpPr txBox="1"/>
            <p:nvPr/>
          </p:nvSpPr>
          <p:spPr>
            <a:xfrm>
              <a:off x="0" y="1905000"/>
              <a:ext cx="1219200" cy="6096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Forestry enterprises </a:t>
              </a:r>
              <a:r>
                <a:rPr lang="tr-TR" sz="1200" dirty="0">
                  <a:latin typeface="Times New Roman" panose="02020603050405020304" pitchFamily="18" charset="0"/>
                  <a:ea typeface="Calibri" panose="020F0502020204030204" pitchFamily="34" charset="0"/>
                  <a:cs typeface="Times New Roman" panose="02020603050405020304" pitchFamily="18" charset="0"/>
                </a:rPr>
                <a:t>15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Надпись 67588"/>
            <p:cNvSpPr txBox="1"/>
            <p:nvPr/>
          </p:nvSpPr>
          <p:spPr>
            <a:xfrm>
              <a:off x="2847975" y="1895475"/>
              <a:ext cx="1257300" cy="6286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Nature </a:t>
              </a:r>
              <a:r>
                <a:rPr lang="en-US" sz="1200" dirty="0">
                  <a:latin typeface="Times New Roman" panose="02020603050405020304" pitchFamily="18" charset="0"/>
                  <a:ea typeface="Calibri" panose="020F0502020204030204" pitchFamily="34" charset="0"/>
                  <a:cs typeface="Times New Roman" panose="02020603050405020304" pitchFamily="18" charset="0"/>
                </a:rPr>
                <a:t>reserves</a:t>
              </a:r>
              <a:r>
                <a:rPr lang="tr-TR" sz="1200" dirty="0">
                  <a:latin typeface="Times New Roman" panose="02020603050405020304" pitchFamily="18" charset="0"/>
                  <a:ea typeface="Calibri" panose="020F0502020204030204" pitchFamily="34" charset="0"/>
                  <a:cs typeface="Times New Roman" panose="02020603050405020304" pitchFamily="18" charset="0"/>
                </a:rPr>
                <a:t> 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Прямая соединительная линия 73"/>
            <p:cNvCxnSpPr/>
            <p:nvPr/>
          </p:nvCxnSpPr>
          <p:spPr>
            <a:xfrm>
              <a:off x="666750" y="1638300"/>
              <a:ext cx="4448175" cy="9525"/>
            </a:xfrm>
            <a:prstGeom prst="line">
              <a:avLst/>
            </a:prstGeom>
          </p:spPr>
          <p:style>
            <a:lnRef idx="1">
              <a:schemeClr val="dk1"/>
            </a:lnRef>
            <a:fillRef idx="0">
              <a:schemeClr val="dk1"/>
            </a:fillRef>
            <a:effectRef idx="0">
              <a:schemeClr val="dk1"/>
            </a:effectRef>
            <a:fontRef idx="minor">
              <a:schemeClr val="tx1"/>
            </a:fontRef>
          </p:style>
        </p:cxnSp>
        <p:cxnSp>
          <p:nvCxnSpPr>
            <p:cNvPr id="75" name="Прямая со стрелкой 74"/>
            <p:cNvCxnSpPr/>
            <p:nvPr/>
          </p:nvCxnSpPr>
          <p:spPr>
            <a:xfrm>
              <a:off x="2867025" y="314325"/>
              <a:ext cx="9525" cy="257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Прямая со стрелкой 75"/>
            <p:cNvCxnSpPr/>
            <p:nvPr/>
          </p:nvCxnSpPr>
          <p:spPr>
            <a:xfrm>
              <a:off x="2867025" y="847725"/>
              <a:ext cx="19050" cy="285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Прямая со стрелкой 76"/>
            <p:cNvCxnSpPr/>
            <p:nvPr/>
          </p:nvCxnSpPr>
          <p:spPr>
            <a:xfrm>
              <a:off x="685800" y="1657350"/>
              <a:ext cx="0" cy="257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Прямая со стрелкой 77"/>
            <p:cNvCxnSpPr/>
            <p:nvPr/>
          </p:nvCxnSpPr>
          <p:spPr>
            <a:xfrm>
              <a:off x="2162175" y="1647825"/>
              <a:ext cx="0" cy="266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Прямая со стрелкой 78"/>
            <p:cNvCxnSpPr/>
            <p:nvPr/>
          </p:nvCxnSpPr>
          <p:spPr>
            <a:xfrm>
              <a:off x="5105400" y="1657350"/>
              <a:ext cx="0" cy="266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0" name="Овал 79"/>
            <p:cNvSpPr/>
            <p:nvPr/>
          </p:nvSpPr>
          <p:spPr>
            <a:xfrm>
              <a:off x="1200150" y="2895600"/>
              <a:ext cx="2000250" cy="619125"/>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1" name="Надпись 67604"/>
            <p:cNvSpPr txBox="1"/>
            <p:nvPr/>
          </p:nvSpPr>
          <p:spPr>
            <a:xfrm>
              <a:off x="1419225" y="3895725"/>
              <a:ext cx="1733550" cy="24063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Forestry Sectors </a:t>
              </a:r>
              <a:r>
                <a:rPr lang="x-none" sz="1100">
                  <a:effectLst/>
                  <a:latin typeface="Times New Roman" panose="02020603050405020304" pitchFamily="18" charset="0"/>
                  <a:ea typeface="Calibri" panose="020F0502020204030204" pitchFamily="34" charset="0"/>
                  <a:cs typeface="Times New Roman" panose="02020603050405020304" pitchFamily="18" charset="0"/>
                </a:rPr>
                <a:t>187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Надпись 67605"/>
            <p:cNvSpPr txBox="1"/>
            <p:nvPr/>
          </p:nvSpPr>
          <p:spPr>
            <a:xfrm>
              <a:off x="4000500" y="2800350"/>
              <a:ext cx="1609725" cy="32084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tr-TR" sz="1100" dirty="0" err="1">
                  <a:latin typeface="Times New Roman" panose="02020603050405020304" pitchFamily="18" charset="0"/>
                  <a:ea typeface="Calibri" panose="020F0502020204030204" pitchFamily="34" charset="0"/>
                  <a:cs typeface="Times New Roman" panose="02020603050405020304" pitchFamily="18" charset="0"/>
                </a:rPr>
                <a:t>Orhei</a:t>
              </a:r>
              <a:r>
                <a:rPr lang="tr-TR"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dirty="0">
                  <a:latin typeface="Times New Roman" panose="02020603050405020304" pitchFamily="18" charset="0"/>
                  <a:ea typeface="Calibri" panose="020F0502020204030204" pitchFamily="34" charset="0"/>
                  <a:cs typeface="Times New Roman" panose="02020603050405020304" pitchFamily="18" charset="0"/>
                </a:rPr>
                <a:t>National</a:t>
              </a:r>
              <a:r>
                <a:rPr lang="tr-TR" sz="1100" dirty="0">
                  <a:latin typeface="Times New Roman" panose="02020603050405020304" pitchFamily="18" charset="0"/>
                  <a:ea typeface="Calibri" panose="020F0502020204030204" pitchFamily="34" charset="0"/>
                  <a:cs typeface="Times New Roman" panose="02020603050405020304" pitchFamily="18" charset="0"/>
                </a:rPr>
                <a:t> Park</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Надпись 67606"/>
            <p:cNvSpPr txBox="1"/>
            <p:nvPr/>
          </p:nvSpPr>
          <p:spPr>
            <a:xfrm>
              <a:off x="1628775" y="4886325"/>
              <a:ext cx="1285875" cy="44115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ro-RO" sz="1100" dirty="0">
                  <a:effectLst/>
                  <a:latin typeface="Times New Roman" panose="02020603050405020304" pitchFamily="18" charset="0"/>
                  <a:ea typeface="Calibri" panose="020F0502020204030204" pitchFamily="34" charset="0"/>
                  <a:cs typeface="Times New Roman" panose="02020603050405020304" pitchFamily="18" charset="0"/>
                </a:rPr>
                <a:t>Forest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cantons</a:t>
              </a:r>
              <a:r>
                <a:rPr lang="ro-RO"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x-none" sz="1100">
                  <a:effectLst/>
                  <a:latin typeface="Times New Roman" panose="02020603050405020304" pitchFamily="18" charset="0"/>
                  <a:ea typeface="Calibri" panose="020F0502020204030204" pitchFamily="34" charset="0"/>
                  <a:cs typeface="Times New Roman" panose="02020603050405020304" pitchFamily="18" charset="0"/>
                </a:rPr>
                <a:t>1068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4" name="Прямая со стрелкой 83"/>
            <p:cNvCxnSpPr/>
            <p:nvPr/>
          </p:nvCxnSpPr>
          <p:spPr>
            <a:xfrm>
              <a:off x="2076450" y="2543175"/>
              <a:ext cx="9525" cy="361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Прямая со стрелкой 84"/>
            <p:cNvCxnSpPr/>
            <p:nvPr/>
          </p:nvCxnSpPr>
          <p:spPr>
            <a:xfrm>
              <a:off x="2295525" y="4181475"/>
              <a:ext cx="9525" cy="314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Прямая со стрелкой 85"/>
            <p:cNvCxnSpPr/>
            <p:nvPr/>
          </p:nvCxnSpPr>
          <p:spPr>
            <a:xfrm>
              <a:off x="4248150" y="1666875"/>
              <a:ext cx="0" cy="1123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Прямая соединительная линия 86"/>
            <p:cNvCxnSpPr/>
            <p:nvPr/>
          </p:nvCxnSpPr>
          <p:spPr>
            <a:xfrm>
              <a:off x="628650" y="2505075"/>
              <a:ext cx="9525" cy="219075"/>
            </a:xfrm>
            <a:prstGeom prst="line">
              <a:avLst/>
            </a:prstGeom>
          </p:spPr>
          <p:style>
            <a:lnRef idx="1">
              <a:schemeClr val="dk1"/>
            </a:lnRef>
            <a:fillRef idx="0">
              <a:schemeClr val="dk1"/>
            </a:fillRef>
            <a:effectRef idx="0">
              <a:schemeClr val="dk1"/>
            </a:effectRef>
            <a:fontRef idx="minor">
              <a:schemeClr val="tx1"/>
            </a:fontRef>
          </p:style>
        </p:cxnSp>
        <p:cxnSp>
          <p:nvCxnSpPr>
            <p:cNvPr id="88" name="Прямая соединительная линия 87"/>
            <p:cNvCxnSpPr/>
            <p:nvPr/>
          </p:nvCxnSpPr>
          <p:spPr>
            <a:xfrm>
              <a:off x="3476625" y="2543175"/>
              <a:ext cx="9525" cy="161925"/>
            </a:xfrm>
            <a:prstGeom prst="line">
              <a:avLst/>
            </a:prstGeom>
          </p:spPr>
          <p:style>
            <a:lnRef idx="1">
              <a:schemeClr val="dk1"/>
            </a:lnRef>
            <a:fillRef idx="0">
              <a:schemeClr val="dk1"/>
            </a:fillRef>
            <a:effectRef idx="0">
              <a:schemeClr val="dk1"/>
            </a:effectRef>
            <a:fontRef idx="minor">
              <a:schemeClr val="tx1"/>
            </a:fontRef>
          </p:style>
        </p:cxnSp>
        <p:sp>
          <p:nvSpPr>
            <p:cNvPr id="89" name="Надпись 67618"/>
            <p:cNvSpPr txBox="1"/>
            <p:nvPr/>
          </p:nvSpPr>
          <p:spPr>
            <a:xfrm>
              <a:off x="1514475" y="3028950"/>
              <a:ext cx="1428750" cy="3810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Forestry</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detour</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x-none" sz="1200">
                  <a:effectLst/>
                  <a:latin typeface="Times New Roman" panose="02020603050405020304" pitchFamily="18" charset="0"/>
                  <a:ea typeface="Calibri" panose="020F0502020204030204" pitchFamily="34" charset="0"/>
                  <a:cs typeface="Times New Roman" panose="02020603050405020304" pitchFamily="18" charset="0"/>
                </a:rPr>
                <a:t>74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0" name="Прямая со стрелкой 89"/>
            <p:cNvCxnSpPr/>
            <p:nvPr/>
          </p:nvCxnSpPr>
          <p:spPr>
            <a:xfrm>
              <a:off x="2247900" y="3533775"/>
              <a:ext cx="9525" cy="323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4400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80512" cy="864096"/>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en-US" sz="2200" b="1" dirty="0">
                <a:solidFill>
                  <a:srgbClr val="FFFFCC"/>
                </a:solidFill>
                <a:latin typeface="Arial Narrow" pitchFamily="34" charset="0"/>
                <a:ea typeface="+mn-ea"/>
                <a:cs typeface="+mn-cs"/>
              </a:rPr>
              <a:t>THE CORRELATION BETWEEN THE VOLUME OF AVERAGE ANNUAL GROWTH AND THE HARVESTING OF WOODEN MASS IN THE CUTTING PROCESS</a:t>
            </a:r>
            <a:endParaRPr lang="ru-RU" sz="2200" b="1" dirty="0">
              <a:solidFill>
                <a:srgbClr val="FFFFCC"/>
              </a:solidFill>
              <a:latin typeface="Arial Narrow" pitchFamily="34" charset="0"/>
              <a:ea typeface="+mn-ea"/>
              <a:cs typeface="+mn-cs"/>
            </a:endParaRPr>
          </a:p>
        </p:txBody>
      </p:sp>
      <p:graphicFrame>
        <p:nvGraphicFramePr>
          <p:cNvPr id="5" name="Объект 5"/>
          <p:cNvGraphicFramePr>
            <a:graphicFrameLocks noGrp="1"/>
          </p:cNvGraphicFramePr>
          <p:nvPr>
            <p:ph idx="1"/>
            <p:extLst>
              <p:ext uri="{D42A27DB-BD31-4B8C-83A1-F6EECF244321}">
                <p14:modId xmlns:p14="http://schemas.microsoft.com/office/powerpoint/2010/main" val="4230741214"/>
              </p:ext>
            </p:extLst>
          </p:nvPr>
        </p:nvGraphicFramePr>
        <p:xfrm>
          <a:off x="395536" y="1052736"/>
          <a:ext cx="8640960"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6512" y="0"/>
            <a:ext cx="9180512" cy="864096"/>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sz="1030" b="0" i="0" u="none" strike="noStrike" kern="1200" baseline="0">
                <a:solidFill>
                  <a:srgbClr val="000000"/>
                </a:solidFill>
                <a:latin typeface="Calibri"/>
                <a:ea typeface="Calibri"/>
                <a:cs typeface="Calibri"/>
              </a:defRPr>
            </a:pPr>
            <a:br>
              <a:rPr lang="ro-RO" sz="2600" b="1" i="1" dirty="0">
                <a:solidFill>
                  <a:srgbClr val="000000"/>
                </a:solidFill>
                <a:latin typeface="Times New Roman"/>
                <a:cs typeface="Times New Roman"/>
              </a:rPr>
            </a:br>
            <a:r>
              <a:rPr lang="vi-VN" sz="2600" b="1" i="1" dirty="0">
                <a:solidFill>
                  <a:srgbClr val="000000"/>
                </a:solidFill>
                <a:latin typeface="Times New Roman"/>
                <a:cs typeface="Times New Roman"/>
              </a:rPr>
              <a:t>Sales Revenue Dynamics  2016-2021 (plan)</a:t>
            </a:r>
            <a:endParaRPr lang="ru-RU" sz="2800" b="1" dirty="0">
              <a:solidFill>
                <a:srgbClr val="FFFFCC"/>
              </a:solidFill>
              <a:latin typeface="Arial Narrow" pitchFamily="34" charset="0"/>
              <a:ea typeface="+mn-ea"/>
              <a:cs typeface="+mn-cs"/>
            </a:endParaRPr>
          </a:p>
        </p:txBody>
      </p:sp>
      <p:graphicFrame>
        <p:nvGraphicFramePr>
          <p:cNvPr id="5" name="Объект 5"/>
          <p:cNvGraphicFramePr>
            <a:graphicFrameLocks noGrp="1"/>
          </p:cNvGraphicFramePr>
          <p:nvPr>
            <p:ph idx="1"/>
            <p:extLst>
              <p:ext uri="{D42A27DB-BD31-4B8C-83A1-F6EECF244321}">
                <p14:modId xmlns:p14="http://schemas.microsoft.com/office/powerpoint/2010/main" val="4230741214"/>
              </p:ext>
            </p:extLst>
          </p:nvPr>
        </p:nvGraphicFramePr>
        <p:xfrm>
          <a:off x="395536" y="1052736"/>
          <a:ext cx="8640960"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Объект 1"/>
          <p:cNvGraphicFramePr>
            <a:graphicFrameLocks/>
          </p:cNvGraphicFramePr>
          <p:nvPr>
            <p:extLst>
              <p:ext uri="{D42A27DB-BD31-4B8C-83A1-F6EECF244321}">
                <p14:modId xmlns:p14="http://schemas.microsoft.com/office/powerpoint/2010/main" val="2496876318"/>
              </p:ext>
            </p:extLst>
          </p:nvPr>
        </p:nvGraphicFramePr>
        <p:xfrm>
          <a:off x="0" y="980727"/>
          <a:ext cx="9144000" cy="5400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2937</TotalTime>
  <Words>1677</Words>
  <Application>Microsoft Office PowerPoint</Application>
  <PresentationFormat>On-screen Show (4:3)</PresentationFormat>
  <Paragraphs>544</Paragraphs>
  <Slides>28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8" baseType="lpstr">
      <vt:lpstr>Arial</vt:lpstr>
      <vt:lpstr>Arial Narrow</vt:lpstr>
      <vt:lpstr>Calibri</vt:lpstr>
      <vt:lpstr>Times New Roman</vt:lpstr>
      <vt:lpstr>Wingdings</vt:lpstr>
      <vt:lpstr>Wingdings 2</vt:lpstr>
      <vt:lpstr>Office Theme</vt:lpstr>
      <vt:lpstr>CorelDRAW</vt:lpstr>
      <vt:lpstr>Microsoft Excel Chart</vt:lpstr>
      <vt:lpstr>Лист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CORRELATION BETWEEN THE VOLUME OF AVERAGE ANNUAL GROWTH AND THE HARVESTING OF WOODEN MASS IN THE CUTTING PROCESS</vt:lpstr>
      <vt:lpstr> Sales Revenue Dynamics  2016-2021 (plan)</vt:lpstr>
      <vt:lpstr>Share of financial commitments to BPN, year 2020</vt:lpstr>
      <vt:lpstr>   The share of the main economic - financial indicators in the structure of total incomes (thousand lei), year 2021</vt:lpstr>
      <vt:lpstr>Revenue dynamics of auxiliary - industrial production  2016-2021 (plan)</vt:lpstr>
      <vt:lpstr>Quantity of processed wood (raw wood) 2015-2021 (plan)</vt:lpstr>
      <vt:lpstr>Revenue dynamics wood processing and cutting  2016-2021 (plan)</vt:lpstr>
      <vt:lpstr>Harvesting / collecting non-timber forest products</vt:lpstr>
      <vt:lpstr>Harvesting / collecting non-timber forest products</vt:lpstr>
      <vt:lpstr>PowerPoint Presentation</vt:lpstr>
      <vt:lpstr>PowerPoint Presentation</vt:lpstr>
      <vt:lpstr>GROWTH OF FOREST REPRODUCTIVE MATERIAL IN FOREST NURSERIES</vt:lpstr>
      <vt:lpstr>HARVEST VOLUMES OF NON-WOOD  FOREST PRODUCTS</vt:lpstr>
      <vt:lpstr>EVOLUTION OF THE SURFACE AREAS PROTECTED IN RM</vt:lpstr>
      <vt:lpstr>PowerPoint Presentation</vt:lpstr>
      <vt:lpstr>ENSURING FOREST GUARDS</vt:lpstr>
      <vt:lpstr>MAIN ISSUES FACING THE FOREST SECTOR IN THE REPUBLIC OF MOLDOVA</vt:lpstr>
      <vt:lpstr>LIST OF SUBJECTS OF INTEREST FOR ENSURING THE SUSTAINABLE DEVELOPMENT OF THE FOREST SECTOR IN THE RM</vt:lpstr>
      <vt:lpstr>LIST OF SUBJECTS OF INTEREST FOR ENSURING THE SUSTAINABLE DEVELOPMENT OF THE FOREST SECTOR IN THE RM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Федотова Виктория Александровна</dc:creator>
  <cp:lastModifiedBy>Corina Prigorschi</cp:lastModifiedBy>
  <cp:revision>302</cp:revision>
  <cp:lastPrinted>2021-02-01T13:45:08Z</cp:lastPrinted>
  <dcterms:created xsi:type="dcterms:W3CDTF">2010-08-21T04:15:57Z</dcterms:created>
  <dcterms:modified xsi:type="dcterms:W3CDTF">2022-02-22T15:24:25Z</dcterms:modified>
</cp:coreProperties>
</file>