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3"/>
  </p:notesMasterIdLst>
  <p:sldIdLst>
    <p:sldId id="256" r:id="rId2"/>
    <p:sldId id="257" r:id="rId3"/>
    <p:sldId id="259" r:id="rId4"/>
    <p:sldId id="258" r:id="rId5"/>
    <p:sldId id="260" r:id="rId6"/>
    <p:sldId id="261" r:id="rId7"/>
    <p:sldId id="263" r:id="rId8"/>
    <p:sldId id="264" r:id="rId9"/>
    <p:sldId id="265" r:id="rId10"/>
    <p:sldId id="266" r:id="rId11"/>
    <p:sldId id="267" r:id="rId12"/>
    <p:sldId id="269" r:id="rId13"/>
    <p:sldId id="270" r:id="rId14"/>
    <p:sldId id="271" r:id="rId15"/>
    <p:sldId id="272" r:id="rId16"/>
    <p:sldId id="273" r:id="rId17"/>
    <p:sldId id="274" r:id="rId18"/>
    <p:sldId id="276" r:id="rId19"/>
    <p:sldId id="277" r:id="rId20"/>
    <p:sldId id="278" r:id="rId21"/>
    <p:sldId id="279"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C3E3CA-FC83-40E0-9122-18655D1C6466}" type="datetimeFigureOut">
              <a:rPr lang="tr-TR" smtClean="0"/>
              <a:t>29.10.2022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B43C1-3DAA-4B69-B54B-157F6E7E6386}" type="slidenum">
              <a:rPr lang="tr-TR" smtClean="0"/>
              <a:t>‹#›</a:t>
            </a:fld>
            <a:endParaRPr lang="tr-TR"/>
          </a:p>
        </p:txBody>
      </p:sp>
    </p:spTree>
    <p:extLst>
      <p:ext uri="{BB962C8B-B14F-4D97-AF65-F5344CB8AC3E}">
        <p14:creationId xmlns:p14="http://schemas.microsoft.com/office/powerpoint/2010/main" val="3879581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conomist.com/europe/2021/08/07/turkeys-deadly-fires-raise-the-heat-for-erdoga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Photo source: </a:t>
            </a:r>
            <a:r>
              <a:rPr lang="en-US" dirty="0">
                <a:hlinkClick r:id="rId3"/>
              </a:rPr>
              <a:t>https://www.economist.com/europe/2021/08/07/turkeys-deadly-fires-raise-the-heat-for-erdogan</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FBDB2FF-7F22-476C-A9D4-884011430922}" type="slidenum">
              <a:rPr lang="en-US"/>
              <a:t>3</a:t>
            </a:fld>
            <a:endParaRPr lang="en-US"/>
          </a:p>
        </p:txBody>
      </p:sp>
    </p:spTree>
    <p:extLst>
      <p:ext uri="{BB962C8B-B14F-4D97-AF65-F5344CB8AC3E}">
        <p14:creationId xmlns:p14="http://schemas.microsoft.com/office/powerpoint/2010/main" val="1658066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41FA9E0-2431-4E30-90FB-E335C3D243FC}" type="datetimeFigureOut">
              <a:rPr lang="tr-TR" smtClean="0"/>
              <a:t>29.10.2022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1186722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1FA9E0-2431-4E30-90FB-E335C3D243FC}" type="datetimeFigureOut">
              <a:rPr lang="tr-TR" smtClean="0"/>
              <a:t>29.10.2022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210101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1FA9E0-2431-4E30-90FB-E335C3D243FC}" type="datetimeFigureOut">
              <a:rPr lang="tr-TR" smtClean="0"/>
              <a:t>29.10.2022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89270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1FA9E0-2431-4E30-90FB-E335C3D243FC}" type="datetimeFigureOut">
              <a:rPr lang="tr-TR" smtClean="0"/>
              <a:t>29.10.2022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374112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41FA9E0-2431-4E30-90FB-E335C3D243FC}" type="datetimeFigureOut">
              <a:rPr lang="tr-TR" smtClean="0"/>
              <a:t>29.10.2022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130678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1FA9E0-2431-4E30-90FB-E335C3D243FC}" type="datetimeFigureOut">
              <a:rPr lang="tr-TR" smtClean="0"/>
              <a:t>29.10.2022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3871730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1FA9E0-2431-4E30-90FB-E335C3D243FC}" type="datetimeFigureOut">
              <a:rPr lang="tr-TR" smtClean="0"/>
              <a:t>29.10.2022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3104785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1FA9E0-2431-4E30-90FB-E335C3D243FC}" type="datetimeFigureOut">
              <a:rPr lang="tr-TR" smtClean="0"/>
              <a:t>29.10.2022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144433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1FA9E0-2431-4E30-90FB-E335C3D243FC}" type="datetimeFigureOut">
              <a:rPr lang="tr-TR" smtClean="0"/>
              <a:t>29.10.2022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36061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41FA9E0-2431-4E30-90FB-E335C3D243FC}" type="datetimeFigureOut">
              <a:rPr lang="tr-TR" smtClean="0"/>
              <a:t>29.10.2022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4148095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41FA9E0-2431-4E30-90FB-E335C3D243FC}" type="datetimeFigureOut">
              <a:rPr lang="tr-TR" smtClean="0"/>
              <a:t>29.10.2022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023FC3-3D23-4389-BC90-AD6FC1C90AE8}" type="slidenum">
              <a:rPr lang="tr-TR" smtClean="0"/>
              <a:t>‹#›</a:t>
            </a:fld>
            <a:endParaRPr lang="tr-TR"/>
          </a:p>
        </p:txBody>
      </p:sp>
    </p:spTree>
    <p:extLst>
      <p:ext uri="{BB962C8B-B14F-4D97-AF65-F5344CB8AC3E}">
        <p14:creationId xmlns:p14="http://schemas.microsoft.com/office/powerpoint/2010/main" val="2148201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FA9E0-2431-4E30-90FB-E335C3D243FC}" type="datetimeFigureOut">
              <a:rPr lang="tr-TR" smtClean="0"/>
              <a:t>29.10.2022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23FC3-3D23-4389-BC90-AD6FC1C90AE8}" type="slidenum">
              <a:rPr lang="tr-TR" smtClean="0"/>
              <a:t>‹#›</a:t>
            </a:fld>
            <a:endParaRPr lang="tr-TR"/>
          </a:p>
        </p:txBody>
      </p:sp>
    </p:spTree>
    <p:extLst>
      <p:ext uri="{BB962C8B-B14F-4D97-AF65-F5344CB8AC3E}">
        <p14:creationId xmlns:p14="http://schemas.microsoft.com/office/powerpoint/2010/main" val="361542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800" dirty="0" smtClean="0"/>
              <a:t>İklime Dirençli Ormancılık Projesi</a:t>
            </a:r>
            <a:br>
              <a:rPr lang="tr-TR" sz="2800" dirty="0" smtClean="0"/>
            </a:br>
            <a:r>
              <a:rPr lang="en-US" sz="2800" b="1" dirty="0"/>
              <a:t>Türkiye Climate Smart Forestry Project</a:t>
            </a:r>
            <a:r>
              <a:rPr lang="tr-TR" sz="2800" dirty="0"/>
              <a:t/>
            </a:r>
            <a:br>
              <a:rPr lang="tr-TR" sz="2800" dirty="0"/>
            </a:br>
            <a:endParaRPr lang="tr-TR" sz="2800" dirty="0"/>
          </a:p>
        </p:txBody>
      </p:sp>
      <p:sp>
        <p:nvSpPr>
          <p:cNvPr id="3" name="Alt Başlık 2"/>
          <p:cNvSpPr>
            <a:spLocks noGrp="1"/>
          </p:cNvSpPr>
          <p:nvPr>
            <p:ph type="subTitle" idx="1"/>
          </p:nvPr>
        </p:nvSpPr>
        <p:spPr/>
        <p:txBody>
          <a:bodyPr/>
          <a:lstStyle/>
          <a:p>
            <a:r>
              <a:rPr lang="tr-TR" dirty="0" smtClean="0"/>
              <a:t>28 Ekim 2022</a:t>
            </a:r>
            <a:endParaRPr lang="tr-TR" dirty="0"/>
          </a:p>
        </p:txBody>
      </p:sp>
    </p:spTree>
    <p:extLst>
      <p:ext uri="{BB962C8B-B14F-4D97-AF65-F5344CB8AC3E}">
        <p14:creationId xmlns:p14="http://schemas.microsoft.com/office/powerpoint/2010/main" val="3455145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61711"/>
          </a:xfrm>
        </p:spPr>
        <p:txBody>
          <a:bodyPr/>
          <a:lstStyle/>
          <a:p>
            <a:r>
              <a:rPr lang="tr-TR" dirty="0" smtClean="0"/>
              <a:t>Temel Bulgular</a:t>
            </a:r>
            <a:endParaRPr lang="tr-TR" dirty="0"/>
          </a:p>
        </p:txBody>
      </p:sp>
      <p:sp>
        <p:nvSpPr>
          <p:cNvPr id="3" name="İçerik Yer Tutucusu 2"/>
          <p:cNvSpPr>
            <a:spLocks noGrp="1"/>
          </p:cNvSpPr>
          <p:nvPr>
            <p:ph idx="1"/>
          </p:nvPr>
        </p:nvSpPr>
        <p:spPr>
          <a:xfrm>
            <a:off x="838200" y="988291"/>
            <a:ext cx="10515600" cy="5188672"/>
          </a:xfrm>
        </p:spPr>
        <p:txBody>
          <a:bodyPr>
            <a:noAutofit/>
          </a:bodyPr>
          <a:lstStyle/>
          <a:p>
            <a:pPr marL="342900" lvl="0" indent="-342900" algn="just">
              <a:lnSpc>
                <a:spcPct val="107000"/>
              </a:lnSpc>
              <a:spcAft>
                <a:spcPts val="0"/>
              </a:spcAft>
              <a:buFont typeface="+mj-lt"/>
              <a:buAutoNum type="arabicPeriod"/>
              <a:tabLst>
                <a:tab pos="457200" algn="l"/>
              </a:tabLst>
            </a:pPr>
            <a:r>
              <a:rPr lang="tr-TR" sz="1400" b="1" dirty="0" smtClean="0">
                <a:latin typeface="Times New Roman" panose="02020603050405020304" pitchFamily="18" charset="0"/>
                <a:ea typeface="Calibri" panose="020F0502020204030204" pitchFamily="34" charset="0"/>
                <a:cs typeface="Arial" panose="020B0604020202020204" pitchFamily="34" charset="0"/>
              </a:rPr>
              <a:t>Hızlı İhtiyaç Değerlendirmesi. </a:t>
            </a:r>
            <a:r>
              <a:rPr lang="tr-TR" sz="1400" dirty="0" smtClean="0">
                <a:latin typeface="Times New Roman" panose="02020603050405020304" pitchFamily="18" charset="0"/>
                <a:ea typeface="Calibri" panose="020F0502020204030204" pitchFamily="34" charset="0"/>
                <a:cs typeface="Arial" panose="020B0604020202020204" pitchFamily="34" charset="0"/>
              </a:rPr>
              <a:t>OGM tarafından hazırlanan ilk fizibilite çalışmasını inceledikten sonra Banka ekibi şunları belirtti: Mevcut</a:t>
            </a:r>
            <a:r>
              <a:rPr lang="tr-TR" sz="1400"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 proje teklifi geçerli bir alt proje fikirleri koleksiyonu olsa da, </a:t>
            </a:r>
            <a:r>
              <a:rPr lang="tr-TR" sz="1600" b="1"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proje tasarımı için bir temel olarak önerilen faaliyetler arasındaki ihtiyaçların, hedeflerin ve bağlantıların sistematik ve koordineli bir sunumundan yoksundur. Projeye dahil edilecek en yüksek öncelikli faaliyetlerin tanımlanmasına yardımcı olmak için, OGM önce orman yangını ve ilgili orman yönetimi uygulamalarının hızlı bir ihtiyaç değerlendirmesini yapmalıdır</a:t>
            </a:r>
            <a:r>
              <a:rPr lang="tr-TR" sz="1400"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tr-TR" sz="1400" dirty="0" smtClean="0">
                <a:latin typeface="Times New Roman" panose="02020603050405020304" pitchFamily="18" charset="0"/>
                <a:ea typeface="Calibri" panose="020F0502020204030204" pitchFamily="34" charset="0"/>
                <a:cs typeface="Arial" panose="020B0604020202020204" pitchFamily="34" charset="0"/>
              </a:rPr>
              <a:t>Bu ihtiyaç değerlendirmesi, OGM'nin hem sistemdeki mevcut boşlukların nerede olduğunu hem de bunlar arasında hangi boşlukların yatırım için bir öncelik olduğunu daha iyi anlamasını sağlayacaktır. Ayrıca, bu ihtiyaç değerlendirmesi, Türkiye'nin yeterli donanıma sahip olduğu ve/veya halihazırda kendi imkanlarıyla ilerlemekte olduğu alanlara yatırım yapılmasını engelleyerek proje çalışmalarına verimli bir şekilde odaklanacaktır. Bu nedenle, Banka ekibi, değerlendirmesi için uluslararası en iyi uygulamalara dayalı ihtiyaç değerlendirmesinin yürütülmesi için önerilen bir metodolojiyi OGM'ye </a:t>
            </a:r>
            <a:r>
              <a:rPr lang="tr-TR" sz="1400" dirty="0" err="1" smtClean="0">
                <a:latin typeface="Times New Roman" panose="02020603050405020304" pitchFamily="18" charset="0"/>
                <a:ea typeface="Calibri" panose="020F0502020204030204" pitchFamily="34" charset="0"/>
                <a:cs typeface="Arial" panose="020B0604020202020204" pitchFamily="34" charset="0"/>
              </a:rPr>
              <a:t>sundu.</a:t>
            </a:r>
            <a:r>
              <a:rPr lang="tr-TR" sz="1400"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OGM'nin</a:t>
            </a:r>
            <a:r>
              <a:rPr lang="tr-TR" sz="1400"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 bu metodolojiyi, proje tasarımı/geliştirme konusunda OGM'nin en ilgili Departmanları ile yakın çalışacak uzman bir danışmanın desteğiyle uygulayacağı kabul edildi.</a:t>
            </a:r>
          </a:p>
          <a:p>
            <a:pPr marL="342900" lvl="0" indent="-342900" algn="just">
              <a:lnSpc>
                <a:spcPct val="107000"/>
              </a:lnSpc>
              <a:spcAft>
                <a:spcPts val="0"/>
              </a:spcAft>
              <a:buFont typeface="+mj-lt"/>
              <a:buAutoNum type="arabicPeriod"/>
              <a:tabLst>
                <a:tab pos="457200" algn="l"/>
              </a:tabLst>
            </a:pPr>
            <a:r>
              <a:rPr lang="tr-TR" sz="1400" b="1" dirty="0" smtClean="0">
                <a:latin typeface="Times New Roman" panose="02020603050405020304" pitchFamily="18" charset="0"/>
                <a:ea typeface="Calibri" panose="020F0502020204030204" pitchFamily="34" charset="0"/>
                <a:cs typeface="Arial" panose="020B0604020202020204" pitchFamily="34" charset="0"/>
              </a:rPr>
              <a:t>Sonuç </a:t>
            </a:r>
            <a:r>
              <a:rPr lang="tr-TR" sz="1400" b="1" dirty="0" err="1" smtClean="0">
                <a:latin typeface="Times New Roman" panose="02020603050405020304" pitchFamily="18" charset="0"/>
                <a:ea typeface="Calibri" panose="020F0502020204030204" pitchFamily="34" charset="0"/>
                <a:cs typeface="Arial" panose="020B0604020202020204" pitchFamily="34" charset="0"/>
              </a:rPr>
              <a:t>Çerçevesi.</a:t>
            </a:r>
            <a:r>
              <a:rPr lang="tr-TR" sz="1400" dirty="0" err="1" smtClean="0">
                <a:latin typeface="Times New Roman" panose="02020603050405020304" pitchFamily="18" charset="0"/>
                <a:ea typeface="Calibri" panose="020F0502020204030204" pitchFamily="34" charset="0"/>
                <a:cs typeface="Arial" panose="020B0604020202020204" pitchFamily="34" charset="0"/>
              </a:rPr>
              <a:t>Banka</a:t>
            </a:r>
            <a:r>
              <a:rPr lang="tr-TR" sz="1400" dirty="0" smtClean="0">
                <a:latin typeface="Times New Roman" panose="02020603050405020304" pitchFamily="18" charset="0"/>
                <a:ea typeface="Calibri" panose="020F0502020204030204" pitchFamily="34" charset="0"/>
                <a:cs typeface="Arial" panose="020B0604020202020204" pitchFamily="34" charset="0"/>
              </a:rPr>
              <a:t> ekibi, ihtiyaç değerlendirmesini tamamladıktan sonra, OGM'nin, projeyi daha fazla tasarlamak ve hazırlamak için bir temel olarak ihtiyaç değerlendirme çalışmasına dayalı bir sonuç çerçevesi etrafında önerilen proje faaliyetlerini organize etmesi ve önceliklendirmesi gerektiğini </a:t>
            </a:r>
            <a:r>
              <a:rPr lang="tr-TR" sz="1400" dirty="0" err="1" smtClean="0">
                <a:latin typeface="Times New Roman" panose="02020603050405020304" pitchFamily="18" charset="0"/>
                <a:ea typeface="Calibri" panose="020F0502020204030204" pitchFamily="34" charset="0"/>
                <a:cs typeface="Arial" panose="020B0604020202020204" pitchFamily="34" charset="0"/>
              </a:rPr>
              <a:t>önerdi.</a:t>
            </a:r>
            <a:r>
              <a:rPr lang="tr-TR" sz="1400"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Banka</a:t>
            </a:r>
            <a:r>
              <a:rPr lang="tr-TR" sz="1400"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 ekibi, geliştirilen 5R yaklaşımına (İnceleme ve Analiz, Risk Azaltma, Hazırlık, Müdahale ve Kurtarma) dayalı olarak, projenin önerilen sonuç çerçevesinin temeli olarak Entegre Yangın Yönetimi (IFM) için kavramsal bir çerçeve sundu. FAO </a:t>
            </a:r>
            <a:r>
              <a:rPr lang="tr-TR" sz="1400"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tarafından</a:t>
            </a:r>
            <a:r>
              <a:rPr lang="tr-TR" sz="1400" dirty="0" err="1" smtClean="0">
                <a:latin typeface="Times New Roman" panose="02020603050405020304" pitchFamily="18" charset="0"/>
                <a:ea typeface="Calibri" panose="020F0502020204030204" pitchFamily="34" charset="0"/>
                <a:cs typeface="Arial" panose="020B0604020202020204" pitchFamily="34" charset="0"/>
              </a:rPr>
              <a:t>ve</a:t>
            </a:r>
            <a:r>
              <a:rPr lang="tr-TR" sz="1400" dirty="0" smtClean="0">
                <a:latin typeface="Times New Roman" panose="02020603050405020304" pitchFamily="18" charset="0"/>
                <a:ea typeface="Calibri" panose="020F0502020204030204" pitchFamily="34" charset="0"/>
                <a:cs typeface="Arial" panose="020B0604020202020204" pitchFamily="34" charset="0"/>
              </a:rPr>
              <a:t> mevcut iklim değişikliği bağlamında yangın yönetimi için uluslararası en iyi uygulama olarak kabul edilir. Bu yaklaşımın, önerilen projenin Ön Teklifinin temelini oluşturacağı kabul edildi.</a:t>
            </a:r>
            <a:endParaRPr lang="tr-TR" sz="1400" dirty="0" smtClean="0">
              <a:latin typeface="Calibri" panose="020F0502020204030204" pitchFamily="34" charset="0"/>
              <a:ea typeface="Calibri" panose="020F0502020204030204" pitchFamily="34" charset="0"/>
              <a:cs typeface="Arial" panose="020B0604020202020204" pitchFamily="34" charset="0"/>
            </a:endParaRPr>
          </a:p>
          <a:p>
            <a:endParaRPr lang="tr-TR" sz="1400" dirty="0"/>
          </a:p>
        </p:txBody>
      </p:sp>
    </p:spTree>
    <p:extLst>
      <p:ext uri="{BB962C8B-B14F-4D97-AF65-F5344CB8AC3E}">
        <p14:creationId xmlns:p14="http://schemas.microsoft.com/office/powerpoint/2010/main" val="27337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Başlangıç için</a:t>
            </a:r>
            <a:endParaRPr lang="tr-TR" dirty="0"/>
          </a:p>
        </p:txBody>
      </p:sp>
      <p:sp>
        <p:nvSpPr>
          <p:cNvPr id="3" name="İçerik Yer Tutucusu 2"/>
          <p:cNvSpPr>
            <a:spLocks noGrp="1"/>
          </p:cNvSpPr>
          <p:nvPr>
            <p:ph idx="1"/>
          </p:nvPr>
        </p:nvSpPr>
        <p:spPr/>
        <p:txBody>
          <a:bodyPr>
            <a:normAutofit lnSpcReduction="10000"/>
          </a:bodyPr>
          <a:lstStyle/>
          <a:p>
            <a:pPr marL="0" lvl="0" indent="0" algn="just">
              <a:lnSpc>
                <a:spcPct val="107000"/>
              </a:lnSpc>
              <a:spcAft>
                <a:spcPts val="0"/>
              </a:spcAft>
              <a:buNone/>
              <a:tabLst>
                <a:tab pos="457200" algn="l"/>
              </a:tabLst>
            </a:pPr>
            <a:r>
              <a:rPr lang="tr-TR" b="1" dirty="0">
                <a:latin typeface="Times New Roman" panose="02020603050405020304" pitchFamily="18" charset="0"/>
                <a:ea typeface="Calibri" panose="020F0502020204030204" pitchFamily="34" charset="0"/>
                <a:cs typeface="Arial" panose="020B0604020202020204" pitchFamily="34" charset="0"/>
              </a:rPr>
              <a:t>Hazırlık düzenlemeleri </a:t>
            </a:r>
            <a:r>
              <a:rPr lang="tr-TR" dirty="0">
                <a:latin typeface="Times New Roman" panose="02020603050405020304" pitchFamily="18" charset="0"/>
                <a:ea typeface="Calibri" panose="020F0502020204030204" pitchFamily="34" charset="0"/>
                <a:cs typeface="Arial" panose="020B0604020202020204" pitchFamily="34" charset="0"/>
              </a:rPr>
              <a:t>Proje hazırlığına hazırlanmak için Banka ekibi, OGM'den aşağıdakileri oluşturmasını rica etti</a:t>
            </a:r>
            <a:r>
              <a:rPr lang="tr-TR" dirty="0" smtClean="0">
                <a:latin typeface="Times New Roman" panose="02020603050405020304" pitchFamily="18" charset="0"/>
                <a:ea typeface="Calibri" panose="020F0502020204030204" pitchFamily="34" charset="0"/>
                <a:cs typeface="Arial" panose="020B0604020202020204" pitchFamily="34" charset="0"/>
              </a:rPr>
              <a:t>:</a:t>
            </a:r>
          </a:p>
          <a:p>
            <a:pPr marL="571500" lvl="0" indent="-571500" algn="just">
              <a:lnSpc>
                <a:spcPct val="107000"/>
              </a:lnSpc>
              <a:spcAft>
                <a:spcPts val="0"/>
              </a:spcAft>
              <a:buAutoNum type="romanLcParenBoth"/>
              <a:tabLst>
                <a:tab pos="457200" algn="l"/>
              </a:tabLst>
            </a:pP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Dünya </a:t>
            </a:r>
            <a:r>
              <a:rPr lang="tr-TR" dirty="0">
                <a:highlight>
                  <a:srgbClr val="FFFF00"/>
                </a:highlight>
                <a:latin typeface="Times New Roman" panose="02020603050405020304" pitchFamily="18" charset="0"/>
                <a:ea typeface="Calibri" panose="020F0502020204030204" pitchFamily="34" charset="0"/>
                <a:cs typeface="Arial" panose="020B0604020202020204" pitchFamily="34" charset="0"/>
              </a:rPr>
              <a:t>Bankası ile günlük koordinasyon için bir proje koordinatörü/odak noktası</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a:t>
            </a:r>
          </a:p>
          <a:p>
            <a:pPr marL="571500" lvl="0" indent="-571500" algn="just">
              <a:lnSpc>
                <a:spcPct val="107000"/>
              </a:lnSpc>
              <a:spcAft>
                <a:spcPts val="0"/>
              </a:spcAft>
              <a:buAutoNum type="romanLcParenBoth"/>
              <a:tabLst>
                <a:tab pos="457200" algn="l"/>
              </a:tabLst>
            </a:pP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Proje </a:t>
            </a:r>
            <a:r>
              <a:rPr lang="tr-TR" dirty="0">
                <a:highlight>
                  <a:srgbClr val="FFFF00"/>
                </a:highlight>
                <a:latin typeface="Times New Roman" panose="02020603050405020304" pitchFamily="18" charset="0"/>
                <a:ea typeface="Calibri" panose="020F0502020204030204" pitchFamily="34" charset="0"/>
                <a:cs typeface="Arial" panose="020B0604020202020204" pitchFamily="34" charset="0"/>
              </a:rPr>
              <a:t>hazırlığından genel olarak sorumlu olacak bir </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Daire </a:t>
            </a:r>
          </a:p>
          <a:p>
            <a:pPr marL="571500" lvl="0" indent="-571500" algn="just">
              <a:lnSpc>
                <a:spcPct val="107000"/>
              </a:lnSpc>
              <a:spcAft>
                <a:spcPts val="0"/>
              </a:spcAft>
              <a:buAutoNum type="romanLcParenBoth"/>
              <a:tabLst>
                <a:tab pos="457200" algn="l"/>
              </a:tabLst>
            </a:pPr>
            <a:r>
              <a:rPr lang="tr-TR"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Pojenin</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tr-TR" dirty="0">
                <a:highlight>
                  <a:srgbClr val="FFFF00"/>
                </a:highlight>
                <a:latin typeface="Times New Roman" panose="02020603050405020304" pitchFamily="18" charset="0"/>
                <a:ea typeface="Calibri" panose="020F0502020204030204" pitchFamily="34" charset="0"/>
                <a:cs typeface="Arial" panose="020B0604020202020204" pitchFamily="34" charset="0"/>
              </a:rPr>
              <a:t>tasarımına ve uygulanmasına aktif olarak katılacak olan ana OGM Departmanlarından oluşan bir Teknik Çalışma Grubu. </a:t>
            </a:r>
            <a:endPar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07000"/>
              </a:lnSpc>
              <a:spcAft>
                <a:spcPts val="0"/>
              </a:spcAft>
              <a:buNone/>
              <a:tabLst>
                <a:tab pos="457200" algn="l"/>
              </a:tabLst>
            </a:pP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Bu </a:t>
            </a:r>
            <a:r>
              <a:rPr lang="tr-TR" dirty="0">
                <a:highlight>
                  <a:srgbClr val="FFFF00"/>
                </a:highlight>
                <a:latin typeface="Times New Roman" panose="02020603050405020304" pitchFamily="18" charset="0"/>
                <a:ea typeface="Calibri" panose="020F0502020204030204" pitchFamily="34" charset="0"/>
                <a:cs typeface="Arial" panose="020B0604020202020204" pitchFamily="34" charset="0"/>
              </a:rPr>
              <a:t>hazırlık düzenlemelerinin oluşturulması, projenin başarılı ve zamanında hazırlanması için anahtar olacaktır.</a:t>
            </a:r>
            <a:endParaRPr lang="tr-T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1834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46158858"/>
              </p:ext>
            </p:extLst>
          </p:nvPr>
        </p:nvGraphicFramePr>
        <p:xfrm>
          <a:off x="637310" y="1052947"/>
          <a:ext cx="10935853" cy="4119416"/>
        </p:xfrm>
        <a:graphic>
          <a:graphicData uri="http://schemas.openxmlformats.org/drawingml/2006/table">
            <a:tbl>
              <a:tblPr firstRow="1" firstCol="1" bandRow="1">
                <a:tableStyleId>{5C22544A-7EE6-4342-B048-85BDC9FD1C3A}</a:tableStyleId>
              </a:tblPr>
              <a:tblGrid>
                <a:gridCol w="5197850">
                  <a:extLst>
                    <a:ext uri="{9D8B030D-6E8A-4147-A177-3AD203B41FA5}">
                      <a16:colId xmlns:a16="http://schemas.microsoft.com/office/drawing/2014/main" val="2329712320"/>
                    </a:ext>
                  </a:extLst>
                </a:gridCol>
                <a:gridCol w="2951036">
                  <a:extLst>
                    <a:ext uri="{9D8B030D-6E8A-4147-A177-3AD203B41FA5}">
                      <a16:colId xmlns:a16="http://schemas.microsoft.com/office/drawing/2014/main" val="2531470748"/>
                    </a:ext>
                  </a:extLst>
                </a:gridCol>
                <a:gridCol w="2786967">
                  <a:extLst>
                    <a:ext uri="{9D8B030D-6E8A-4147-A177-3AD203B41FA5}">
                      <a16:colId xmlns:a16="http://schemas.microsoft.com/office/drawing/2014/main" val="3874973611"/>
                    </a:ext>
                  </a:extLst>
                </a:gridCol>
              </a:tblGrid>
              <a:tr h="995311">
                <a:tc>
                  <a:txBody>
                    <a:bodyPr/>
                    <a:lstStyle/>
                    <a:p>
                      <a:pPr marL="457200" algn="just">
                        <a:lnSpc>
                          <a:spcPct val="107000"/>
                        </a:lnSpc>
                        <a:spcAft>
                          <a:spcPts val="300"/>
                        </a:spcAft>
                      </a:pPr>
                      <a:r>
                        <a:rPr lang="tr-TR" sz="1600" dirty="0" smtClean="0">
                          <a:effectLst/>
                          <a:latin typeface="+mn-lt"/>
                          <a:ea typeface="+mn-ea"/>
                          <a:cs typeface="+mn-cs"/>
                        </a:rPr>
                        <a:t>Kısa</a:t>
                      </a:r>
                      <a:r>
                        <a:rPr lang="tr-TR" sz="1600" baseline="0" dirty="0" smtClean="0">
                          <a:effectLst/>
                          <a:latin typeface="+mn-lt"/>
                          <a:ea typeface="+mn-ea"/>
                          <a:cs typeface="+mn-cs"/>
                        </a:rPr>
                        <a:t> İş Takvimi</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457200" algn="just">
                        <a:lnSpc>
                          <a:spcPct val="107000"/>
                        </a:lnSpc>
                        <a:spcAft>
                          <a:spcPts val="300"/>
                        </a:spcAft>
                      </a:pPr>
                      <a:r>
                        <a:rPr lang="en-US" sz="1600">
                          <a:effectLst/>
                        </a:rPr>
                        <a:t>Sorumlu</a:t>
                      </a:r>
                      <a:endParaRPr lang="tr-T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457200" algn="just">
                        <a:lnSpc>
                          <a:spcPct val="107000"/>
                        </a:lnSpc>
                        <a:spcAft>
                          <a:spcPts val="300"/>
                        </a:spcAft>
                      </a:pPr>
                      <a:r>
                        <a:rPr lang="en-US" sz="1600">
                          <a:effectLst/>
                        </a:rPr>
                        <a:t>Beklenen tarih</a:t>
                      </a:r>
                      <a:endParaRPr lang="tr-T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83245268"/>
                  </a:ext>
                </a:extLst>
              </a:tr>
              <a:tr h="755503">
                <a:tc>
                  <a:txBody>
                    <a:bodyPr/>
                    <a:lstStyle/>
                    <a:p>
                      <a:pPr marL="457200" algn="just">
                        <a:lnSpc>
                          <a:spcPct val="107000"/>
                        </a:lnSpc>
                        <a:spcAft>
                          <a:spcPts val="300"/>
                        </a:spcAft>
                      </a:pPr>
                      <a:r>
                        <a:rPr lang="en-US" sz="1600" dirty="0" err="1">
                          <a:effectLst/>
                        </a:rPr>
                        <a:t>Proje</a:t>
                      </a:r>
                      <a:r>
                        <a:rPr lang="en-US" sz="1600" dirty="0">
                          <a:effectLst/>
                        </a:rPr>
                        <a:t> </a:t>
                      </a:r>
                      <a:r>
                        <a:rPr lang="en-US" sz="1600" dirty="0" err="1">
                          <a:effectLst/>
                        </a:rPr>
                        <a:t>koordinatörü</a:t>
                      </a:r>
                      <a:r>
                        <a:rPr lang="en-US" sz="1600" dirty="0">
                          <a:effectLst/>
                        </a:rPr>
                        <a:t>, </a:t>
                      </a:r>
                      <a:r>
                        <a:rPr lang="tr-TR" sz="1600" dirty="0" smtClean="0">
                          <a:effectLst/>
                        </a:rPr>
                        <a:t>Koordinatör Daire</a:t>
                      </a:r>
                      <a:r>
                        <a:rPr lang="en-US" sz="1600" dirty="0" err="1" smtClean="0">
                          <a:effectLst/>
                        </a:rPr>
                        <a:t>ve</a:t>
                      </a:r>
                      <a:r>
                        <a:rPr lang="en-US" sz="1600" dirty="0" smtClean="0">
                          <a:effectLst/>
                        </a:rPr>
                        <a:t> </a:t>
                      </a:r>
                      <a:r>
                        <a:rPr lang="en-US" sz="1600" dirty="0" err="1">
                          <a:effectLst/>
                        </a:rPr>
                        <a:t>Teknik</a:t>
                      </a:r>
                      <a:r>
                        <a:rPr lang="en-US" sz="1600" dirty="0">
                          <a:effectLst/>
                        </a:rPr>
                        <a:t> </a:t>
                      </a:r>
                      <a:r>
                        <a:rPr lang="en-US" sz="1600" dirty="0" err="1">
                          <a:effectLst/>
                        </a:rPr>
                        <a:t>Çalışma</a:t>
                      </a:r>
                      <a:r>
                        <a:rPr lang="en-US" sz="1600" dirty="0">
                          <a:effectLst/>
                        </a:rPr>
                        <a:t> </a:t>
                      </a:r>
                      <a:r>
                        <a:rPr lang="en-US" sz="1600" dirty="0" err="1">
                          <a:effectLst/>
                        </a:rPr>
                        <a:t>Grubunun</a:t>
                      </a:r>
                      <a:r>
                        <a:rPr lang="en-US" sz="1600" dirty="0">
                          <a:effectLst/>
                        </a:rPr>
                        <a:t> </a:t>
                      </a:r>
                      <a:r>
                        <a:rPr lang="tr-TR" sz="1600" dirty="0" smtClean="0">
                          <a:effectLst/>
                        </a:rPr>
                        <a:t>oluşturulması</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07000"/>
                        </a:lnSpc>
                        <a:spcAft>
                          <a:spcPts val="300"/>
                        </a:spcAft>
                      </a:pPr>
                      <a:r>
                        <a:rPr lang="en-US" sz="1600">
                          <a:effectLst/>
                        </a:rPr>
                        <a:t>OGM</a:t>
                      </a:r>
                      <a:endParaRPr lang="tr-T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nSpc>
                          <a:spcPct val="107000"/>
                        </a:lnSpc>
                        <a:spcAft>
                          <a:spcPts val="300"/>
                        </a:spcAft>
                      </a:pPr>
                      <a:r>
                        <a:rPr lang="en-US" sz="1600">
                          <a:effectLst/>
                        </a:rPr>
                        <a:t>15 Kasım 2022'ye kadar</a:t>
                      </a:r>
                      <a:endParaRPr lang="tr-T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39010280"/>
                  </a:ext>
                </a:extLst>
              </a:tr>
              <a:tr h="973635">
                <a:tc>
                  <a:txBody>
                    <a:bodyPr/>
                    <a:lstStyle/>
                    <a:p>
                      <a:pPr marL="457200" algn="just">
                        <a:lnSpc>
                          <a:spcPct val="107000"/>
                        </a:lnSpc>
                        <a:spcAft>
                          <a:spcPts val="300"/>
                        </a:spcAft>
                      </a:pPr>
                      <a:r>
                        <a:rPr lang="en-US" sz="1600" dirty="0" err="1">
                          <a:effectLst/>
                        </a:rPr>
                        <a:t>Hızlı</a:t>
                      </a:r>
                      <a:r>
                        <a:rPr lang="en-US" sz="1600" dirty="0">
                          <a:effectLst/>
                        </a:rPr>
                        <a:t> </a:t>
                      </a:r>
                      <a:r>
                        <a:rPr lang="en-US" sz="1600" dirty="0" err="1">
                          <a:effectLst/>
                        </a:rPr>
                        <a:t>İhtiyaç</a:t>
                      </a:r>
                      <a:r>
                        <a:rPr lang="en-US" sz="1600" dirty="0">
                          <a:effectLst/>
                        </a:rPr>
                        <a:t> </a:t>
                      </a:r>
                      <a:r>
                        <a:rPr lang="en-US" sz="1600" dirty="0" err="1" smtClean="0">
                          <a:effectLst/>
                        </a:rPr>
                        <a:t>Değerlendirmesi</a:t>
                      </a:r>
                      <a:r>
                        <a:rPr lang="tr-TR" sz="1600" baseline="0" dirty="0" smtClean="0">
                          <a:effectLst/>
                        </a:rPr>
                        <a:t> Raporunun Hazırlanması</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07000"/>
                        </a:lnSpc>
                        <a:spcAft>
                          <a:spcPts val="300"/>
                        </a:spcAft>
                      </a:pPr>
                      <a:r>
                        <a:rPr lang="en-US" sz="1600">
                          <a:effectLst/>
                        </a:rPr>
                        <a:t>OGM</a:t>
                      </a:r>
                      <a:endParaRPr lang="tr-T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300"/>
                        </a:spcAft>
                      </a:pPr>
                      <a:r>
                        <a:rPr lang="en-US" sz="1600">
                          <a:effectLst/>
                        </a:rPr>
                        <a:t>31 Aralık 2022'ye kadar</a:t>
                      </a:r>
                      <a:endParaRPr lang="tr-T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52414665"/>
                  </a:ext>
                </a:extLst>
              </a:tr>
              <a:tr h="1394967">
                <a:tc>
                  <a:txBody>
                    <a:bodyPr/>
                    <a:lstStyle/>
                    <a:p>
                      <a:pPr marL="457200" algn="just">
                        <a:lnSpc>
                          <a:spcPct val="107000"/>
                        </a:lnSpc>
                        <a:spcAft>
                          <a:spcPts val="300"/>
                        </a:spcAft>
                      </a:pPr>
                      <a:r>
                        <a:rPr lang="en-US" sz="1600" dirty="0" err="1">
                          <a:effectLst/>
                        </a:rPr>
                        <a:t>Proje</a:t>
                      </a:r>
                      <a:r>
                        <a:rPr lang="en-US" sz="1600" dirty="0">
                          <a:effectLst/>
                        </a:rPr>
                        <a:t> </a:t>
                      </a:r>
                      <a:r>
                        <a:rPr lang="en-US" sz="1600" dirty="0" err="1">
                          <a:effectLst/>
                        </a:rPr>
                        <a:t>için</a:t>
                      </a:r>
                      <a:r>
                        <a:rPr lang="en-US" sz="1600" dirty="0">
                          <a:effectLst/>
                        </a:rPr>
                        <a:t> </a:t>
                      </a:r>
                      <a:r>
                        <a:rPr lang="en-US" sz="1600" dirty="0" err="1">
                          <a:effectLst/>
                        </a:rPr>
                        <a:t>bir</a:t>
                      </a:r>
                      <a:r>
                        <a:rPr lang="en-US" sz="1600" dirty="0">
                          <a:effectLst/>
                        </a:rPr>
                        <a:t> </a:t>
                      </a:r>
                      <a:r>
                        <a:rPr lang="tr-TR" sz="1600" dirty="0" smtClean="0">
                          <a:effectLst/>
                        </a:rPr>
                        <a:t> Ana Çerçevenin</a:t>
                      </a:r>
                      <a:r>
                        <a:rPr lang="tr-TR" sz="1600" baseline="0" dirty="0" smtClean="0">
                          <a:effectLst/>
                        </a:rPr>
                        <a:t> Oluşturulması</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07000"/>
                        </a:lnSpc>
                        <a:spcAft>
                          <a:spcPts val="300"/>
                        </a:spcAft>
                      </a:pPr>
                      <a:r>
                        <a:rPr lang="en-US" sz="1600">
                          <a:effectLst/>
                        </a:rPr>
                        <a:t>OGM</a:t>
                      </a:r>
                      <a:endParaRPr lang="tr-TR"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300"/>
                        </a:spcAft>
                      </a:pPr>
                      <a:r>
                        <a:rPr lang="en-US" sz="1600" dirty="0" err="1">
                          <a:effectLst/>
                        </a:rPr>
                        <a:t>Ocak</a:t>
                      </a:r>
                      <a:r>
                        <a:rPr lang="en-US" sz="1600" dirty="0">
                          <a:effectLst/>
                        </a:rPr>
                        <a:t> 2023'ten </a:t>
                      </a:r>
                      <a:r>
                        <a:rPr lang="en-US" sz="1600" dirty="0" err="1">
                          <a:effectLst/>
                        </a:rPr>
                        <a:t>itibaren</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56458232"/>
                  </a:ext>
                </a:extLst>
              </a:tr>
            </a:tbl>
          </a:graphicData>
        </a:graphic>
      </p:graphicFrame>
    </p:spTree>
    <p:extLst>
      <p:ext uri="{BB962C8B-B14F-4D97-AF65-F5344CB8AC3E}">
        <p14:creationId xmlns:p14="http://schemas.microsoft.com/office/powerpoint/2010/main" val="1799568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Teknik Hususlar</a:t>
            </a:r>
            <a:endParaRPr lang="tr-TR" dirty="0"/>
          </a:p>
        </p:txBody>
      </p:sp>
      <p:sp>
        <p:nvSpPr>
          <p:cNvPr id="3" name="İçerik Yer Tutucusu 2"/>
          <p:cNvSpPr>
            <a:spLocks noGrp="1"/>
          </p:cNvSpPr>
          <p:nvPr>
            <p:ph idx="1"/>
          </p:nvPr>
        </p:nvSpPr>
        <p:spPr/>
        <p:txBody>
          <a:bodyPr>
            <a:normAutofit fontScale="55000" lnSpcReduction="20000"/>
          </a:bodyPr>
          <a:lstStyle/>
          <a:p>
            <a:pPr marL="0" lvl="0" indent="0" algn="just">
              <a:lnSpc>
                <a:spcPct val="107000"/>
              </a:lnSpc>
              <a:spcAft>
                <a:spcPts val="0"/>
              </a:spcAft>
              <a:buNone/>
              <a:tabLst>
                <a:tab pos="457200" algn="l"/>
              </a:tabLst>
            </a:pPr>
            <a:r>
              <a:rPr lang="tr-TR" b="1" i="1" dirty="0" smtClean="0">
                <a:latin typeface="Times New Roman" panose="02020603050405020304" pitchFamily="18" charset="0"/>
                <a:ea typeface="Calibri" panose="020F0502020204030204" pitchFamily="34" charset="0"/>
                <a:cs typeface="Arial" panose="020B0604020202020204" pitchFamily="34" charset="0"/>
              </a:rPr>
              <a:t>Sektörel ve Proje Bağlamı.</a:t>
            </a:r>
          </a:p>
          <a:p>
            <a:pPr marL="0" lvl="0" indent="0" algn="just">
              <a:lnSpc>
                <a:spcPct val="107000"/>
              </a:lnSpc>
              <a:spcAft>
                <a:spcPts val="0"/>
              </a:spcAft>
              <a:buNone/>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Son on yılda, küresel olarak orman yangınlarının sayısı ve şiddeti önemli ölçüde arttı ve bu eğilimin iklim değişikliği nedeniyle devam edeceği tahmin ediliyor. Bu nedenle, dünyanın dört bir yanındaki ülkeler orman yangınlarını giderek ulusal güvenliklerine yönelik bir tehdit olarak görmeye başlıyor. </a:t>
            </a:r>
          </a:p>
          <a:p>
            <a:pPr marL="0" lvl="0" indent="0" algn="just">
              <a:lnSpc>
                <a:spcPct val="107000"/>
              </a:lnSpc>
              <a:spcAft>
                <a:spcPts val="0"/>
              </a:spcAft>
              <a:buNone/>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Türkiye'de, aynı genel alanlarda orman yangınlarının tekrarlanma eğiliminde olduğu ve şimdiye kadar bu ortalamadan aşırı farklılıklar nadir görülen bir modelle, yılda ortalama 10.000 hektardan az yakılmaktadır. Ancak, son zamanlarda,</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2021'de Türkiye, ~ 170.000 hektarlık bir alanı yakan yangınlarla, ülkedeki en büyük yangınlardan bazılarıyla en şiddetli yangın yıllarından birini yaşadı.</a:t>
            </a:r>
            <a:r>
              <a:rPr lang="tr-TR" dirty="0" smtClean="0">
                <a:latin typeface="Times New Roman" panose="02020603050405020304" pitchFamily="18" charset="0"/>
                <a:ea typeface="Calibri" panose="020F0502020204030204" pitchFamily="34" charset="0"/>
                <a:cs typeface="Arial" panose="020B0604020202020204" pitchFamily="34" charset="0"/>
              </a:rPr>
              <a:t>. Orman yangınları, mülk ve altyapıya verilen hasardan, dumandan kaynaklanan dolaylı sağlık sorunlarına ve doğrudan can kaybına kadar çevredeki topluluklar üzerinde önemli etkilere sahip olabilir. </a:t>
            </a:r>
          </a:p>
          <a:p>
            <a:pPr marL="0" lvl="0" indent="0" algn="just">
              <a:lnSpc>
                <a:spcPct val="107000"/>
              </a:lnSpc>
              <a:spcAft>
                <a:spcPts val="0"/>
              </a:spcAft>
              <a:buNone/>
              <a:tabLst>
                <a:tab pos="457200" algn="l"/>
              </a:tabLst>
            </a:pPr>
            <a:r>
              <a:rPr lang="tr-TR" b="1" dirty="0" smtClean="0">
                <a:latin typeface="Times New Roman" panose="02020603050405020304" pitchFamily="18" charset="0"/>
                <a:ea typeface="Calibri" panose="020F0502020204030204" pitchFamily="34" charset="0"/>
                <a:cs typeface="Arial" panose="020B0604020202020204" pitchFamily="34" charset="0"/>
              </a:rPr>
              <a:t>Türkiye'de ulusal düzeyde orman yangınları en doğrudan OGM'nin sorumluluğundadır</a:t>
            </a:r>
            <a:r>
              <a:rPr lang="tr-TR" dirty="0" smtClean="0">
                <a:latin typeface="Times New Roman" panose="02020603050405020304" pitchFamily="18" charset="0"/>
                <a:ea typeface="Calibri" panose="020F0502020204030204" pitchFamily="34" charset="0"/>
                <a:cs typeface="Arial" panose="020B0604020202020204" pitchFamily="34" charset="0"/>
              </a:rPr>
              <a:t>. Halihazırda Türkiye'deki kaynakların önemli bir kısmı yangın söndürme ve yangınla mücadeleye odaklanmıştır. Ancak, iklim değişikliği nedeniyle yangın mevsimlerinin kötüleşmesi beklenirken, yangın önleme ve yangın sonrası rehabilitasyona odaklanan Entegre Yangın Yönetimine geçiş, Türkiye'nin bir sonraki mega yangına daha iyi hazırlanmasına yardımcı olacaktır.</a:t>
            </a:r>
          </a:p>
          <a:p>
            <a:pPr marL="0" lvl="0" indent="0" algn="just">
              <a:lnSpc>
                <a:spcPct val="107000"/>
              </a:lnSpc>
              <a:spcAft>
                <a:spcPts val="0"/>
              </a:spcAft>
              <a:buNone/>
              <a:tabLst>
                <a:tab pos="457200" algn="l"/>
              </a:tabLst>
            </a:pP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Bu projenin, ülkenin diğer bölgelerinde ve ideal olarak dünyanın başka yerlerinde tekrarlanabilecek uluslararası en iyi uygulamalara dayalı olarak hedeflenen alanlarda IFM için bir model sunması beklenmektedir.</a:t>
            </a:r>
            <a:endParaRPr lang="tr-TR" dirty="0" smtClean="0">
              <a:latin typeface="Calibri" panose="020F0502020204030204" pitchFamily="34" charset="0"/>
              <a:ea typeface="Calibri" panose="020F050202020403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038125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Teknik Hususlar</a:t>
            </a:r>
            <a:endParaRPr lang="tr-TR" dirty="0"/>
          </a:p>
        </p:txBody>
      </p:sp>
      <p:sp>
        <p:nvSpPr>
          <p:cNvPr id="3" name="İçerik Yer Tutucusu 2"/>
          <p:cNvSpPr>
            <a:spLocks noGrp="1"/>
          </p:cNvSpPr>
          <p:nvPr>
            <p:ph idx="1"/>
          </p:nvPr>
        </p:nvSpPr>
        <p:spPr>
          <a:xfrm>
            <a:off x="838200" y="1348509"/>
            <a:ext cx="10515600" cy="4828454"/>
          </a:xfrm>
        </p:spPr>
        <p:txBody>
          <a:bodyPr>
            <a:normAutofit fontScale="77500" lnSpcReduction="20000"/>
          </a:bodyPr>
          <a:lstStyle/>
          <a:p>
            <a:pPr marL="0" lvl="0" indent="0" algn="just">
              <a:lnSpc>
                <a:spcPct val="107000"/>
              </a:lnSpc>
              <a:spcAft>
                <a:spcPts val="0"/>
              </a:spcAft>
              <a:buNone/>
              <a:tabLst>
                <a:tab pos="457200" algn="l"/>
              </a:tabLst>
            </a:pPr>
            <a:r>
              <a:rPr lang="tr-TR" b="1" i="1" dirty="0" smtClean="0">
                <a:latin typeface="Times New Roman" panose="02020603050405020304" pitchFamily="18" charset="0"/>
                <a:ea typeface="Calibri" panose="020F0502020204030204" pitchFamily="34" charset="0"/>
                <a:cs typeface="Arial" panose="020B0604020202020204" pitchFamily="34" charset="0"/>
              </a:rPr>
              <a:t>Önerilen Proje Faaliyetleri ve İhtiyaçları.</a:t>
            </a:r>
          </a:p>
          <a:p>
            <a:pPr marL="0" lvl="0" indent="0" algn="just">
              <a:lnSpc>
                <a:spcPct val="107000"/>
              </a:lnSpc>
              <a:spcAft>
                <a:spcPts val="0"/>
              </a:spcAft>
              <a:buNone/>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OGM, kurum içindeki dokuz farklı Departmandan projeye dahil edilecek önerilen alt projelerin bir listesini sundu. Önerilen alt projelerin bu listesi, yangın önleme faaliyetlerinden büyük yangınlarla mücadele ile ilgili faaliyetlere kadar uzanmaktadır (bkz. Ek 2).</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Dikkatli bir incelemeden sonra, Banka ekibi, proje tarafından en çok ihtiyaç duyulan alanlara proje tarafından yapılan yatırımlara odaklanmak için bir temel olarak, proje tarafından ulaşılacak kilit boşlukları ve stratejik hedefleri daha fazla belirlemek için OGM'nin hızlı bir ihtiyaç değerlendirmesi yapmasını önerdi.</a:t>
            </a:r>
          </a:p>
          <a:p>
            <a:pPr marL="0" lvl="0" indent="0" algn="just">
              <a:lnSpc>
                <a:spcPct val="107000"/>
              </a:lnSpc>
              <a:spcAft>
                <a:spcPts val="0"/>
              </a:spcAft>
              <a:buNone/>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Banka ekibi, yangın yönetimi için uluslararası en iyi uygulamalara dayalı olarak bu tür ihtiyaç değerlendirmesi için bir metodoloji sunmuş ve bu metodoloji, değerlendirilmek üzere OGM ile paylaşılmıştır. OGM'nin bu metodolojiyi, Doğal Kaynaklar Yönetimi sektöründe proje geliştirme konusunda OGM'nin en ilgili Departmanları ile yakın işbirliği içinde çalışacak uzman bir danışmanın desteğiyle uygulamasına karar verildi.</a:t>
            </a:r>
            <a:endParaRPr lang="tr-TR" dirty="0" smtClean="0">
              <a:latin typeface="Calibri" panose="020F0502020204030204" pitchFamily="34" charset="0"/>
              <a:ea typeface="Calibri" panose="020F050202020403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312915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 Çerçevesi</a:t>
            </a:r>
            <a:endParaRPr lang="tr-TR" dirty="0"/>
          </a:p>
        </p:txBody>
      </p:sp>
      <p:sp>
        <p:nvSpPr>
          <p:cNvPr id="3" name="İçerik Yer Tutucusu 2"/>
          <p:cNvSpPr>
            <a:spLocks noGrp="1"/>
          </p:cNvSpPr>
          <p:nvPr>
            <p:ph idx="1"/>
          </p:nvPr>
        </p:nvSpPr>
        <p:spPr/>
        <p:txBody>
          <a:bodyPr>
            <a:normAutofit fontScale="70000" lnSpcReduction="20000"/>
          </a:bodyPr>
          <a:lstStyle/>
          <a:p>
            <a:pPr marL="0" lvl="0" indent="0" algn="just">
              <a:lnSpc>
                <a:spcPct val="107000"/>
              </a:lnSpc>
              <a:spcAft>
                <a:spcPts val="0"/>
              </a:spcAft>
              <a:buNone/>
              <a:tabLst>
                <a:tab pos="457200" algn="l"/>
              </a:tabLst>
            </a:pPr>
            <a:r>
              <a:rPr lang="tr-TR" b="1" i="1" dirty="0" smtClean="0">
                <a:latin typeface="Times New Roman" panose="02020603050405020304" pitchFamily="18" charset="0"/>
                <a:ea typeface="Calibri" panose="020F0502020204030204" pitchFamily="34" charset="0"/>
                <a:cs typeface="Arial" panose="020B0604020202020204" pitchFamily="34" charset="0"/>
              </a:rPr>
              <a:t>Sonuç </a:t>
            </a:r>
            <a:r>
              <a:rPr lang="tr-TR" b="1" i="1" dirty="0" err="1" smtClean="0">
                <a:latin typeface="Times New Roman" panose="02020603050405020304" pitchFamily="18" charset="0"/>
                <a:ea typeface="Calibri" panose="020F0502020204030204" pitchFamily="34" charset="0"/>
                <a:cs typeface="Arial" panose="020B0604020202020204" pitchFamily="34" charset="0"/>
              </a:rPr>
              <a:t>çerçevesi.</a:t>
            </a:r>
            <a:r>
              <a:rPr lang="tr-TR" dirty="0" err="1" smtClean="0">
                <a:latin typeface="Times New Roman" panose="02020603050405020304" pitchFamily="18" charset="0"/>
                <a:ea typeface="Calibri" panose="020F0502020204030204" pitchFamily="34" charset="0"/>
                <a:cs typeface="Arial" panose="020B0604020202020204" pitchFamily="34" charset="0"/>
              </a:rPr>
              <a:t>Ayrıca</a:t>
            </a:r>
            <a:r>
              <a:rPr lang="tr-TR" dirty="0" smtClean="0">
                <a:latin typeface="Times New Roman" panose="02020603050405020304" pitchFamily="18" charset="0"/>
                <a:ea typeface="Calibri" panose="020F0502020204030204" pitchFamily="34" charset="0"/>
                <a:cs typeface="Arial" panose="020B0604020202020204" pitchFamily="34" charset="0"/>
              </a:rPr>
              <a:t>, Banka ekibi, önerilen tüm proje faaliyetlerinin eksiksiz olmasını sağlamak için projenin kavramsal ve sonuç çerçevesine dayalı olarak tasarlanmasını </a:t>
            </a:r>
            <a:r>
              <a:rPr lang="tr-TR" dirty="0" err="1" smtClean="0">
                <a:latin typeface="Times New Roman" panose="02020603050405020304" pitchFamily="18" charset="0"/>
                <a:ea typeface="Calibri" panose="020F0502020204030204" pitchFamily="34" charset="0"/>
                <a:cs typeface="Arial" panose="020B0604020202020204" pitchFamily="34" charset="0"/>
              </a:rPr>
              <a:t>önerdi.</a:t>
            </a:r>
            <a:r>
              <a:rPr lang="tr-TR"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farklı</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 OGM Departmanları tarafından koordineli ve </a:t>
            </a:r>
            <a:r>
              <a:rPr lang="tr-TR"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sinerjik</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 bir şekilde (değişim teorisi) ortak bir hedefe yönelik net hedefler ve ölçülebilir sonuçlarla katkıda </a:t>
            </a:r>
            <a:r>
              <a:rPr lang="tr-TR"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bulunur.</a:t>
            </a:r>
            <a:r>
              <a:rPr lang="tr-TR" dirty="0" err="1" smtClean="0">
                <a:latin typeface="Times New Roman" panose="02020603050405020304" pitchFamily="18" charset="0"/>
                <a:ea typeface="Calibri" panose="020F0502020204030204" pitchFamily="34" charset="0"/>
                <a:cs typeface="Arial" panose="020B0604020202020204" pitchFamily="34" charset="0"/>
              </a:rPr>
              <a:t>Dünya</a:t>
            </a:r>
            <a:r>
              <a:rPr lang="tr-TR" dirty="0" smtClean="0">
                <a:latin typeface="Times New Roman" panose="02020603050405020304" pitchFamily="18" charset="0"/>
                <a:ea typeface="Calibri" panose="020F0502020204030204" pitchFamily="34" charset="0"/>
                <a:cs typeface="Arial" panose="020B0604020202020204" pitchFamily="34" charset="0"/>
              </a:rPr>
              <a:t> Bankası'nın orman yangını danışmanı, iklim değişikliği bağlamında en iyi uluslararası uygulama olarak kabul edilen ve proje tarafından elde edilecek sonuçların tanımlanması için bir temel olarak kullanılabilecek Entegre Yangın Yönetimi (IFM) için kavramsal çerçeveyi sundu.</a:t>
            </a:r>
          </a:p>
          <a:p>
            <a:pPr marL="0" lvl="0" indent="0" algn="just">
              <a:lnSpc>
                <a:spcPct val="107000"/>
              </a:lnSpc>
              <a:spcAft>
                <a:spcPts val="0"/>
              </a:spcAft>
              <a:buNone/>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Bu çerçeve, aşağıda özetlenen “5R” yaklaşımına dayanmaktadır:</a:t>
            </a:r>
            <a:endParaRPr lang="tr-TR" dirty="0" smtClean="0">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0"/>
              </a:spcAft>
              <a:buFont typeface="+mj-lt"/>
              <a:buAutoNum type="alphaLcPeriod"/>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GÖZDEN GEÇİRME VE ANALİZ: Orman yangınlarının nedenlerini ve bunlara yeterli müdahaleyi anlamak</a:t>
            </a:r>
            <a:endParaRPr lang="tr-TR" dirty="0" smtClean="0">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0"/>
              </a:spcAft>
              <a:buFont typeface="+mj-lt"/>
              <a:buAutoNum type="alphaLcPeriod"/>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RİSK AZALTMA: orman yangınlarını ve orman yangını hasarını daha az olası kılmak için</a:t>
            </a:r>
            <a:endParaRPr lang="tr-TR" dirty="0" smtClean="0">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0"/>
              </a:spcAft>
              <a:buFont typeface="+mj-lt"/>
              <a:buAutoNum type="alphaLcPeriod"/>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HAZIRLIK: Orman yangınları olmadan önce savaşmaya hazırlıklı olmak</a:t>
            </a:r>
            <a:endParaRPr lang="tr-TR" dirty="0" smtClean="0">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0"/>
              </a:spcAft>
              <a:buFont typeface="+mj-lt"/>
              <a:buAutoNum type="alphaLcPeriod"/>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SÖNDÜRME: Orman yangınları çıktıklarında onlarla mücadele etmek</a:t>
            </a:r>
            <a:endParaRPr lang="tr-TR" dirty="0" smtClean="0">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0"/>
              </a:spcAft>
              <a:buFont typeface="+mj-lt"/>
              <a:buAutoNum type="alphaLcPeriod"/>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RESTORASYON: orman yangınlarından sonra daha iyi inşa etmek için</a:t>
            </a:r>
            <a:endParaRPr lang="tr-TR" dirty="0" smtClean="0">
              <a:latin typeface="Calibri" panose="020F0502020204030204" pitchFamily="34" charset="0"/>
              <a:ea typeface="Calibri" panose="020F050202020403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851849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89420"/>
          </a:xfrm>
        </p:spPr>
        <p:style>
          <a:lnRef idx="2">
            <a:schemeClr val="accent4">
              <a:shade val="50000"/>
            </a:schemeClr>
          </a:lnRef>
          <a:fillRef idx="1">
            <a:schemeClr val="accent4"/>
          </a:fillRef>
          <a:effectRef idx="0">
            <a:schemeClr val="accent4"/>
          </a:effectRef>
          <a:fontRef idx="minor">
            <a:schemeClr val="lt1"/>
          </a:fontRef>
        </p:style>
        <p:txBody>
          <a:bodyPr/>
          <a:lstStyle/>
          <a:p>
            <a:r>
              <a:rPr lang="tr-TR" dirty="0" smtClean="0"/>
              <a:t>Önerilen Proje Tasarımı</a:t>
            </a:r>
            <a:endParaRPr lang="tr-TR" dirty="0"/>
          </a:p>
        </p:txBody>
      </p:sp>
      <p:sp>
        <p:nvSpPr>
          <p:cNvPr id="3" name="İçerik Yer Tutucusu 2"/>
          <p:cNvSpPr>
            <a:spLocks noGrp="1"/>
          </p:cNvSpPr>
          <p:nvPr>
            <p:ph idx="1"/>
          </p:nvPr>
        </p:nvSpPr>
        <p:spPr>
          <a:xfrm>
            <a:off x="838200" y="1422400"/>
            <a:ext cx="10515600" cy="4754563"/>
          </a:xfrm>
        </p:spPr>
        <p:txBody>
          <a:bodyPr>
            <a:normAutofit fontScale="70000" lnSpcReduction="20000"/>
          </a:bodyPr>
          <a:lstStyle/>
          <a:p>
            <a:pPr marL="0" lvl="0" indent="0" algn="just">
              <a:lnSpc>
                <a:spcPct val="107000"/>
              </a:lnSpc>
              <a:spcAft>
                <a:spcPts val="0"/>
              </a:spcAft>
              <a:buNone/>
              <a:tabLst>
                <a:tab pos="457200" algn="l"/>
              </a:tabLst>
            </a:pPr>
            <a:r>
              <a:rPr lang="en-US" dirty="0" err="1" smtClean="0">
                <a:latin typeface="Times New Roman" panose="02020603050405020304" pitchFamily="18" charset="0"/>
                <a:ea typeface="Calibri" panose="020F0502020204030204" pitchFamily="34" charset="0"/>
                <a:cs typeface="Arial" panose="020B0604020202020204" pitchFamily="34" charset="0"/>
              </a:rPr>
              <a:t>Misyon</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sırasında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sunulan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tartışmalara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ve</a:t>
            </a:r>
            <a:r>
              <a:rPr lang="en-US" dirty="0">
                <a:latin typeface="Times New Roman" panose="02020603050405020304" pitchFamily="18" charset="0"/>
                <a:ea typeface="Calibri" panose="020F0502020204030204" pitchFamily="34" charset="0"/>
                <a:cs typeface="Arial" panose="020B0604020202020204" pitchFamily="34" charset="0"/>
              </a:rPr>
              <a:t> IFM </a:t>
            </a:r>
            <a:r>
              <a:rPr lang="en-US" dirty="0" err="1">
                <a:latin typeface="Times New Roman" panose="02020603050405020304" pitchFamily="18" charset="0"/>
                <a:ea typeface="Calibri" panose="020F0502020204030204" pitchFamily="34" charset="0"/>
                <a:cs typeface="Arial" panose="020B0604020202020204" pitchFamily="34" charset="0"/>
              </a:rPr>
              <a:t>yaklaşımına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dayanarak</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proje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tasarımının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aşağıdaki</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gibi</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yapılandırılmasına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karar</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verildi.</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Proje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Geliştirme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Hedefi</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(PDO),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orman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yangını</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yönetimi</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için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kurumsal</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kapasiteyi</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güçlendirmek</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ve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Türkiye'nin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hedeflenen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bölgelerinde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orman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peyzajlarını</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eski</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haline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getirmek</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olacaktır.</a:t>
            </a:r>
            <a:r>
              <a:rPr lang="en-US" dirty="0" err="1">
                <a:latin typeface="Times New Roman" panose="02020603050405020304" pitchFamily="18" charset="0"/>
                <a:ea typeface="Calibri" panose="020F0502020204030204" pitchFamily="34" charset="0"/>
                <a:cs typeface="Arial" panose="020B0604020202020204" pitchFamily="34" charset="0"/>
              </a:rPr>
              <a:t>Bunu</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başarmak</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için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proje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faaliyetleri</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aşağıdaki</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gibi</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üç</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bileşen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etrafında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yapılandırılacaktır</a:t>
            </a:r>
            <a:r>
              <a:rPr lang="en-US" dirty="0">
                <a:latin typeface="Times New Roman" panose="02020603050405020304" pitchFamily="18" charset="0"/>
                <a:ea typeface="Calibri" panose="020F0502020204030204" pitchFamily="34" charset="0"/>
                <a:cs typeface="Arial" panose="020B0604020202020204" pitchFamily="34" charset="0"/>
              </a:rPr>
              <a:t>.</a:t>
            </a:r>
            <a:endParaRPr lang="tr-TR" dirty="0">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spcAft>
                <a:spcPts val="0"/>
              </a:spcAft>
              <a:tabLst>
                <a:tab pos="457200" algn="l"/>
              </a:tabLst>
            </a:pPr>
            <a:r>
              <a:rPr lang="en-US" b="1" dirty="0">
                <a:latin typeface="Times New Roman" panose="02020603050405020304" pitchFamily="18" charset="0"/>
                <a:ea typeface="Calibri" panose="020F0502020204030204" pitchFamily="34" charset="0"/>
                <a:cs typeface="Arial" panose="020B0604020202020204" pitchFamily="34" charset="0"/>
              </a:rPr>
              <a:t> </a:t>
            </a:r>
            <a:r>
              <a:rPr lang="en-US" b="1" dirty="0" err="1" smtClean="0">
                <a:latin typeface="Times New Roman" panose="02020603050405020304" pitchFamily="18" charset="0"/>
                <a:ea typeface="Calibri" panose="020F0502020204030204" pitchFamily="34" charset="0"/>
                <a:cs typeface="Arial" panose="020B0604020202020204" pitchFamily="34" charset="0"/>
              </a:rPr>
              <a:t>Bileşen</a:t>
            </a:r>
            <a:r>
              <a:rPr lang="en-US" b="1" dirty="0" smtClean="0">
                <a:latin typeface="Times New Roman" panose="02020603050405020304" pitchFamily="18" charset="0"/>
                <a:ea typeface="Calibri" panose="020F0502020204030204" pitchFamily="34" charset="0"/>
                <a:cs typeface="Arial" panose="020B060402020202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1 – </a:t>
            </a:r>
            <a:r>
              <a:rPr lang="en-US" dirty="0">
                <a:latin typeface="Times New Roman" panose="02020603050405020304" pitchFamily="18" charset="0"/>
                <a:ea typeface="Calibri" panose="020F0502020204030204" pitchFamily="34" charset="0"/>
                <a:cs typeface="Arial" panose="020B0604020202020204" pitchFamily="34" charset="0"/>
              </a:rPr>
              <a:t>Entegre </a:t>
            </a:r>
            <a:r>
              <a:rPr lang="en-US" dirty="0" err="1">
                <a:latin typeface="Times New Roman" panose="02020603050405020304" pitchFamily="18" charset="0"/>
                <a:ea typeface="Calibri" panose="020F0502020204030204" pitchFamily="34" charset="0"/>
                <a:cs typeface="Arial" panose="020B0604020202020204" pitchFamily="34" charset="0"/>
              </a:rPr>
              <a:t>Yangın</a:t>
            </a:r>
            <a:r>
              <a:rPr lang="en-US" dirty="0">
                <a:latin typeface="Times New Roman" panose="02020603050405020304" pitchFamily="18" charset="0"/>
                <a:ea typeface="Calibri" panose="020F0502020204030204" pitchFamily="34" charset="0"/>
                <a:cs typeface="Arial" panose="020B0604020202020204" pitchFamily="34" charset="0"/>
              </a:rPr>
              <a:t> Yönetimi (IFM) </a:t>
            </a:r>
            <a:r>
              <a:rPr lang="en-US" dirty="0" err="1">
                <a:latin typeface="Times New Roman" panose="02020603050405020304" pitchFamily="18" charset="0"/>
                <a:ea typeface="Calibri" panose="020F0502020204030204" pitchFamily="34" charset="0"/>
                <a:cs typeface="Arial" panose="020B0604020202020204" pitchFamily="34" charset="0"/>
              </a:rPr>
              <a:t>için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kurumların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ve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toplumun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güçlendirilmesi</a:t>
            </a:r>
            <a:endParaRPr lang="tr-TR" dirty="0">
              <a:latin typeface="Calibri" panose="020F0502020204030204" pitchFamily="34" charset="0"/>
              <a:ea typeface="Calibri" panose="020F0502020204030204" pitchFamily="34" charset="0"/>
              <a:cs typeface="Arial" panose="020B0604020202020204" pitchFamily="34" charset="0"/>
            </a:endParaRPr>
          </a:p>
          <a:p>
            <a:pPr marL="914400" algn="just">
              <a:lnSpc>
                <a:spcPct val="107000"/>
              </a:lnSpc>
              <a:spcAft>
                <a:spcPts val="0"/>
              </a:spcAft>
              <a:tabLst>
                <a:tab pos="457200" algn="l"/>
              </a:tabLst>
            </a:pPr>
            <a:r>
              <a:rPr lang="en-US" dirty="0">
                <a:latin typeface="Times New Roman" panose="02020603050405020304" pitchFamily="18" charset="0"/>
                <a:ea typeface="Calibri" panose="020F0502020204030204" pitchFamily="34" charset="0"/>
                <a:cs typeface="Arial" panose="020B0604020202020204" pitchFamily="34" charset="0"/>
              </a:rPr>
              <a:t>Alt </a:t>
            </a:r>
            <a:r>
              <a:rPr lang="en-US" dirty="0" err="1">
                <a:latin typeface="Times New Roman" panose="02020603050405020304" pitchFamily="18" charset="0"/>
                <a:ea typeface="Calibri" panose="020F0502020204030204" pitchFamily="34" charset="0"/>
                <a:cs typeface="Arial" panose="020B0604020202020204" pitchFamily="34" charset="0"/>
              </a:rPr>
              <a:t>Bileşen</a:t>
            </a:r>
            <a:r>
              <a:rPr lang="en-US" dirty="0">
                <a:latin typeface="Times New Roman" panose="02020603050405020304" pitchFamily="18" charset="0"/>
                <a:ea typeface="Calibri" panose="020F0502020204030204" pitchFamily="34" charset="0"/>
                <a:cs typeface="Arial" panose="020B0604020202020204" pitchFamily="34" charset="0"/>
              </a:rPr>
              <a:t> 1.1 – </a:t>
            </a:r>
            <a:r>
              <a:rPr lang="en-US" dirty="0" err="1">
                <a:latin typeface="Times New Roman" panose="02020603050405020304" pitchFamily="18" charset="0"/>
                <a:ea typeface="Calibri" panose="020F0502020204030204" pitchFamily="34" charset="0"/>
                <a:cs typeface="Arial" panose="020B0604020202020204" pitchFamily="34" charset="0"/>
              </a:rPr>
              <a:t>İnceleme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ve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Analiz</a:t>
            </a:r>
            <a:r>
              <a:rPr lang="en-US" dirty="0">
                <a:latin typeface="Times New Roman" panose="02020603050405020304" pitchFamily="18" charset="0"/>
                <a:ea typeface="Calibri" panose="020F0502020204030204" pitchFamily="34" charset="0"/>
                <a:cs typeface="Arial" panose="020B0604020202020204" pitchFamily="34" charset="0"/>
              </a:rPr>
              <a:t> – IFM </a:t>
            </a:r>
            <a:r>
              <a:rPr lang="en-US" dirty="0" err="1">
                <a:latin typeface="Times New Roman" panose="02020603050405020304" pitchFamily="18" charset="0"/>
                <a:ea typeface="Calibri" panose="020F0502020204030204" pitchFamily="34" charset="0"/>
                <a:cs typeface="Arial" panose="020B0604020202020204" pitchFamily="34" charset="0"/>
              </a:rPr>
              <a:t>kurumsal</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gelişimi</a:t>
            </a:r>
            <a:endParaRPr lang="tr-TR" dirty="0">
              <a:latin typeface="Calibri" panose="020F0502020204030204" pitchFamily="34" charset="0"/>
              <a:ea typeface="Calibri" panose="020F0502020204030204" pitchFamily="34" charset="0"/>
              <a:cs typeface="Arial" panose="020B0604020202020204" pitchFamily="34" charset="0"/>
            </a:endParaRPr>
          </a:p>
          <a:p>
            <a:pPr marL="914400" algn="just">
              <a:lnSpc>
                <a:spcPct val="107000"/>
              </a:lnSpc>
              <a:spcAft>
                <a:spcPts val="0"/>
              </a:spcAft>
              <a:tabLst>
                <a:tab pos="457200" algn="l"/>
              </a:tabLst>
            </a:pPr>
            <a:r>
              <a:rPr lang="en-US" dirty="0">
                <a:latin typeface="Times New Roman" panose="02020603050405020304" pitchFamily="18" charset="0"/>
                <a:ea typeface="Calibri" panose="020F0502020204030204" pitchFamily="34" charset="0"/>
                <a:cs typeface="Arial" panose="020B0604020202020204" pitchFamily="34" charset="0"/>
              </a:rPr>
              <a:t>Alt </a:t>
            </a:r>
            <a:r>
              <a:rPr lang="en-US" dirty="0" err="1">
                <a:latin typeface="Times New Roman" panose="02020603050405020304" pitchFamily="18" charset="0"/>
                <a:ea typeface="Calibri" panose="020F0502020204030204" pitchFamily="34" charset="0"/>
                <a:cs typeface="Arial" panose="020B0604020202020204" pitchFamily="34" charset="0"/>
              </a:rPr>
              <a:t>Bileşen</a:t>
            </a:r>
            <a:r>
              <a:rPr lang="en-US" dirty="0">
                <a:latin typeface="Times New Roman" panose="02020603050405020304" pitchFamily="18" charset="0"/>
                <a:ea typeface="Calibri" panose="020F0502020204030204" pitchFamily="34" charset="0"/>
                <a:cs typeface="Arial" panose="020B0604020202020204" pitchFamily="34" charset="0"/>
              </a:rPr>
              <a:t> 1.2 – </a:t>
            </a:r>
            <a:r>
              <a:rPr lang="en-US" dirty="0" err="1">
                <a:latin typeface="Times New Roman" panose="02020603050405020304" pitchFamily="18" charset="0"/>
                <a:ea typeface="Calibri" panose="020F0502020204030204" pitchFamily="34" charset="0"/>
                <a:cs typeface="Arial" panose="020B0604020202020204" pitchFamily="34" charset="0"/>
              </a:rPr>
              <a:t>Hazırlık</a:t>
            </a:r>
            <a:r>
              <a:rPr lang="en-US" dirty="0">
                <a:latin typeface="Times New Roman" panose="02020603050405020304" pitchFamily="18" charset="0"/>
                <a:ea typeface="Calibri" panose="020F0502020204030204" pitchFamily="34" charset="0"/>
                <a:cs typeface="Arial" panose="020B0604020202020204" pitchFamily="34" charset="0"/>
              </a:rPr>
              <a:t> – IFM </a:t>
            </a:r>
            <a:r>
              <a:rPr lang="en-US" dirty="0" err="1">
                <a:latin typeface="Times New Roman" panose="02020603050405020304" pitchFamily="18" charset="0"/>
                <a:ea typeface="Calibri" panose="020F0502020204030204" pitchFamily="34" charset="0"/>
                <a:cs typeface="Arial" panose="020B0604020202020204" pitchFamily="34" charset="0"/>
              </a:rPr>
              <a:t>için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kapasite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geliştirme</a:t>
            </a:r>
            <a:endParaRPr lang="tr-TR" dirty="0">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spcAft>
                <a:spcPts val="0"/>
              </a:spcAft>
              <a:tabLst>
                <a:tab pos="457200" algn="l"/>
              </a:tabLst>
            </a:pPr>
            <a:r>
              <a:rPr lang="en-US" b="1" dirty="0" err="1">
                <a:latin typeface="Times New Roman" panose="02020603050405020304" pitchFamily="18" charset="0"/>
                <a:ea typeface="Calibri" panose="020F0502020204030204" pitchFamily="34" charset="0"/>
                <a:cs typeface="Arial" panose="020B0604020202020204" pitchFamily="34" charset="0"/>
              </a:rPr>
              <a:t>Bileşen</a:t>
            </a:r>
            <a:r>
              <a:rPr lang="en-US" b="1" dirty="0">
                <a:latin typeface="Times New Roman" panose="02020603050405020304" pitchFamily="18" charset="0"/>
                <a:ea typeface="Calibri" panose="020F0502020204030204" pitchFamily="34" charset="0"/>
                <a:cs typeface="Arial" panose="020B0604020202020204" pitchFamily="34" charset="0"/>
              </a:rPr>
              <a:t> 2 </a:t>
            </a:r>
            <a:r>
              <a:rPr lang="en-US" dirty="0">
                <a:latin typeface="Times New Roman" panose="02020603050405020304" pitchFamily="18" charset="0"/>
                <a:ea typeface="Calibri" panose="020F0502020204030204" pitchFamily="34" charset="0"/>
                <a:cs typeface="Arial" panose="020B0604020202020204" pitchFamily="34" charset="0"/>
              </a:rPr>
              <a:t>– Entegre </a:t>
            </a:r>
            <a:r>
              <a:rPr lang="en-US" dirty="0" err="1">
                <a:latin typeface="Times New Roman" panose="02020603050405020304" pitchFamily="18" charset="0"/>
                <a:ea typeface="Calibri" panose="020F0502020204030204" pitchFamily="34" charset="0"/>
                <a:cs typeface="Arial" panose="020B0604020202020204" pitchFamily="34" charset="0"/>
              </a:rPr>
              <a:t>Yangın</a:t>
            </a:r>
            <a:r>
              <a:rPr lang="en-US" dirty="0">
                <a:latin typeface="Times New Roman" panose="02020603050405020304" pitchFamily="18" charset="0"/>
                <a:ea typeface="Calibri" panose="020F0502020204030204" pitchFamily="34" charset="0"/>
                <a:cs typeface="Arial" panose="020B0604020202020204" pitchFamily="34" charset="0"/>
              </a:rPr>
              <a:t> Yönetimi (IFM) </a:t>
            </a:r>
            <a:r>
              <a:rPr lang="en-US" dirty="0" err="1">
                <a:latin typeface="Times New Roman" panose="02020603050405020304" pitchFamily="18" charset="0"/>
                <a:ea typeface="Calibri" panose="020F0502020204030204" pitchFamily="34" charset="0"/>
                <a:cs typeface="Arial" panose="020B0604020202020204" pitchFamily="34" charset="0"/>
              </a:rPr>
              <a:t>için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İklim-Akıllı</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Ormancılık</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Yatırımları</a:t>
            </a:r>
            <a:endParaRPr lang="tr-TR" dirty="0">
              <a:latin typeface="Calibri" panose="020F0502020204030204" pitchFamily="34" charset="0"/>
              <a:ea typeface="Calibri" panose="020F0502020204030204" pitchFamily="34" charset="0"/>
              <a:cs typeface="Arial" panose="020B0604020202020204" pitchFamily="34" charset="0"/>
            </a:endParaRPr>
          </a:p>
          <a:p>
            <a:pPr marL="914400" algn="just">
              <a:lnSpc>
                <a:spcPct val="107000"/>
              </a:lnSpc>
              <a:spcAft>
                <a:spcPts val="0"/>
              </a:spcAft>
              <a:tabLst>
                <a:tab pos="457200" algn="l"/>
              </a:tabLst>
            </a:pPr>
            <a:r>
              <a:rPr lang="en-US" dirty="0">
                <a:latin typeface="Times New Roman" panose="02020603050405020304" pitchFamily="18" charset="0"/>
                <a:ea typeface="Calibri" panose="020F0502020204030204" pitchFamily="34" charset="0"/>
                <a:cs typeface="Arial" panose="020B0604020202020204" pitchFamily="34" charset="0"/>
              </a:rPr>
              <a:t>Alt </a:t>
            </a:r>
            <a:r>
              <a:rPr lang="en-US" dirty="0" err="1">
                <a:latin typeface="Times New Roman" panose="02020603050405020304" pitchFamily="18" charset="0"/>
                <a:ea typeface="Calibri" panose="020F0502020204030204" pitchFamily="34" charset="0"/>
                <a:cs typeface="Arial" panose="020B0604020202020204" pitchFamily="34" charset="0"/>
              </a:rPr>
              <a:t>Bileşen</a:t>
            </a:r>
            <a:r>
              <a:rPr lang="en-US" dirty="0">
                <a:latin typeface="Times New Roman" panose="02020603050405020304" pitchFamily="18" charset="0"/>
                <a:ea typeface="Calibri" panose="020F0502020204030204" pitchFamily="34" charset="0"/>
                <a:cs typeface="Arial" panose="020B0604020202020204" pitchFamily="34" charset="0"/>
              </a:rPr>
              <a:t> 2.1 – </a:t>
            </a:r>
            <a:r>
              <a:rPr lang="en-US" dirty="0" err="1">
                <a:latin typeface="Times New Roman" panose="02020603050405020304" pitchFamily="18" charset="0"/>
                <a:ea typeface="Calibri" panose="020F0502020204030204" pitchFamily="34" charset="0"/>
                <a:cs typeface="Arial" panose="020B0604020202020204" pitchFamily="34" charset="0"/>
              </a:rPr>
              <a:t>Orman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Yangınları</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Riskinin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Azaltılması</a:t>
            </a:r>
            <a:endParaRPr lang="tr-TR" dirty="0">
              <a:latin typeface="Calibri" panose="020F0502020204030204" pitchFamily="34" charset="0"/>
              <a:ea typeface="Calibri" panose="020F0502020204030204" pitchFamily="34" charset="0"/>
              <a:cs typeface="Arial" panose="020B0604020202020204" pitchFamily="34" charset="0"/>
            </a:endParaRPr>
          </a:p>
          <a:p>
            <a:pPr marL="914400" algn="just">
              <a:lnSpc>
                <a:spcPct val="107000"/>
              </a:lnSpc>
              <a:spcAft>
                <a:spcPts val="0"/>
              </a:spcAft>
              <a:tabLst>
                <a:tab pos="457200" algn="l"/>
              </a:tabLst>
            </a:pPr>
            <a:r>
              <a:rPr lang="en-US" dirty="0">
                <a:latin typeface="Times New Roman" panose="02020603050405020304" pitchFamily="18" charset="0"/>
                <a:ea typeface="Calibri" panose="020F0502020204030204" pitchFamily="34" charset="0"/>
                <a:cs typeface="Arial" panose="020B0604020202020204" pitchFamily="34" charset="0"/>
              </a:rPr>
              <a:t>Alt </a:t>
            </a:r>
            <a:r>
              <a:rPr lang="en-US" dirty="0" err="1">
                <a:latin typeface="Times New Roman" panose="02020603050405020304" pitchFamily="18" charset="0"/>
                <a:ea typeface="Calibri" panose="020F0502020204030204" pitchFamily="34" charset="0"/>
                <a:cs typeface="Arial" panose="020B0604020202020204" pitchFamily="34" charset="0"/>
              </a:rPr>
              <a:t>Bileşen</a:t>
            </a:r>
            <a:r>
              <a:rPr lang="en-US" dirty="0">
                <a:latin typeface="Times New Roman" panose="02020603050405020304" pitchFamily="18" charset="0"/>
                <a:ea typeface="Calibri" panose="020F0502020204030204" pitchFamily="34" charset="0"/>
                <a:cs typeface="Arial" panose="020B0604020202020204" pitchFamily="34" charset="0"/>
              </a:rPr>
              <a:t> 2.2 – </a:t>
            </a:r>
            <a:r>
              <a:rPr lang="en-US" dirty="0" err="1">
                <a:latin typeface="Times New Roman" panose="02020603050405020304" pitchFamily="18" charset="0"/>
                <a:ea typeface="Calibri" panose="020F0502020204030204" pitchFamily="34" charset="0"/>
                <a:cs typeface="Arial" panose="020B0604020202020204" pitchFamily="34" charset="0"/>
              </a:rPr>
              <a:t>Müdahale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için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İşletim</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Sistemleri</a:t>
            </a:r>
            <a:endParaRPr lang="tr-TR" dirty="0">
              <a:latin typeface="Calibri" panose="020F0502020204030204" pitchFamily="34" charset="0"/>
              <a:ea typeface="Calibri" panose="020F0502020204030204" pitchFamily="34" charset="0"/>
              <a:cs typeface="Arial" panose="020B0604020202020204" pitchFamily="34" charset="0"/>
            </a:endParaRPr>
          </a:p>
          <a:p>
            <a:pPr marL="914400" algn="just">
              <a:lnSpc>
                <a:spcPct val="107000"/>
              </a:lnSpc>
              <a:spcAft>
                <a:spcPts val="0"/>
              </a:spcAft>
              <a:tabLst>
                <a:tab pos="457200" algn="l"/>
              </a:tabLst>
            </a:pPr>
            <a:r>
              <a:rPr lang="en-US" dirty="0">
                <a:latin typeface="Times New Roman" panose="02020603050405020304" pitchFamily="18" charset="0"/>
                <a:ea typeface="Calibri" panose="020F0502020204030204" pitchFamily="34" charset="0"/>
                <a:cs typeface="Arial" panose="020B0604020202020204" pitchFamily="34" charset="0"/>
              </a:rPr>
              <a:t>Alt </a:t>
            </a:r>
            <a:r>
              <a:rPr lang="en-US" dirty="0" err="1">
                <a:latin typeface="Times New Roman" panose="02020603050405020304" pitchFamily="18" charset="0"/>
                <a:ea typeface="Calibri" panose="020F0502020204030204" pitchFamily="34" charset="0"/>
                <a:cs typeface="Arial" panose="020B0604020202020204" pitchFamily="34" charset="0"/>
              </a:rPr>
              <a:t>Bileşen</a:t>
            </a:r>
            <a:r>
              <a:rPr lang="en-US" dirty="0">
                <a:latin typeface="Times New Roman" panose="02020603050405020304" pitchFamily="18" charset="0"/>
                <a:ea typeface="Calibri" panose="020F0502020204030204" pitchFamily="34" charset="0"/>
                <a:cs typeface="Arial" panose="020B0604020202020204" pitchFamily="34" charset="0"/>
              </a:rPr>
              <a:t> 2.3 – </a:t>
            </a:r>
            <a:r>
              <a:rPr lang="en-US" dirty="0" err="1">
                <a:latin typeface="Times New Roman" panose="02020603050405020304" pitchFamily="18" charset="0"/>
                <a:ea typeface="Calibri" panose="020F0502020204030204" pitchFamily="34" charset="0"/>
                <a:cs typeface="Arial" panose="020B0604020202020204" pitchFamily="34" charset="0"/>
              </a:rPr>
              <a:t>Yanmış</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alanların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dirençli</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şekilde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geri</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kazanılması</a:t>
            </a:r>
            <a:endParaRPr lang="tr-TR" dirty="0">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spcAft>
                <a:spcPts val="0"/>
              </a:spcAft>
              <a:tabLst>
                <a:tab pos="457200" algn="l"/>
              </a:tabLst>
            </a:pPr>
            <a:r>
              <a:rPr lang="en-US" b="1" dirty="0" err="1">
                <a:latin typeface="Times New Roman" panose="02020603050405020304" pitchFamily="18" charset="0"/>
                <a:ea typeface="Calibri" panose="020F0502020204030204" pitchFamily="34" charset="0"/>
                <a:cs typeface="Arial" panose="020B0604020202020204" pitchFamily="34" charset="0"/>
              </a:rPr>
              <a:t>Bileşen</a:t>
            </a:r>
            <a:r>
              <a:rPr lang="en-US" b="1" dirty="0">
                <a:latin typeface="Times New Roman" panose="02020603050405020304" pitchFamily="18" charset="0"/>
                <a:ea typeface="Calibri" panose="020F0502020204030204" pitchFamily="34" charset="0"/>
                <a:cs typeface="Arial" panose="020B0604020202020204" pitchFamily="34" charset="0"/>
              </a:rPr>
              <a:t> 3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Proje</a:t>
            </a:r>
            <a:r>
              <a:rPr lang="en-US" dirty="0">
                <a:latin typeface="Times New Roman" panose="02020603050405020304" pitchFamily="18" charset="0"/>
                <a:ea typeface="Calibri" panose="020F0502020204030204" pitchFamily="34" charset="0"/>
                <a:cs typeface="Arial" panose="020B0604020202020204" pitchFamily="34" charset="0"/>
              </a:rPr>
              <a:t> Yönetimi, </a:t>
            </a:r>
            <a:r>
              <a:rPr lang="en-US" dirty="0" err="1">
                <a:latin typeface="Times New Roman" panose="02020603050405020304" pitchFamily="18" charset="0"/>
                <a:ea typeface="Calibri" panose="020F0502020204030204" pitchFamily="34" charset="0"/>
                <a:cs typeface="Arial" panose="020B0604020202020204" pitchFamily="34" charset="0"/>
              </a:rPr>
              <a:t>İzleme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ve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Değerlendirme</a:t>
            </a:r>
            <a:endParaRPr lang="tr-TR" dirty="0">
              <a:latin typeface="Calibri" panose="020F0502020204030204" pitchFamily="34" charset="0"/>
              <a:ea typeface="Calibri" panose="020F050202020403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423798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Hedeflenen Alanlar-Proje Bütçesi</a:t>
            </a:r>
            <a:endParaRPr lang="tr-TR" dirty="0"/>
          </a:p>
        </p:txBody>
      </p:sp>
      <p:sp>
        <p:nvSpPr>
          <p:cNvPr id="3" name="İçerik Yer Tutucusu 2"/>
          <p:cNvSpPr>
            <a:spLocks noGrp="1"/>
          </p:cNvSpPr>
          <p:nvPr>
            <p:ph idx="1"/>
          </p:nvPr>
        </p:nvSpPr>
        <p:spPr/>
        <p:txBody>
          <a:bodyPr>
            <a:normAutofit fontScale="85000" lnSpcReduction="20000"/>
          </a:bodyPr>
          <a:lstStyle/>
          <a:p>
            <a:pPr marL="0" lvl="0" indent="0" algn="just">
              <a:lnSpc>
                <a:spcPct val="107000"/>
              </a:lnSpc>
              <a:spcAft>
                <a:spcPts val="0"/>
              </a:spcAft>
              <a:buNone/>
              <a:tabLst>
                <a:tab pos="457200" algn="l"/>
              </a:tabLst>
            </a:pPr>
            <a:r>
              <a:rPr lang="en-US" b="1" dirty="0" err="1">
                <a:latin typeface="Times New Roman" panose="02020603050405020304" pitchFamily="18" charset="0"/>
                <a:ea typeface="Calibri" panose="020F0502020204030204" pitchFamily="34" charset="0"/>
                <a:cs typeface="Arial" panose="020B0604020202020204" pitchFamily="34" charset="0"/>
              </a:rPr>
              <a:t>Ölçeklenebilirlik</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b="1" dirty="0" err="1">
                <a:latin typeface="Times New Roman" panose="02020603050405020304" pitchFamily="18" charset="0"/>
                <a:ea typeface="Calibri" panose="020F0502020204030204" pitchFamily="34" charset="0"/>
                <a:cs typeface="Arial" panose="020B0604020202020204" pitchFamily="34" charset="0"/>
              </a:rPr>
              <a:t>ve</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b="1" dirty="0" err="1">
                <a:latin typeface="Times New Roman" panose="02020603050405020304" pitchFamily="18" charset="0"/>
                <a:ea typeface="Calibri" panose="020F0502020204030204" pitchFamily="34" charset="0"/>
                <a:cs typeface="Arial" panose="020B0604020202020204" pitchFamily="34" charset="0"/>
              </a:rPr>
              <a:t>Hedeflenen</a:t>
            </a:r>
            <a:r>
              <a:rPr lang="en-US" b="1" dirty="0">
                <a:latin typeface="Times New Roman" panose="02020603050405020304" pitchFamily="18" charset="0"/>
                <a:ea typeface="Calibri" panose="020F0502020204030204" pitchFamily="34" charset="0"/>
                <a:cs typeface="Arial" panose="020B0604020202020204" pitchFamily="34" charset="0"/>
              </a:rPr>
              <a:t> </a:t>
            </a:r>
            <a:r>
              <a:rPr lang="en-US" b="1" dirty="0" err="1">
                <a:latin typeface="Times New Roman" panose="02020603050405020304" pitchFamily="18" charset="0"/>
                <a:ea typeface="Calibri" panose="020F0502020204030204" pitchFamily="34" charset="0"/>
                <a:cs typeface="Arial" panose="020B0604020202020204" pitchFamily="34" charset="0"/>
              </a:rPr>
              <a:t>Alanlar.</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Projenin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hedeflenen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alanlarının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yangın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riski</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ve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daha</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önce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yanmış</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restorasyon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ihtiyacı</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olan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alanlar</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bazında</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en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yüksek</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öncelikli</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alanlar</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olacağı</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kararlaştırıldı</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Hazırlık</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sırasında</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OGM, Banka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ile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yakın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işbirliği</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içinde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en yüksek önceliğe sahip yangın havzalarını- </a:t>
            </a:r>
            <a:r>
              <a:rPr lang="tr-TR"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firesheds</a:t>
            </a:r>
            <a:r>
              <a:rPr lang="en-US"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belirlemek</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için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bir</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yaklaşım</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geliştirecektir</a:t>
            </a:r>
            <a:r>
              <a:rPr lang="en-US"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a:t>
            </a:r>
            <a:endPar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07000"/>
              </a:lnSpc>
              <a:spcAft>
                <a:spcPts val="0"/>
              </a:spcAft>
              <a:buNone/>
              <a:tabLst>
                <a:tab pos="457200" algn="l"/>
              </a:tabLst>
            </a:pPr>
            <a:r>
              <a:rPr lang="en-US" dirty="0" err="1" smtClean="0">
                <a:latin typeface="Times New Roman" panose="02020603050405020304" pitchFamily="18" charset="0"/>
                <a:ea typeface="Calibri" panose="020F0502020204030204" pitchFamily="34" charset="0"/>
                <a:cs typeface="Arial" panose="020B0604020202020204" pitchFamily="34" charset="0"/>
              </a:rPr>
              <a:t>Proje</a:t>
            </a:r>
            <a:r>
              <a:rPr lang="en-US" dirty="0">
                <a:latin typeface="Times New Roman" panose="02020603050405020304" pitchFamily="18" charset="0"/>
                <a:ea typeface="Calibri" panose="020F0502020204030204" pitchFamily="34" charset="0"/>
                <a:cs typeface="Arial" panose="020B0604020202020204" pitchFamily="34" charset="0"/>
              </a:rPr>
              <a:t>, her </a:t>
            </a:r>
            <a:r>
              <a:rPr lang="en-US" dirty="0" err="1">
                <a:latin typeface="Times New Roman" panose="02020603050405020304" pitchFamily="18" charset="0"/>
                <a:ea typeface="Calibri" panose="020F0502020204030204" pitchFamily="34" charset="0"/>
                <a:cs typeface="Arial" panose="020B0604020202020204" pitchFamily="34" charset="0"/>
              </a:rPr>
              <a:t>bir</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a:t>
            </a:r>
            <a:r>
              <a:rPr lang="tr-TR" dirty="0" smtClean="0">
                <a:latin typeface="Times New Roman" panose="02020603050405020304" pitchFamily="18" charset="0"/>
                <a:ea typeface="Calibri" panose="020F0502020204030204" pitchFamily="34" charset="0"/>
                <a:cs typeface="Arial" panose="020B0604020202020204" pitchFamily="34" charset="0"/>
              </a:rPr>
              <a:t>yangın havzası</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için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ihtiyaca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göre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adapte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edilecek</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bir</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smtClean="0">
                <a:latin typeface="Times New Roman" panose="02020603050405020304" pitchFamily="18" charset="0"/>
                <a:ea typeface="Calibri" panose="020F0502020204030204" pitchFamily="34" charset="0"/>
                <a:cs typeface="Arial" panose="020B0604020202020204" pitchFamily="34" charset="0"/>
              </a:rPr>
              <a:t>yatırı</a:t>
            </a:r>
            <a:r>
              <a:rPr lang="tr-TR" dirty="0" smtClean="0">
                <a:latin typeface="Times New Roman" panose="02020603050405020304" pitchFamily="18" charset="0"/>
                <a:ea typeface="Calibri" panose="020F0502020204030204" pitchFamily="34" charset="0"/>
                <a:cs typeface="Arial" panose="020B0604020202020204" pitchFamily="34" charset="0"/>
              </a:rPr>
              <a:t>m cetveli belirleyecektir. </a:t>
            </a:r>
            <a:endParaRPr lang="tr-TR" dirty="0" smtClean="0">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07000"/>
              </a:lnSpc>
              <a:spcAft>
                <a:spcPts val="0"/>
              </a:spcAft>
              <a:buNone/>
              <a:tabLst>
                <a:tab pos="457200" algn="l"/>
              </a:tabLst>
            </a:pPr>
            <a:r>
              <a:rPr lang="en-US" b="1" dirty="0" err="1" smtClean="0">
                <a:latin typeface="Times New Roman" panose="02020603050405020304" pitchFamily="18" charset="0"/>
                <a:ea typeface="Calibri" panose="020F0502020204030204" pitchFamily="34" charset="0"/>
                <a:cs typeface="Arial" panose="020B0604020202020204" pitchFamily="34" charset="0"/>
              </a:rPr>
              <a:t>Proje</a:t>
            </a:r>
            <a:r>
              <a:rPr lang="en-US" b="1" dirty="0" smtClean="0">
                <a:latin typeface="Times New Roman" panose="02020603050405020304" pitchFamily="18" charset="0"/>
                <a:ea typeface="Calibri" panose="020F0502020204030204" pitchFamily="34" charset="0"/>
                <a:cs typeface="Arial" panose="020B0604020202020204" pitchFamily="34" charset="0"/>
              </a:rPr>
              <a:t> </a:t>
            </a:r>
            <a:r>
              <a:rPr lang="en-US" b="1" dirty="0" err="1">
                <a:latin typeface="Times New Roman" panose="02020603050405020304" pitchFamily="18" charset="0"/>
                <a:ea typeface="Calibri" panose="020F0502020204030204" pitchFamily="34" charset="0"/>
                <a:cs typeface="Arial" panose="020B0604020202020204" pitchFamily="34" charset="0"/>
              </a:rPr>
              <a:t>maliyetleri</a:t>
            </a:r>
            <a:r>
              <a:rPr lang="en-US" b="1" dirty="0" smtClean="0">
                <a:latin typeface="Times New Roman" panose="02020603050405020304" pitchFamily="18" charset="0"/>
                <a:ea typeface="Calibri" panose="020F0502020204030204" pitchFamily="34" charset="0"/>
                <a:cs typeface="Arial" panose="020B0604020202020204" pitchFamily="34" charset="0"/>
              </a:rPr>
              <a:t>.</a:t>
            </a:r>
            <a:r>
              <a:rPr lang="tr-TR" b="1" dirty="0" smtClean="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OGM</a:t>
            </a:r>
            <a:r>
              <a:rPr lang="tr-TR" dirty="0" smtClean="0">
                <a:latin typeface="Times New Roman" panose="02020603050405020304" pitchFamily="18" charset="0"/>
                <a:ea typeface="Calibri" panose="020F0502020204030204" pitchFamily="34" charset="0"/>
                <a:cs typeface="Arial" panose="020B0604020202020204" pitchFamily="34" charset="0"/>
              </a:rPr>
              <a:t>’ </a:t>
            </a:r>
            <a:r>
              <a:rPr lang="tr-TR" dirty="0" err="1" smtClean="0">
                <a:latin typeface="Times New Roman" panose="02020603050405020304" pitchFamily="18" charset="0"/>
                <a:ea typeface="Calibri" panose="020F0502020204030204" pitchFamily="34" charset="0"/>
                <a:cs typeface="Arial" panose="020B0604020202020204" pitchFamily="34" charset="0"/>
              </a:rPr>
              <a:t>nin</a:t>
            </a:r>
            <a:r>
              <a:rPr lang="tr-TR" dirty="0" smtClean="0">
                <a:latin typeface="Times New Roman" panose="02020603050405020304" pitchFamily="18" charset="0"/>
                <a:ea typeface="Calibri" panose="020F0502020204030204" pitchFamily="34" charset="0"/>
                <a:cs typeface="Arial" panose="020B0604020202020204" pitchFamily="34" charset="0"/>
              </a:rPr>
              <a:t> ilk teklifi 400 milyon USD idi. </a:t>
            </a:r>
            <a:r>
              <a:rPr lang="en-US"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Ancak</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OGM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ve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SBO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arasındaki</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görüşmelerden</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sonra</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bütçe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~250M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USD'ye</a:t>
            </a:r>
            <a:r>
              <a:rPr lang="en-US" dirty="0">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dirty="0" err="1">
                <a:highlight>
                  <a:srgbClr val="FFFF00"/>
                </a:highlight>
                <a:latin typeface="Times New Roman" panose="02020603050405020304" pitchFamily="18" charset="0"/>
                <a:ea typeface="Calibri" panose="020F0502020204030204" pitchFamily="34" charset="0"/>
                <a:cs typeface="Arial" panose="020B0604020202020204" pitchFamily="34" charset="0"/>
              </a:rPr>
              <a:t>düşürüldü</a:t>
            </a:r>
            <a:r>
              <a:rPr lang="en-US"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a:t>
            </a:r>
            <a:endPar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07000"/>
              </a:lnSpc>
              <a:spcAft>
                <a:spcPts val="0"/>
              </a:spcAft>
              <a:buNone/>
              <a:tabLst>
                <a:tab pos="457200" algn="l"/>
              </a:tabLst>
            </a:pPr>
            <a:r>
              <a:rPr lang="en-US" dirty="0" err="1" smtClean="0">
                <a:latin typeface="Times New Roman" panose="02020603050405020304" pitchFamily="18" charset="0"/>
                <a:ea typeface="Calibri" panose="020F0502020204030204" pitchFamily="34" charset="0"/>
                <a:cs typeface="Arial" panose="020B0604020202020204" pitchFamily="34" charset="0"/>
              </a:rPr>
              <a:t>Nihai</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tr-TR" dirty="0" smtClean="0">
                <a:latin typeface="Times New Roman" panose="02020603050405020304" pitchFamily="18" charset="0"/>
                <a:ea typeface="Calibri" panose="020F0502020204030204" pitchFamily="34" charset="0"/>
                <a:cs typeface="Arial" panose="020B0604020202020204" pitchFamily="34" charset="0"/>
              </a:rPr>
              <a:t>bütçe henüz</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err="1" smtClean="0">
                <a:latin typeface="Times New Roman" panose="02020603050405020304" pitchFamily="18" charset="0"/>
                <a:ea typeface="Calibri" panose="020F0502020204030204" pitchFamily="34" charset="0"/>
                <a:cs typeface="Arial" panose="020B0604020202020204" pitchFamily="34" charset="0"/>
              </a:rPr>
              <a:t>belirlenmemiş</a:t>
            </a:r>
            <a:r>
              <a:rPr lang="tr-TR" dirty="0" smtClean="0">
                <a:latin typeface="Times New Roman" panose="02020603050405020304" pitchFamily="18" charset="0"/>
                <a:ea typeface="Calibri" panose="020F0502020204030204" pitchFamily="34" charset="0"/>
                <a:cs typeface="Arial" panose="020B0604020202020204" pitchFamily="34" charset="0"/>
              </a:rPr>
              <a:t> olup</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OGM, </a:t>
            </a:r>
            <a:r>
              <a:rPr lang="tr-TR" dirty="0" smtClean="0">
                <a:latin typeface="Times New Roman" panose="02020603050405020304" pitchFamily="18" charset="0"/>
                <a:ea typeface="Calibri" panose="020F0502020204030204" pitchFamily="34" charset="0"/>
                <a:cs typeface="Arial" panose="020B0604020202020204" pitchFamily="34" charset="0"/>
              </a:rPr>
              <a:t>SBB</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ve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Dünya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Bankası</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arasındaki</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nihai</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anlaşmaya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dayalı</a:t>
            </a:r>
            <a:r>
              <a:rPr lang="en-US" dirty="0">
                <a:latin typeface="Times New Roman" panose="02020603050405020304" pitchFamily="18" charset="0"/>
                <a:ea typeface="Calibri" panose="020F0502020204030204" pitchFamily="34" charset="0"/>
                <a:cs typeface="Arial" panose="020B0604020202020204" pitchFamily="34" charset="0"/>
              </a:rPr>
              <a:t> olarak </a:t>
            </a:r>
            <a:r>
              <a:rPr lang="en-US" dirty="0" err="1">
                <a:latin typeface="Times New Roman" panose="02020603050405020304" pitchFamily="18" charset="0"/>
                <a:ea typeface="Calibri" panose="020F0502020204030204" pitchFamily="34" charset="0"/>
                <a:cs typeface="Arial" panose="020B0604020202020204" pitchFamily="34" charset="0"/>
              </a:rPr>
              <a:t>hazırlık</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sırasında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yeniden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değerlendirilecektir</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tr-TR" dirty="0"/>
          </a:p>
        </p:txBody>
      </p:sp>
    </p:spTree>
    <p:extLst>
      <p:ext uri="{BB962C8B-B14F-4D97-AF65-F5344CB8AC3E}">
        <p14:creationId xmlns:p14="http://schemas.microsoft.com/office/powerpoint/2010/main" val="723848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extLst>
              <p:ext uri="{D42A27DB-BD31-4B8C-83A1-F6EECF244321}">
                <p14:modId xmlns:p14="http://schemas.microsoft.com/office/powerpoint/2010/main" val="2079085217"/>
              </p:ext>
            </p:extLst>
          </p:nvPr>
        </p:nvGraphicFramePr>
        <p:xfrm>
          <a:off x="581891" y="527902"/>
          <a:ext cx="11231418" cy="5131965"/>
        </p:xfrm>
        <a:graphic>
          <a:graphicData uri="http://schemas.openxmlformats.org/drawingml/2006/table">
            <a:tbl>
              <a:tblPr firstRow="1" firstCol="1" bandRow="1">
                <a:tableStyleId>{5C22544A-7EE6-4342-B048-85BDC9FD1C3A}</a:tableStyleId>
              </a:tblPr>
              <a:tblGrid>
                <a:gridCol w="2995043">
                  <a:extLst>
                    <a:ext uri="{9D8B030D-6E8A-4147-A177-3AD203B41FA5}">
                      <a16:colId xmlns:a16="http://schemas.microsoft.com/office/drawing/2014/main" val="1135980007"/>
                    </a:ext>
                  </a:extLst>
                </a:gridCol>
                <a:gridCol w="8236375">
                  <a:extLst>
                    <a:ext uri="{9D8B030D-6E8A-4147-A177-3AD203B41FA5}">
                      <a16:colId xmlns:a16="http://schemas.microsoft.com/office/drawing/2014/main" val="1490340410"/>
                    </a:ext>
                  </a:extLst>
                </a:gridCol>
              </a:tblGrid>
              <a:tr h="310653">
                <a:tc>
                  <a:txBody>
                    <a:bodyPr/>
                    <a:lstStyle/>
                    <a:p>
                      <a:pPr marL="457200" algn="just">
                        <a:lnSpc>
                          <a:spcPct val="107000"/>
                        </a:lnSpc>
                        <a:spcAft>
                          <a:spcPts val="0"/>
                        </a:spcAft>
                        <a:tabLst>
                          <a:tab pos="457200" algn="l"/>
                        </a:tabLst>
                      </a:pPr>
                      <a:r>
                        <a:rPr lang="en-US" sz="2000" dirty="0">
                          <a:effectLst/>
                        </a:rPr>
                        <a:t>Area</a:t>
                      </a:r>
                      <a:endParaRPr lang="tr-T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en-US" sz="2000">
                          <a:effectLst/>
                        </a:rPr>
                        <a:t>Studies/Documents to be prepared by OGM</a:t>
                      </a:r>
                      <a:endParaRPr lang="tr-TR"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5144936"/>
                  </a:ext>
                </a:extLst>
              </a:tr>
              <a:tr h="1285762">
                <a:tc>
                  <a:txBody>
                    <a:bodyPr/>
                    <a:lstStyle/>
                    <a:p>
                      <a:pPr marL="457200" algn="just">
                        <a:lnSpc>
                          <a:spcPct val="107000"/>
                        </a:lnSpc>
                        <a:spcAft>
                          <a:spcPts val="0"/>
                        </a:spcAft>
                        <a:tabLst>
                          <a:tab pos="457200" algn="l"/>
                        </a:tabLst>
                      </a:pPr>
                      <a:r>
                        <a:rPr lang="en-US" sz="2000" dirty="0">
                          <a:effectLst/>
                        </a:rPr>
                        <a:t>ESF (Environmental and Social Framework)</a:t>
                      </a:r>
                      <a:endParaRPr lang="tr-T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tabLst>
                          <a:tab pos="457200" algn="l"/>
                        </a:tabLst>
                      </a:pPr>
                      <a:r>
                        <a:rPr lang="en-US" sz="2000" dirty="0">
                          <a:effectLst/>
                        </a:rPr>
                        <a:t>(i) Environmental and Social Commitment Plan; (ii) Stakeholder Engagement Plan; (iii) Environmental and Social Assessment/Management Framework; (iv) Labor Management Procedures.</a:t>
                      </a:r>
                      <a:endParaRPr lang="tr-T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11704583"/>
                  </a:ext>
                </a:extLst>
              </a:tr>
              <a:tr h="960725">
                <a:tc>
                  <a:txBody>
                    <a:bodyPr/>
                    <a:lstStyle/>
                    <a:p>
                      <a:pPr marL="457200" algn="just">
                        <a:lnSpc>
                          <a:spcPct val="107000"/>
                        </a:lnSpc>
                        <a:spcAft>
                          <a:spcPts val="0"/>
                        </a:spcAft>
                        <a:tabLst>
                          <a:tab pos="457200" algn="l"/>
                        </a:tabLst>
                      </a:pPr>
                      <a:r>
                        <a:rPr lang="en-US" sz="2000">
                          <a:effectLst/>
                        </a:rPr>
                        <a:t>Fiduciary</a:t>
                      </a:r>
                      <a:endParaRPr lang="tr-TR"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en-US" sz="2000" dirty="0">
                          <a:effectLst/>
                        </a:rPr>
                        <a:t>(i) Project Procurement Strategy for Development; (ii) Procurement Plan for (at least) the first 18-months; (iii) FM manual (if needed)</a:t>
                      </a:r>
                      <a:endParaRPr lang="tr-T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82724023"/>
                  </a:ext>
                </a:extLst>
              </a:tr>
              <a:tr h="635690">
                <a:tc>
                  <a:txBody>
                    <a:bodyPr/>
                    <a:lstStyle/>
                    <a:p>
                      <a:pPr marL="457200" algn="just">
                        <a:lnSpc>
                          <a:spcPct val="107000"/>
                        </a:lnSpc>
                        <a:spcAft>
                          <a:spcPts val="0"/>
                        </a:spcAft>
                        <a:tabLst>
                          <a:tab pos="457200" algn="l"/>
                        </a:tabLst>
                      </a:pPr>
                      <a:r>
                        <a:rPr lang="en-US" sz="2000">
                          <a:effectLst/>
                        </a:rPr>
                        <a:t>Technical</a:t>
                      </a:r>
                      <a:endParaRPr lang="tr-TR"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en-US" sz="2000">
                          <a:effectLst/>
                        </a:rPr>
                        <a:t>(i) SBO Feasibility Study; (ii) others as agreed with the WB for due diligence (e.g. Needs Assessment)</a:t>
                      </a:r>
                      <a:endParaRPr lang="tr-TR"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66308409"/>
                  </a:ext>
                </a:extLst>
              </a:tr>
              <a:tr h="635690">
                <a:tc>
                  <a:txBody>
                    <a:bodyPr/>
                    <a:lstStyle/>
                    <a:p>
                      <a:pPr marL="457200" algn="just">
                        <a:lnSpc>
                          <a:spcPct val="107000"/>
                        </a:lnSpc>
                        <a:spcAft>
                          <a:spcPts val="0"/>
                        </a:spcAft>
                        <a:tabLst>
                          <a:tab pos="457200" algn="l"/>
                        </a:tabLst>
                      </a:pPr>
                      <a:r>
                        <a:rPr lang="en-US" sz="2000">
                          <a:effectLst/>
                        </a:rPr>
                        <a:t>Economic/Financial</a:t>
                      </a:r>
                      <a:endParaRPr lang="tr-TR"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en-US" sz="2000">
                          <a:effectLst/>
                        </a:rPr>
                        <a:t>(i) As requested by SBO; (ii) provide inputs to WB</a:t>
                      </a:r>
                      <a:endParaRPr lang="tr-TR"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41382751"/>
                  </a:ext>
                </a:extLst>
              </a:tr>
              <a:tr h="635690">
                <a:tc>
                  <a:txBody>
                    <a:bodyPr/>
                    <a:lstStyle/>
                    <a:p>
                      <a:pPr marL="457200" algn="just">
                        <a:lnSpc>
                          <a:spcPct val="107000"/>
                        </a:lnSpc>
                        <a:spcAft>
                          <a:spcPts val="0"/>
                        </a:spcAft>
                        <a:tabLst>
                          <a:tab pos="457200" algn="l"/>
                        </a:tabLst>
                      </a:pPr>
                      <a:r>
                        <a:rPr lang="en-US" sz="2000">
                          <a:effectLst/>
                        </a:rPr>
                        <a:t>M&amp;E</a:t>
                      </a:r>
                      <a:endParaRPr lang="tr-TR"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en-US" sz="2000">
                          <a:effectLst/>
                        </a:rPr>
                        <a:t>(i) Identify SMART Result Indicators; (ii) M&amp;E arrangements</a:t>
                      </a:r>
                      <a:endParaRPr lang="tr-TR"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30885089"/>
                  </a:ext>
                </a:extLst>
              </a:tr>
              <a:tr h="635690">
                <a:tc>
                  <a:txBody>
                    <a:bodyPr/>
                    <a:lstStyle/>
                    <a:p>
                      <a:pPr marL="457200" algn="just">
                        <a:lnSpc>
                          <a:spcPct val="107000"/>
                        </a:lnSpc>
                        <a:spcAft>
                          <a:spcPts val="0"/>
                        </a:spcAft>
                        <a:tabLst>
                          <a:tab pos="457200" algn="l"/>
                        </a:tabLst>
                      </a:pPr>
                      <a:r>
                        <a:rPr lang="en-US" sz="2000">
                          <a:effectLst/>
                        </a:rPr>
                        <a:t>Implementation</a:t>
                      </a:r>
                      <a:endParaRPr lang="tr-TR"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en-US" sz="2000" dirty="0">
                          <a:effectLst/>
                        </a:rPr>
                        <a:t>Project Operational Manual</a:t>
                      </a:r>
                      <a:endParaRPr lang="tr-TR"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56499142"/>
                  </a:ext>
                </a:extLst>
              </a:tr>
            </a:tbl>
          </a:graphicData>
        </a:graphic>
      </p:graphicFrame>
      <p:sp>
        <p:nvSpPr>
          <p:cNvPr id="8" name="Rectangle 4"/>
          <p:cNvSpPr>
            <a:spLocks noChangeArrowheads="1"/>
          </p:cNvSpPr>
          <p:nvPr/>
        </p:nvSpPr>
        <p:spPr bwMode="auto">
          <a:xfrm>
            <a:off x="3524250" y="2476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
        <p:nvSpPr>
          <p:cNvPr id="9" name="Rectangle 5"/>
          <p:cNvSpPr>
            <a:spLocks noChangeArrowheads="1"/>
          </p:cNvSpPr>
          <p:nvPr/>
        </p:nvSpPr>
        <p:spPr bwMode="auto">
          <a:xfrm>
            <a:off x="3524250" y="2476500"/>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Metin kutusu 10"/>
          <p:cNvSpPr txBox="1"/>
          <p:nvPr/>
        </p:nvSpPr>
        <p:spPr>
          <a:xfrm>
            <a:off x="544945" y="5837382"/>
            <a:ext cx="3177309" cy="64633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tr-TR" dirty="0" smtClean="0"/>
              <a:t>Dünya Bankası için hazırlanacak Belgeler</a:t>
            </a:r>
            <a:endParaRPr lang="tr-TR" dirty="0"/>
          </a:p>
        </p:txBody>
      </p:sp>
      <p:sp>
        <p:nvSpPr>
          <p:cNvPr id="12" name="Metin kutusu 11"/>
          <p:cNvSpPr txBox="1"/>
          <p:nvPr/>
        </p:nvSpPr>
        <p:spPr>
          <a:xfrm>
            <a:off x="6031345" y="5929745"/>
            <a:ext cx="4719782"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tr-TR" dirty="0" smtClean="0"/>
              <a:t>Cumhurbaşkanlığı Strateji ve Bütçe Başkanlığı için hazırlanacak belgeler</a:t>
            </a:r>
            <a:endParaRPr lang="tr-TR" dirty="0"/>
          </a:p>
        </p:txBody>
      </p:sp>
    </p:spTree>
    <p:extLst>
      <p:ext uri="{BB962C8B-B14F-4D97-AF65-F5344CB8AC3E}">
        <p14:creationId xmlns:p14="http://schemas.microsoft.com/office/powerpoint/2010/main" val="2495390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234796415"/>
              </p:ext>
            </p:extLst>
          </p:nvPr>
        </p:nvGraphicFramePr>
        <p:xfrm>
          <a:off x="1163782" y="942105"/>
          <a:ext cx="10409382" cy="5486321"/>
        </p:xfrm>
        <a:graphic>
          <a:graphicData uri="http://schemas.openxmlformats.org/drawingml/2006/table">
            <a:tbl>
              <a:tblPr firstRow="1" firstCol="1" bandRow="1">
                <a:tableStyleId>{5C22544A-7EE6-4342-B048-85BDC9FD1C3A}</a:tableStyleId>
              </a:tblPr>
              <a:tblGrid>
                <a:gridCol w="6488965">
                  <a:extLst>
                    <a:ext uri="{9D8B030D-6E8A-4147-A177-3AD203B41FA5}">
                      <a16:colId xmlns:a16="http://schemas.microsoft.com/office/drawing/2014/main" val="176012255"/>
                    </a:ext>
                  </a:extLst>
                </a:gridCol>
                <a:gridCol w="3920417">
                  <a:extLst>
                    <a:ext uri="{9D8B030D-6E8A-4147-A177-3AD203B41FA5}">
                      <a16:colId xmlns:a16="http://schemas.microsoft.com/office/drawing/2014/main" val="4112726950"/>
                    </a:ext>
                  </a:extLst>
                </a:gridCol>
              </a:tblGrid>
              <a:tr h="556451">
                <a:tc>
                  <a:txBody>
                    <a:bodyPr/>
                    <a:lstStyle/>
                    <a:p>
                      <a:pPr marL="457200" algn="just">
                        <a:lnSpc>
                          <a:spcPct val="107000"/>
                        </a:lnSpc>
                        <a:spcAft>
                          <a:spcPts val="0"/>
                        </a:spcAft>
                        <a:tabLst>
                          <a:tab pos="457200" algn="l"/>
                        </a:tabLst>
                      </a:pPr>
                      <a:r>
                        <a:rPr lang="tr-TR" sz="2400" dirty="0" smtClean="0">
                          <a:effectLst/>
                        </a:rPr>
                        <a:t>İş takvimi</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tr-TR" sz="2400" dirty="0" smtClean="0">
                          <a:effectLst/>
                        </a:rPr>
                        <a:t>Tarih</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35186781"/>
                  </a:ext>
                </a:extLst>
              </a:tr>
              <a:tr h="556451">
                <a:tc>
                  <a:txBody>
                    <a:bodyPr/>
                    <a:lstStyle/>
                    <a:p>
                      <a:pPr marL="457200" algn="just">
                        <a:lnSpc>
                          <a:spcPct val="107000"/>
                        </a:lnSpc>
                        <a:spcAft>
                          <a:spcPts val="0"/>
                        </a:spcAft>
                        <a:tabLst>
                          <a:tab pos="457200" algn="l"/>
                        </a:tabLst>
                      </a:pPr>
                      <a:r>
                        <a:rPr lang="tr-TR" sz="2400" dirty="0" smtClean="0">
                          <a:effectLst/>
                        </a:rPr>
                        <a:t>Proje Konsept Notunun tamamlanması, ana çerçevenin belirlenmesi</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tabLst>
                          <a:tab pos="457200" algn="l"/>
                        </a:tabLst>
                      </a:pPr>
                      <a:r>
                        <a:rPr lang="tr-TR" sz="2400" dirty="0" smtClean="0">
                          <a:effectLst/>
                        </a:rPr>
                        <a:t>Aralık</a:t>
                      </a:r>
                      <a:r>
                        <a:rPr lang="en-US" sz="2400" dirty="0" smtClean="0">
                          <a:effectLst/>
                        </a:rPr>
                        <a:t> </a:t>
                      </a:r>
                      <a:r>
                        <a:rPr lang="en-US" sz="2400" dirty="0">
                          <a:effectLst/>
                        </a:rPr>
                        <a:t>2022</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61352325"/>
                  </a:ext>
                </a:extLst>
              </a:tr>
              <a:tr h="1138664">
                <a:tc>
                  <a:txBody>
                    <a:bodyPr/>
                    <a:lstStyle/>
                    <a:p>
                      <a:pPr marL="457200" algn="just">
                        <a:lnSpc>
                          <a:spcPct val="107000"/>
                        </a:lnSpc>
                        <a:spcAft>
                          <a:spcPts val="0"/>
                        </a:spcAft>
                        <a:tabLst>
                          <a:tab pos="457200" algn="l"/>
                        </a:tabLst>
                      </a:pPr>
                      <a:r>
                        <a:rPr lang="tr-TR" sz="2400" dirty="0" smtClean="0">
                          <a:effectLst/>
                          <a:latin typeface="+mn-lt"/>
                          <a:ea typeface="+mn-ea"/>
                          <a:cs typeface="+mn-cs"/>
                        </a:rPr>
                        <a:t>Proje</a:t>
                      </a:r>
                      <a:r>
                        <a:rPr lang="tr-TR" sz="2400" baseline="0" dirty="0" smtClean="0">
                          <a:effectLst/>
                          <a:latin typeface="+mn-lt"/>
                          <a:ea typeface="+mn-ea"/>
                          <a:cs typeface="+mn-cs"/>
                        </a:rPr>
                        <a:t>yle ilgili belgelerin hazırlanması, teknik görüşmeler </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tr-TR" sz="2400" dirty="0" smtClean="0">
                          <a:effectLst/>
                        </a:rPr>
                        <a:t>Ocak- Haziran 2023</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38296672"/>
                  </a:ext>
                </a:extLst>
              </a:tr>
              <a:tr h="556451">
                <a:tc>
                  <a:txBody>
                    <a:bodyPr/>
                    <a:lstStyle/>
                    <a:p>
                      <a:pPr marL="457200" algn="just">
                        <a:lnSpc>
                          <a:spcPct val="107000"/>
                        </a:lnSpc>
                        <a:spcAft>
                          <a:spcPts val="0"/>
                        </a:spcAft>
                        <a:tabLst>
                          <a:tab pos="457200" algn="l"/>
                        </a:tabLst>
                      </a:pPr>
                      <a:r>
                        <a:rPr lang="tr-TR" sz="2400" dirty="0" smtClean="0">
                          <a:effectLst/>
                        </a:rPr>
                        <a:t>Dünya Bankası Yönetiminin Karar Toplantıları</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tr-TR" sz="2400" dirty="0" smtClean="0">
                          <a:effectLst/>
                        </a:rPr>
                        <a:t>Haziran</a:t>
                      </a:r>
                      <a:r>
                        <a:rPr lang="en-US" sz="2400" dirty="0" smtClean="0">
                          <a:effectLst/>
                        </a:rPr>
                        <a:t> </a:t>
                      </a:r>
                      <a:r>
                        <a:rPr lang="en-US" sz="2400" dirty="0">
                          <a:effectLst/>
                        </a:rPr>
                        <a:t>2023</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56804674"/>
                  </a:ext>
                </a:extLst>
              </a:tr>
              <a:tr h="556451">
                <a:tc>
                  <a:txBody>
                    <a:bodyPr/>
                    <a:lstStyle/>
                    <a:p>
                      <a:pPr marL="457200" algn="just">
                        <a:lnSpc>
                          <a:spcPct val="107000"/>
                        </a:lnSpc>
                        <a:spcAft>
                          <a:spcPts val="0"/>
                        </a:spcAft>
                        <a:tabLst>
                          <a:tab pos="457200" algn="l"/>
                        </a:tabLst>
                      </a:pPr>
                      <a:r>
                        <a:rPr lang="tr-TR" sz="2400" dirty="0" smtClean="0">
                          <a:effectLst/>
                        </a:rPr>
                        <a:t>Dünya Bankası Onayı</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tr-TR" sz="2400" dirty="0" smtClean="0">
                          <a:effectLst/>
                        </a:rPr>
                        <a:t>Temmuz</a:t>
                      </a:r>
                      <a:r>
                        <a:rPr lang="en-US" sz="2400" dirty="0" smtClean="0">
                          <a:effectLst/>
                        </a:rPr>
                        <a:t> </a:t>
                      </a:r>
                      <a:r>
                        <a:rPr lang="en-US" sz="2400" dirty="0">
                          <a:effectLst/>
                        </a:rPr>
                        <a:t>2023</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1919140"/>
                  </a:ext>
                </a:extLst>
              </a:tr>
              <a:tr h="556451">
                <a:tc>
                  <a:txBody>
                    <a:bodyPr/>
                    <a:lstStyle/>
                    <a:p>
                      <a:pPr marL="457200" algn="just">
                        <a:lnSpc>
                          <a:spcPct val="107000"/>
                        </a:lnSpc>
                        <a:spcAft>
                          <a:spcPts val="0"/>
                        </a:spcAft>
                        <a:tabLst>
                          <a:tab pos="457200" algn="l"/>
                        </a:tabLst>
                      </a:pPr>
                      <a:r>
                        <a:rPr lang="tr-TR" sz="2400" dirty="0" smtClean="0">
                          <a:effectLst/>
                        </a:rPr>
                        <a:t>Dünya Bankası ile Hazine ve Maliye Bakanlığının Kredi Görüşmeleri</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tr-TR" sz="2400" dirty="0" smtClean="0">
                          <a:effectLst/>
                        </a:rPr>
                        <a:t>Ağustos</a:t>
                      </a:r>
                      <a:r>
                        <a:rPr lang="en-US" sz="2400" dirty="0" smtClean="0">
                          <a:effectLst/>
                        </a:rPr>
                        <a:t> </a:t>
                      </a:r>
                      <a:r>
                        <a:rPr lang="en-US" sz="2400" dirty="0">
                          <a:effectLst/>
                        </a:rPr>
                        <a:t>2023</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35810321"/>
                  </a:ext>
                </a:extLst>
              </a:tr>
              <a:tr h="556451">
                <a:tc>
                  <a:txBody>
                    <a:bodyPr/>
                    <a:lstStyle/>
                    <a:p>
                      <a:pPr marL="457200" algn="just">
                        <a:lnSpc>
                          <a:spcPct val="107000"/>
                        </a:lnSpc>
                        <a:spcAft>
                          <a:spcPts val="0"/>
                        </a:spcAft>
                        <a:tabLst>
                          <a:tab pos="457200" algn="l"/>
                        </a:tabLst>
                      </a:pPr>
                      <a:r>
                        <a:rPr lang="tr-TR" sz="2400" dirty="0" smtClean="0">
                          <a:effectLst/>
                        </a:rPr>
                        <a:t>Dünya Bankası nihai onayı</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tr-TR" sz="2400" dirty="0" smtClean="0">
                          <a:effectLst/>
                        </a:rPr>
                        <a:t>Eylül </a:t>
                      </a:r>
                      <a:r>
                        <a:rPr lang="en-US" sz="2400" dirty="0" smtClean="0">
                          <a:effectLst/>
                        </a:rPr>
                        <a:t> </a:t>
                      </a:r>
                      <a:r>
                        <a:rPr lang="en-US" sz="2400" dirty="0">
                          <a:effectLst/>
                        </a:rPr>
                        <a:t>2023</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01415735"/>
                  </a:ext>
                </a:extLst>
              </a:tr>
              <a:tr h="556451">
                <a:tc>
                  <a:txBody>
                    <a:bodyPr/>
                    <a:lstStyle/>
                    <a:p>
                      <a:pPr marL="457200" algn="just">
                        <a:lnSpc>
                          <a:spcPct val="107000"/>
                        </a:lnSpc>
                        <a:spcAft>
                          <a:spcPts val="0"/>
                        </a:spcAft>
                        <a:tabLst>
                          <a:tab pos="457200" algn="l"/>
                        </a:tabLst>
                      </a:pPr>
                      <a:r>
                        <a:rPr lang="tr-TR" sz="2400" dirty="0" smtClean="0">
                          <a:effectLst/>
                        </a:rPr>
                        <a:t>Uygulamaya başlama</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just">
                        <a:lnSpc>
                          <a:spcPct val="107000"/>
                        </a:lnSpc>
                        <a:spcAft>
                          <a:spcPts val="0"/>
                        </a:spcAft>
                        <a:tabLst>
                          <a:tab pos="457200" algn="l"/>
                        </a:tabLst>
                      </a:pPr>
                      <a:r>
                        <a:rPr lang="tr-TR" sz="2400" dirty="0" smtClean="0">
                          <a:effectLst/>
                        </a:rPr>
                        <a:t>Aralık</a:t>
                      </a:r>
                      <a:r>
                        <a:rPr lang="en-US" sz="2400" dirty="0" smtClean="0">
                          <a:effectLst/>
                        </a:rPr>
                        <a:t> </a:t>
                      </a:r>
                      <a:r>
                        <a:rPr lang="en-US" sz="2400" dirty="0">
                          <a:effectLst/>
                        </a:rPr>
                        <a:t>2023</a:t>
                      </a:r>
                      <a:endParaRPr lang="tr-T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23421971"/>
                  </a:ext>
                </a:extLst>
              </a:tr>
            </a:tbl>
          </a:graphicData>
        </a:graphic>
      </p:graphicFrame>
    </p:spTree>
    <p:extLst>
      <p:ext uri="{BB962C8B-B14F-4D97-AF65-F5344CB8AC3E}">
        <p14:creationId xmlns:p14="http://schemas.microsoft.com/office/powerpoint/2010/main" val="1185337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Konunun Geçmişi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Ülkemiz 2021 yılı Temmuz-Ağustos aylarında tarihinin en büyük yangınlarından birisine şahitlik etti.</a:t>
            </a:r>
          </a:p>
          <a:p>
            <a:r>
              <a:rPr lang="tr-TR" dirty="0" smtClean="0"/>
              <a:t>Bunun hemen arkasından politika ve faaliyetlerin yeniden gözden geçirilmesi ve dünya ile uyumlu şekilde güncellenmesi çalışmalarına başlandı.</a:t>
            </a:r>
          </a:p>
          <a:p>
            <a:r>
              <a:rPr lang="tr-TR" dirty="0" smtClean="0"/>
              <a:t>Bu kapsamda Dünya Bankası ile irtibata geçildi. Dünya Bankası 2021 yılı Eylül ayında Türkiye’deki orman yangınları ile ilgili bir rapor hazırladı.</a:t>
            </a:r>
          </a:p>
          <a:p>
            <a:r>
              <a:rPr lang="tr-TR" dirty="0" smtClean="0"/>
              <a:t>7 Ekim 2021 tarihinde Ülkemiz Paris İklim Anlaşmasını  ve İklim Mutabakat Zaptı onayladı.</a:t>
            </a:r>
          </a:p>
          <a:p>
            <a:r>
              <a:rPr lang="tr-TR" dirty="0" smtClean="0"/>
              <a:t>Bunun hemen ardından 21 Ekim 2021 tarihinde Orman Genel Müdürü Bekir Karacabey’ in başkanlığında Dünya Bankası ile bir toplantı yapıldı. </a:t>
            </a:r>
          </a:p>
          <a:p>
            <a:r>
              <a:rPr lang="tr-TR" dirty="0" smtClean="0"/>
              <a:t>27 Aralık 2021 Tarihinde Cumhurbaşkanlığı, Bakanlığımız ve diğer ilgili birimlere teklifimiz arz edildi.</a:t>
            </a:r>
          </a:p>
          <a:p>
            <a:endParaRPr lang="tr-TR" dirty="0"/>
          </a:p>
        </p:txBody>
      </p:sp>
    </p:spTree>
    <p:extLst>
      <p:ext uri="{BB962C8B-B14F-4D97-AF65-F5344CB8AC3E}">
        <p14:creationId xmlns:p14="http://schemas.microsoft.com/office/powerpoint/2010/main" val="1386283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89420"/>
          </a:xfrm>
        </p:spPr>
        <p:style>
          <a:lnRef idx="2">
            <a:schemeClr val="accent4">
              <a:shade val="50000"/>
            </a:schemeClr>
          </a:lnRef>
          <a:fillRef idx="1">
            <a:schemeClr val="accent4"/>
          </a:fillRef>
          <a:effectRef idx="0">
            <a:schemeClr val="accent4"/>
          </a:effectRef>
          <a:fontRef idx="minor">
            <a:schemeClr val="lt1"/>
          </a:fontRef>
        </p:style>
        <p:txBody>
          <a:bodyPr/>
          <a:lstStyle/>
          <a:p>
            <a:r>
              <a:rPr lang="tr-TR" dirty="0" smtClean="0"/>
              <a:t>Takdire arz edilen hususlar</a:t>
            </a:r>
            <a:endParaRPr lang="tr-TR" dirty="0"/>
          </a:p>
        </p:txBody>
      </p:sp>
      <p:sp>
        <p:nvSpPr>
          <p:cNvPr id="3" name="İçerik Yer Tutucusu 2"/>
          <p:cNvSpPr>
            <a:spLocks noGrp="1"/>
          </p:cNvSpPr>
          <p:nvPr>
            <p:ph idx="1"/>
          </p:nvPr>
        </p:nvSpPr>
        <p:spPr>
          <a:xfrm>
            <a:off x="838200" y="1422401"/>
            <a:ext cx="10515600" cy="3666836"/>
          </a:xfrm>
        </p:spPr>
        <p:txBody>
          <a:bodyPr>
            <a:normAutofit fontScale="92500" lnSpcReduction="20000"/>
          </a:bodyPr>
          <a:lstStyle/>
          <a:p>
            <a:r>
              <a:rPr lang="tr-TR" dirty="0" smtClean="0"/>
              <a:t>Genel Müdürlük adın hareket edecek, konuyu yönlendirecek bir </a:t>
            </a:r>
            <a:r>
              <a:rPr lang="tr-TR" b="1" dirty="0" smtClean="0"/>
              <a:t>Genel Müdür Yardımcısının</a:t>
            </a:r>
            <a:r>
              <a:rPr lang="tr-TR" dirty="0" smtClean="0"/>
              <a:t> görevlendirilmesi,</a:t>
            </a:r>
          </a:p>
          <a:p>
            <a:r>
              <a:rPr lang="tr-TR" dirty="0" smtClean="0"/>
              <a:t>Projeyle ilgili bütün gelişmeleri günlük olarak takip edecek, Dünya Bankası ve SBB ile görüşmeleri günlük olarak yürütecek, yazışmaları takip edecek  </a:t>
            </a:r>
            <a:r>
              <a:rPr lang="tr-TR" b="1" dirty="0" smtClean="0"/>
              <a:t>bir odak kişisinin görevlendirilmesi</a:t>
            </a:r>
            <a:r>
              <a:rPr lang="tr-TR" dirty="0" smtClean="0"/>
              <a:t>,</a:t>
            </a:r>
          </a:p>
          <a:p>
            <a:r>
              <a:rPr lang="tr-TR" dirty="0" smtClean="0"/>
              <a:t>İlgili Dairelerden uzmanların yer aldığı «</a:t>
            </a:r>
            <a:r>
              <a:rPr lang="tr-TR" b="1" dirty="0" smtClean="0"/>
              <a:t>teknik çalışma grubunun</a:t>
            </a:r>
            <a:r>
              <a:rPr lang="tr-TR" dirty="0" smtClean="0"/>
              <a:t>» belirlenmesi,</a:t>
            </a:r>
          </a:p>
          <a:p>
            <a:r>
              <a:rPr lang="tr-TR" dirty="0" smtClean="0"/>
              <a:t>Yazışmaların  koordine edileceği </a:t>
            </a:r>
            <a:r>
              <a:rPr lang="tr-TR" b="1" dirty="0" smtClean="0"/>
              <a:t>bir Daire Başkanlığının </a:t>
            </a:r>
            <a:r>
              <a:rPr lang="tr-TR" dirty="0" smtClean="0"/>
              <a:t>belirlenmesi,</a:t>
            </a:r>
          </a:p>
          <a:p>
            <a:r>
              <a:rPr lang="tr-TR" dirty="0" smtClean="0"/>
              <a:t>Dünya Bankası ve SBB’ </a:t>
            </a:r>
            <a:r>
              <a:rPr lang="tr-TR" dirty="0" err="1" smtClean="0"/>
              <a:t>nin</a:t>
            </a:r>
            <a:r>
              <a:rPr lang="tr-TR" dirty="0" smtClean="0"/>
              <a:t> istediği proje belgelerini hazırlamak üzere </a:t>
            </a:r>
            <a:r>
              <a:rPr lang="tr-TR" b="1" dirty="0" smtClean="0"/>
              <a:t>bütçe tahsis edilmesi</a:t>
            </a:r>
            <a:r>
              <a:rPr lang="tr-TR" dirty="0" smtClean="0"/>
              <a:t>, işbirliği yapılacak kurumun veya işi yapma şeklinin belirlenmesi</a:t>
            </a:r>
            <a:endParaRPr lang="tr-TR" dirty="0"/>
          </a:p>
        </p:txBody>
      </p:sp>
    </p:spTree>
    <p:extLst>
      <p:ext uri="{BB962C8B-B14F-4D97-AF65-F5344CB8AC3E}">
        <p14:creationId xmlns:p14="http://schemas.microsoft.com/office/powerpoint/2010/main" val="1365057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sz="4800" dirty="0" smtClean="0"/>
              <a:t>Arz olunur</a:t>
            </a:r>
            <a:endParaRPr lang="tr-TR" sz="4800" dirty="0"/>
          </a:p>
        </p:txBody>
      </p:sp>
    </p:spTree>
    <p:extLst>
      <p:ext uri="{BB962C8B-B14F-4D97-AF65-F5344CB8AC3E}">
        <p14:creationId xmlns:p14="http://schemas.microsoft.com/office/powerpoint/2010/main" val="62386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A picture containing text, tree, outdoor, transport&#10;&#10;Description automatically generated">
            <a:extLst>
              <a:ext uri="{FF2B5EF4-FFF2-40B4-BE49-F238E27FC236}">
                <a16:creationId xmlns:a16="http://schemas.microsoft.com/office/drawing/2014/main" id="{D0ACB880-3EE9-4EB0-95A8-6C24D51168ED}"/>
              </a:ext>
            </a:extLst>
          </p:cNvPr>
          <p:cNvPicPr>
            <a:picLocks noChangeAspect="1"/>
          </p:cNvPicPr>
          <p:nvPr/>
        </p:nvPicPr>
        <p:blipFill rotWithShape="1">
          <a:blip r:embed="rId3"/>
          <a:srcRect r="29" b="19"/>
          <a:stretch/>
        </p:blipFill>
        <p:spPr>
          <a:xfrm>
            <a:off x="3523488" y="10"/>
            <a:ext cx="8668512" cy="6857990"/>
          </a:xfrm>
          <a:prstGeom prst="rect">
            <a:avLst/>
          </a:prstGeom>
        </p:spPr>
      </p:pic>
      <p:sp>
        <p:nvSpPr>
          <p:cNvPr id="2" name="Title 1"/>
          <p:cNvSpPr>
            <a:spLocks noGrp="1"/>
          </p:cNvSpPr>
          <p:nvPr>
            <p:ph type="ctrTitle"/>
          </p:nvPr>
        </p:nvSpPr>
        <p:spPr>
          <a:xfrm>
            <a:off x="477981" y="2218313"/>
            <a:ext cx="7667398" cy="2108184"/>
          </a:xfrm>
        </p:spPr>
        <p:style>
          <a:lnRef idx="2">
            <a:schemeClr val="accent4">
              <a:shade val="50000"/>
            </a:schemeClr>
          </a:lnRef>
          <a:fillRef idx="1">
            <a:schemeClr val="accent4"/>
          </a:fillRef>
          <a:effectRef idx="0">
            <a:schemeClr val="accent4"/>
          </a:effectRef>
          <a:fontRef idx="minor">
            <a:schemeClr val="lt1"/>
          </a:fontRef>
        </p:style>
        <p:txBody>
          <a:bodyPr anchor="b">
            <a:noAutofit/>
          </a:bodyPr>
          <a:lstStyle/>
          <a:p>
            <a:pPr algn="l"/>
            <a:r>
              <a:rPr lang="en-US" sz="5400" dirty="0">
                <a:cs typeface="Calibri Light"/>
              </a:rPr>
              <a:t>Turkey 2021 Forest Fires: </a:t>
            </a:r>
            <a:br>
              <a:rPr lang="en-US" sz="5400" dirty="0">
                <a:cs typeface="Calibri Light"/>
              </a:rPr>
            </a:br>
            <a:r>
              <a:rPr lang="en-US" sz="3200" dirty="0">
                <a:cs typeface="Calibri Light"/>
              </a:rPr>
              <a:t>Preparing for future climate extremes</a:t>
            </a:r>
            <a:endParaRPr lang="en-US" sz="3200" dirty="0"/>
          </a:p>
        </p:txBody>
      </p:sp>
      <p:pic>
        <p:nvPicPr>
          <p:cNvPr id="1026" name="Picture 2" descr="Career Paths in International Development at the World Bank Group :: Career  Services :: Swarthmore College">
            <a:extLst>
              <a:ext uri="{FF2B5EF4-FFF2-40B4-BE49-F238E27FC236}">
                <a16:creationId xmlns:a16="http://schemas.microsoft.com/office/drawing/2014/main" id="{1E479FE9-3BD0-4B59-BB1E-A10D158A9FD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90997" y="4960598"/>
            <a:ext cx="2579424" cy="1460557"/>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8257309" y="4960598"/>
            <a:ext cx="2613891"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a:t>Ross Smith</a:t>
            </a:r>
            <a:endParaRPr lang="tr-TR" dirty="0"/>
          </a:p>
          <a:p>
            <a:r>
              <a:rPr lang="en-US" dirty="0"/>
              <a:t>29 September 2021</a:t>
            </a:r>
            <a:endParaRPr lang="tr-TR" dirty="0"/>
          </a:p>
        </p:txBody>
      </p:sp>
    </p:spTree>
    <p:extLst>
      <p:ext uri="{BB962C8B-B14F-4D97-AF65-F5344CB8AC3E}">
        <p14:creationId xmlns:p14="http://schemas.microsoft.com/office/powerpoint/2010/main" val="208456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285749"/>
            <a:ext cx="11471564" cy="6452755"/>
          </a:xfrm>
          <a:prstGeom prst="rect">
            <a:avLst/>
          </a:prstGeom>
        </p:spPr>
      </p:pic>
      <p:sp>
        <p:nvSpPr>
          <p:cNvPr id="3" name="Metin kutusu 2"/>
          <p:cNvSpPr txBox="1"/>
          <p:nvPr/>
        </p:nvSpPr>
        <p:spPr>
          <a:xfrm>
            <a:off x="9217891" y="5652655"/>
            <a:ext cx="2346036"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tr-TR" dirty="0" smtClean="0"/>
              <a:t>21 Ekim 2021 </a:t>
            </a:r>
            <a:r>
              <a:rPr lang="tr-TR" dirty="0" err="1" smtClean="0"/>
              <a:t>Zoom</a:t>
            </a:r>
            <a:r>
              <a:rPr lang="tr-TR" dirty="0" smtClean="0"/>
              <a:t> Toplantısı</a:t>
            </a:r>
            <a:endParaRPr lang="tr-TR" dirty="0"/>
          </a:p>
        </p:txBody>
      </p:sp>
    </p:spTree>
    <p:extLst>
      <p:ext uri="{BB962C8B-B14F-4D97-AF65-F5344CB8AC3E}">
        <p14:creationId xmlns:p14="http://schemas.microsoft.com/office/powerpoint/2010/main" val="68200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1546" y="114012"/>
            <a:ext cx="6088908" cy="6629975"/>
          </a:xfrm>
          <a:prstGeom prst="rect">
            <a:avLst/>
          </a:prstGeom>
        </p:spPr>
      </p:pic>
    </p:spTree>
    <p:extLst>
      <p:ext uri="{BB962C8B-B14F-4D97-AF65-F5344CB8AC3E}">
        <p14:creationId xmlns:p14="http://schemas.microsoft.com/office/powerpoint/2010/main" val="24633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316" y="230909"/>
            <a:ext cx="11370065" cy="6703962"/>
          </a:xfrm>
          <a:prstGeom prst="rect">
            <a:avLst/>
          </a:prstGeom>
        </p:spPr>
      </p:pic>
      <p:sp>
        <p:nvSpPr>
          <p:cNvPr id="3" name="Metin kutusu 2"/>
          <p:cNvSpPr txBox="1"/>
          <p:nvPr/>
        </p:nvSpPr>
        <p:spPr>
          <a:xfrm>
            <a:off x="9615055" y="5763491"/>
            <a:ext cx="2179781"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tr-TR" dirty="0" smtClean="0"/>
              <a:t>26 Nisan 2022</a:t>
            </a:r>
            <a:endParaRPr lang="tr-TR" dirty="0"/>
          </a:p>
        </p:txBody>
      </p:sp>
    </p:spTree>
    <p:extLst>
      <p:ext uri="{BB962C8B-B14F-4D97-AF65-F5344CB8AC3E}">
        <p14:creationId xmlns:p14="http://schemas.microsoft.com/office/powerpoint/2010/main" val="2464241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2018" y="780761"/>
            <a:ext cx="10515600" cy="4086802"/>
          </a:xfrm>
        </p:spPr>
        <p:style>
          <a:lnRef idx="2">
            <a:schemeClr val="accent4"/>
          </a:lnRef>
          <a:fillRef idx="1">
            <a:schemeClr val="lt1"/>
          </a:fillRef>
          <a:effectRef idx="0">
            <a:schemeClr val="accent4"/>
          </a:effectRef>
          <a:fontRef idx="minor">
            <a:schemeClr val="dk1"/>
          </a:fontRef>
        </p:style>
        <p:txBody>
          <a:bodyPr>
            <a:normAutofit/>
          </a:bodyPr>
          <a:lstStyle/>
          <a:p>
            <a:r>
              <a:rPr lang="tr-TR" dirty="0" smtClean="0"/>
              <a:t/>
            </a:r>
            <a:br>
              <a:rPr lang="tr-TR" dirty="0" smtClean="0"/>
            </a:br>
            <a:r>
              <a:rPr lang="tr-TR" dirty="0" smtClean="0"/>
              <a:t>Bu sabah (28 Ekim 2022) elimize ulaşan Dünya Bankası Görev  Raporundan  Devam </a:t>
            </a:r>
            <a:br>
              <a:rPr lang="tr-TR" dirty="0" smtClean="0"/>
            </a:br>
            <a:r>
              <a:rPr lang="tr-TR" dirty="0" smtClean="0"/>
              <a:t>Ediyoruz</a:t>
            </a:r>
            <a:endParaRPr lang="tr-TR" dirty="0"/>
          </a:p>
        </p:txBody>
      </p:sp>
    </p:spTree>
    <p:extLst>
      <p:ext uri="{BB962C8B-B14F-4D97-AF65-F5344CB8AC3E}">
        <p14:creationId xmlns:p14="http://schemas.microsoft.com/office/powerpoint/2010/main" val="391201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Dünya Bankası Heyeti TULIP Görev Raporu- 10-11 Ekim 2022</a:t>
            </a:r>
            <a:endParaRPr lang="tr-TR" dirty="0"/>
          </a:p>
        </p:txBody>
      </p:sp>
      <p:sp>
        <p:nvSpPr>
          <p:cNvPr id="3" name="İçerik Yer Tutucusu 2"/>
          <p:cNvSpPr>
            <a:spLocks noGrp="1"/>
          </p:cNvSpPr>
          <p:nvPr>
            <p:ph idx="1"/>
          </p:nvPr>
        </p:nvSpPr>
        <p:spPr/>
        <p:txBody>
          <a:bodyPr>
            <a:normAutofit fontScale="70000" lnSpcReduction="20000"/>
          </a:bodyPr>
          <a:lstStyle/>
          <a:p>
            <a:pPr lvl="0"/>
            <a:r>
              <a:rPr lang="tr-TR" sz="3400" b="1" dirty="0" smtClean="0">
                <a:solidFill>
                  <a:schemeClr val="tx2"/>
                </a:solidFill>
              </a:rPr>
              <a:t>Bir Dünya Bankası ekibi, 10-11 Ekim 2022  tarihlerinde Türkiye İklim Akıllı Ormancılık Projesi için Türkiye’ </a:t>
            </a:r>
            <a:r>
              <a:rPr lang="tr-TR" sz="3400" b="1" dirty="0" err="1" smtClean="0">
                <a:solidFill>
                  <a:schemeClr val="tx2"/>
                </a:solidFill>
              </a:rPr>
              <a:t>yi</a:t>
            </a:r>
            <a:r>
              <a:rPr lang="tr-TR" sz="3400" b="1" dirty="0" smtClean="0">
                <a:solidFill>
                  <a:schemeClr val="tx2"/>
                </a:solidFill>
              </a:rPr>
              <a:t> ziyaret etmiştir</a:t>
            </a:r>
            <a:r>
              <a:rPr lang="tr-TR" b="1" dirty="0" smtClean="0">
                <a:solidFill>
                  <a:schemeClr val="tx2"/>
                </a:solidFill>
              </a:rPr>
              <a:t>.  </a:t>
            </a:r>
            <a:r>
              <a:rPr lang="tr-TR" sz="2600" dirty="0" smtClean="0"/>
              <a:t>Ekip, Bay </a:t>
            </a:r>
            <a:r>
              <a:rPr lang="tr-TR" sz="2600" dirty="0" err="1" smtClean="0"/>
              <a:t>Stavros</a:t>
            </a:r>
            <a:r>
              <a:rPr lang="tr-TR" sz="2600" dirty="0" smtClean="0"/>
              <a:t> Papageorgiou (Kıdemli Doğal Kaynaklar Yönetimi Uzmanı) tarafından yönetildi ve Peter Francis </a:t>
            </a:r>
            <a:r>
              <a:rPr lang="tr-TR" sz="2600" dirty="0" err="1" smtClean="0"/>
              <a:t>Moore</a:t>
            </a:r>
            <a:r>
              <a:rPr lang="tr-TR" sz="2600" dirty="0" smtClean="0"/>
              <a:t> (Kıdemli </a:t>
            </a:r>
            <a:r>
              <a:rPr lang="tr-TR" sz="2600" dirty="0" err="1" smtClean="0"/>
              <a:t>Wildfires</a:t>
            </a:r>
            <a:r>
              <a:rPr lang="tr-TR" sz="2600" dirty="0" smtClean="0"/>
              <a:t> Danışmanı, danışman), </a:t>
            </a:r>
            <a:r>
              <a:rPr lang="tr-TR" sz="2600" dirty="0" err="1" smtClean="0"/>
              <a:t>Antonio</a:t>
            </a:r>
            <a:r>
              <a:rPr lang="tr-TR" sz="2600" dirty="0" smtClean="0"/>
              <a:t> </a:t>
            </a:r>
            <a:r>
              <a:rPr lang="tr-TR" sz="2600" dirty="0" err="1" smtClean="0"/>
              <a:t>Patrao</a:t>
            </a:r>
            <a:r>
              <a:rPr lang="tr-TR" sz="2600" dirty="0" smtClean="0"/>
              <a:t> (Kıdemli </a:t>
            </a:r>
            <a:r>
              <a:rPr lang="tr-TR" sz="2600" dirty="0" err="1" smtClean="0"/>
              <a:t>Wildfires</a:t>
            </a:r>
            <a:r>
              <a:rPr lang="tr-TR" sz="2600" dirty="0" smtClean="0"/>
              <a:t> Danışmanı, danışman), Bora Sürmeli'yi (Kıdemli Kıdemli) içeriyordu. Tarım Ekonomisti, danışman), </a:t>
            </a:r>
            <a:r>
              <a:rPr lang="tr-TR" sz="2600" dirty="0" err="1" smtClean="0"/>
              <a:t>Leela</a:t>
            </a:r>
            <a:r>
              <a:rPr lang="tr-TR" sz="2600" dirty="0" smtClean="0"/>
              <a:t> </a:t>
            </a:r>
            <a:r>
              <a:rPr lang="tr-TR" sz="2600" dirty="0" err="1" smtClean="0"/>
              <a:t>Raina</a:t>
            </a:r>
            <a:r>
              <a:rPr lang="tr-TR" sz="2600" dirty="0" smtClean="0"/>
              <a:t> (Çevre Ekonomisti), </a:t>
            </a:r>
            <a:r>
              <a:rPr lang="tr-TR" sz="2600" dirty="0" err="1" smtClean="0"/>
              <a:t>Sven</a:t>
            </a:r>
            <a:r>
              <a:rPr lang="tr-TR" sz="2600" dirty="0" smtClean="0"/>
              <a:t> </a:t>
            </a:r>
            <a:r>
              <a:rPr lang="tr-TR" sz="2600" dirty="0" err="1" smtClean="0"/>
              <a:t>Schlumpberger</a:t>
            </a:r>
            <a:r>
              <a:rPr lang="tr-TR" sz="2600" dirty="0" smtClean="0"/>
              <a:t> (Genç Profesyonel), Burak Taşkın (Satın Alma Uzmanı), Seda Aroymak (Kıdemli Mali Yönetim Uzmanı), Emre </a:t>
            </a:r>
            <a:r>
              <a:rPr lang="tr-TR" sz="2600" dirty="0" err="1" smtClean="0"/>
              <a:t>Dolek</a:t>
            </a:r>
            <a:r>
              <a:rPr lang="tr-TR" sz="2600" dirty="0" smtClean="0"/>
              <a:t> (Çevre Uzmanı) ve </a:t>
            </a:r>
            <a:r>
              <a:rPr lang="tr-TR" sz="2600" dirty="0" err="1" smtClean="0"/>
              <a:t>Sergio</a:t>
            </a:r>
            <a:r>
              <a:rPr lang="tr-TR" sz="2600" dirty="0" smtClean="0"/>
              <a:t> </a:t>
            </a:r>
            <a:r>
              <a:rPr lang="tr-TR" sz="2600" dirty="0" err="1" smtClean="0"/>
              <a:t>Vallesi</a:t>
            </a:r>
            <a:r>
              <a:rPr lang="tr-TR" sz="2600" dirty="0" smtClean="0"/>
              <a:t> (</a:t>
            </a:r>
            <a:r>
              <a:rPr lang="tr-TR" sz="2600" dirty="0" err="1" smtClean="0"/>
              <a:t>Watershed</a:t>
            </a:r>
            <a:r>
              <a:rPr lang="tr-TR" sz="2600" dirty="0" smtClean="0"/>
              <a:t> </a:t>
            </a:r>
            <a:r>
              <a:rPr lang="tr-TR" sz="2600" dirty="0" err="1" smtClean="0"/>
              <a:t>Expert</a:t>
            </a:r>
            <a:r>
              <a:rPr lang="tr-TR" sz="2600" dirty="0" smtClean="0"/>
              <a:t>) , danışman).</a:t>
            </a:r>
          </a:p>
          <a:p>
            <a:r>
              <a:rPr lang="tr-TR" sz="3400" b="1" dirty="0" smtClean="0"/>
              <a:t>Misyonun amacı, Türkiye İklim Akıllı Ormancılık Projesi'nin belirlenmesine destek olmak ve proje hazırlığını ilerletmekti</a:t>
            </a:r>
            <a:r>
              <a:rPr lang="tr-TR" dirty="0" smtClean="0"/>
              <a:t>. Spesifik olarak amaç, sektörel ve proje bağlamını daha iyi anlamak, projenin ana proje faaliyetlerini ve toplam finansman ihtiyaçlarını belirlemek, önerilen müdahalelerin teknik yönlerini tartışmak, proje için kurumsal ve uygulama düzenlemelerini belirlemek ve proje için bir zaman çizelgesi belirlemekti. </a:t>
            </a:r>
          </a:p>
          <a:p>
            <a:r>
              <a:rPr lang="tr-TR" dirty="0" smtClean="0"/>
              <a:t>Misyon ekibi, Orman Genel Müdürlüğü (OGM) temsilcileriyle bir araya geldi ve verimli görüşmeler yaptı. Katılımcıların tam listesi Ek 1'de yer almaktadır. </a:t>
            </a:r>
            <a:r>
              <a:rPr lang="tr-TR" sz="3400" b="1" dirty="0" smtClean="0"/>
              <a:t>Misyonun ana bulguları Cumhurbaşkanlığı Strateji ve Bütçe Başkanlığı  (SBO) ile 17 Ekim 2022'de yapılan kapanış toplantısında tartışıldı. </a:t>
            </a:r>
            <a:r>
              <a:rPr lang="tr-TR" dirty="0" smtClean="0"/>
              <a:t>Dünya Bankası ekibi misyon sırasında etkin işbirliği için Hükümete teşekkürlerini sunar. </a:t>
            </a:r>
          </a:p>
          <a:p>
            <a:endParaRPr lang="tr-TR" dirty="0"/>
          </a:p>
        </p:txBody>
      </p:sp>
    </p:spTree>
    <p:extLst>
      <p:ext uri="{BB962C8B-B14F-4D97-AF65-F5344CB8AC3E}">
        <p14:creationId xmlns:p14="http://schemas.microsoft.com/office/powerpoint/2010/main" val="3357654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Konunun Geçmişi</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07000"/>
              </a:lnSpc>
              <a:tabLst>
                <a:tab pos="457200" algn="l"/>
              </a:tabLst>
            </a:pP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2021'de</a:t>
            </a:r>
            <a:r>
              <a:rPr lang="tr-TR" dirty="0" smtClean="0">
                <a:latin typeface="Times New Roman" panose="02020603050405020304" pitchFamily="18" charset="0"/>
                <a:ea typeface="Calibri" panose="020F0502020204030204" pitchFamily="34" charset="0"/>
                <a:cs typeface="Arial" panose="020B0604020202020204" pitchFamily="34" charset="0"/>
              </a:rPr>
              <a:t>Türkiye, şiddetli bir yangın mevsimi ve kayıtlı tarihindeki en büyük orman yangınları yaşadı ve bu, özellikle iklim değişikliğinin yakın gelecekte işleri daha da kötüleştireceği düşünüldüğünde, </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politika ve uygulamalarının yeniden değerlendirilmesi gerektiğinin farkına varmasına yol açtı</a:t>
            </a:r>
            <a:r>
              <a:rPr lang="tr-TR" dirty="0" smtClean="0">
                <a:latin typeface="Times New Roman" panose="02020603050405020304" pitchFamily="18" charset="0"/>
                <a:ea typeface="Calibri" panose="020F0502020204030204" pitchFamily="34" charset="0"/>
                <a:cs typeface="Arial" panose="020B0604020202020204" pitchFamily="34" charset="0"/>
              </a:rPr>
              <a:t>.  </a:t>
            </a:r>
          </a:p>
          <a:p>
            <a:pPr algn="just">
              <a:lnSpc>
                <a:spcPct val="107000"/>
              </a:lnSpc>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Bu itibarla, Türkiye'nin </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7 Ekim 2021'de Paris Anlaşması</a:t>
            </a:r>
            <a:r>
              <a:rPr lang="tr-TR" dirty="0" smtClean="0">
                <a:latin typeface="Times New Roman" panose="02020603050405020304" pitchFamily="18" charset="0"/>
                <a:ea typeface="Calibri" panose="020F0502020204030204" pitchFamily="34" charset="0"/>
                <a:cs typeface="Arial" panose="020B0604020202020204" pitchFamily="34" charset="0"/>
              </a:rPr>
              <a:t> onaylaması ve kalkınma ortakları ile İklim Mutabakat </a:t>
            </a:r>
            <a:r>
              <a:rPr lang="tr-TR" dirty="0" err="1" smtClean="0">
                <a:latin typeface="Times New Roman" panose="02020603050405020304" pitchFamily="18" charset="0"/>
                <a:ea typeface="Calibri" panose="020F0502020204030204" pitchFamily="34" charset="0"/>
                <a:cs typeface="Arial" panose="020B0604020202020204" pitchFamily="34" charset="0"/>
              </a:rPr>
              <a:t>Zaptı'nın</a:t>
            </a:r>
            <a:r>
              <a:rPr lang="tr-TR" dirty="0" smtClean="0">
                <a:latin typeface="Times New Roman" panose="02020603050405020304" pitchFamily="18" charset="0"/>
                <a:ea typeface="Calibri" panose="020F0502020204030204" pitchFamily="34" charset="0"/>
                <a:cs typeface="Arial" panose="020B0604020202020204" pitchFamily="34" charset="0"/>
              </a:rPr>
              <a:t> (MOU) imzalanmasını takiben ,</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OGM, 27 Aralık 2021 tarihinde Hazine ve Maliye Bakanlığı'na (</a:t>
            </a:r>
            <a:r>
              <a:rPr lang="tr-TR"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MoTF</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 ilk proje talep yazısını göndermiştir.</a:t>
            </a:r>
          </a:p>
          <a:p>
            <a:pPr algn="just">
              <a:lnSpc>
                <a:spcPct val="107000"/>
              </a:lnSpc>
              <a:tabLst>
                <a:tab pos="457200" algn="l"/>
              </a:tabLst>
            </a:pPr>
            <a:r>
              <a:rPr lang="tr-TR" dirty="0" smtClean="0">
                <a:latin typeface="Times New Roman" panose="02020603050405020304" pitchFamily="18" charset="0"/>
                <a:ea typeface="Calibri" panose="020F0502020204030204" pitchFamily="34" charset="0"/>
                <a:cs typeface="Arial" panose="020B0604020202020204" pitchFamily="34" charset="0"/>
              </a:rPr>
              <a:t>Tarım ve Orman Bakanlığı (MOAF) Avrupa Birliği ve Dış İlişkiler Genel Müdürlüğü'nün </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24 Şubat 2022 tarihli yazısına </a:t>
            </a:r>
            <a:r>
              <a:rPr lang="tr-TR" dirty="0" err="1" smtClean="0">
                <a:highlight>
                  <a:srgbClr val="FFFF00"/>
                </a:highlight>
                <a:latin typeface="Times New Roman" panose="02020603050405020304" pitchFamily="18" charset="0"/>
                <a:ea typeface="Calibri" panose="020F0502020204030204" pitchFamily="34" charset="0"/>
                <a:cs typeface="Arial" panose="020B0604020202020204" pitchFamily="34" charset="0"/>
              </a:rPr>
              <a:t>cevaben,</a:t>
            </a:r>
            <a:r>
              <a:rPr lang="tr-TR" dirty="0" err="1" smtClean="0">
                <a:latin typeface="Times New Roman" panose="02020603050405020304" pitchFamily="18" charset="0"/>
                <a:ea typeface="Calibri" panose="020F0502020204030204" pitchFamily="34" charset="0"/>
                <a:cs typeface="Arial" panose="020B0604020202020204" pitchFamily="34" charset="0"/>
              </a:rPr>
              <a:t>OGM</a:t>
            </a:r>
            <a:r>
              <a:rPr lang="tr-TR" dirty="0" smtClean="0">
                <a:latin typeface="Times New Roman" panose="02020603050405020304" pitchFamily="18" charset="0"/>
                <a:ea typeface="Calibri" panose="020F0502020204030204" pitchFamily="34" charset="0"/>
                <a:cs typeface="Arial" panose="020B0604020202020204" pitchFamily="34" charset="0"/>
              </a:rPr>
              <a:t> daha sonra proje için bir ön Fizibilite Çalışması hazırlamış ve </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Temmuz 2022'de</a:t>
            </a:r>
            <a:r>
              <a:rPr lang="tr-TR" dirty="0" smtClean="0">
                <a:latin typeface="Times New Roman" panose="02020603050405020304" pitchFamily="18" charset="0"/>
                <a:ea typeface="Calibri" panose="020F0502020204030204" pitchFamily="34" charset="0"/>
                <a:cs typeface="Arial" panose="020B0604020202020204" pitchFamily="34" charset="0"/>
              </a:rPr>
              <a:t> değerlendirilmesi için </a:t>
            </a:r>
            <a:r>
              <a:rPr lang="tr-TR" dirty="0" err="1" smtClean="0">
                <a:latin typeface="Times New Roman" panose="02020603050405020304" pitchFamily="18" charset="0"/>
                <a:ea typeface="Calibri" panose="020F0502020204030204" pitchFamily="34" charset="0"/>
                <a:cs typeface="Arial" panose="020B0604020202020204" pitchFamily="34" charset="0"/>
              </a:rPr>
              <a:t>SBO'ya</a:t>
            </a:r>
            <a:r>
              <a:rPr lang="tr-TR" dirty="0" smtClean="0">
                <a:latin typeface="Times New Roman" panose="02020603050405020304" pitchFamily="18" charset="0"/>
                <a:ea typeface="Calibri" panose="020F0502020204030204" pitchFamily="34" charset="0"/>
                <a:cs typeface="Arial" panose="020B0604020202020204" pitchFamily="34" charset="0"/>
              </a:rPr>
              <a:t> sunmuştur. </a:t>
            </a:r>
          </a:p>
          <a:p>
            <a:pPr algn="just">
              <a:lnSpc>
                <a:spcPct val="107000"/>
              </a:lnSpc>
              <a:tabLst>
                <a:tab pos="457200" algn="l"/>
              </a:tabLst>
            </a:pPr>
            <a:r>
              <a:rPr lang="tr-TR" dirty="0" err="1" smtClean="0">
                <a:latin typeface="Times New Roman" panose="02020603050405020304" pitchFamily="18" charset="0"/>
                <a:ea typeface="Calibri" panose="020F0502020204030204" pitchFamily="34" charset="0"/>
                <a:cs typeface="Arial" panose="020B0604020202020204" pitchFamily="34" charset="0"/>
              </a:rPr>
              <a:t>SBO'nun</a:t>
            </a:r>
            <a:r>
              <a:rPr lang="tr-TR" dirty="0" smtClean="0">
                <a:latin typeface="Times New Roman" panose="02020603050405020304" pitchFamily="18" charset="0"/>
                <a:ea typeface="Calibri" panose="020F0502020204030204" pitchFamily="34" charset="0"/>
                <a:cs typeface="Arial" panose="020B0604020202020204" pitchFamily="34" charset="0"/>
              </a:rPr>
              <a:t> ilk inceleme ve yorumlarından sonra Banka</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 Hazine ve Maliye Bakanlığından (MOTF) proje için </a:t>
            </a:r>
            <a:r>
              <a:rPr lang="tr-TR" sz="3400" b="1" dirty="0" smtClean="0">
                <a:solidFill>
                  <a:schemeClr val="tx2"/>
                </a:solidFill>
                <a:highlight>
                  <a:srgbClr val="FFFF00"/>
                </a:highlight>
                <a:latin typeface="Times New Roman" panose="02020603050405020304" pitchFamily="18" charset="0"/>
                <a:ea typeface="Calibri" panose="020F0502020204030204" pitchFamily="34" charset="0"/>
                <a:cs typeface="Arial" panose="020B0604020202020204" pitchFamily="34" charset="0"/>
              </a:rPr>
              <a:t>15 Eylül 2022 tarihinde bir talep yazısı </a:t>
            </a:r>
            <a:r>
              <a:rPr lang="tr-TR" dirty="0" smtClean="0">
                <a:highlight>
                  <a:srgbClr val="FFFF00"/>
                </a:highlight>
                <a:latin typeface="Times New Roman" panose="02020603050405020304" pitchFamily="18" charset="0"/>
                <a:ea typeface="Calibri" panose="020F0502020204030204" pitchFamily="34" charset="0"/>
                <a:cs typeface="Arial" panose="020B0604020202020204" pitchFamily="34" charset="0"/>
              </a:rPr>
              <a:t>almıştır.</a:t>
            </a:r>
            <a:endParaRPr lang="tr-TR" dirty="0" smtClean="0">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spcAft>
                <a:spcPts val="0"/>
              </a:spcAft>
              <a:tabLst>
                <a:tab pos="457200" algn="l"/>
              </a:tabLst>
            </a:pPr>
            <a:r>
              <a:rPr lang="tr-TR" b="1" dirty="0" smtClean="0">
                <a:latin typeface="Times New Roman" panose="02020603050405020304" pitchFamily="18" charset="0"/>
                <a:ea typeface="Calibri" panose="020F0502020204030204" pitchFamily="34" charset="0"/>
                <a:cs typeface="Arial" panose="020B0604020202020204" pitchFamily="34" charset="0"/>
              </a:rPr>
              <a:t> </a:t>
            </a:r>
            <a:endParaRPr lang="tr-TR" dirty="0" smtClean="0">
              <a:latin typeface="Calibri" panose="020F0502020204030204" pitchFamily="34" charset="0"/>
              <a:ea typeface="Calibri" panose="020F050202020403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40740661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1902</Words>
  <Application>Microsoft Office PowerPoint</Application>
  <PresentationFormat>Geniş ekran</PresentationFormat>
  <Paragraphs>121</Paragraphs>
  <Slides>21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Calibri Light</vt:lpstr>
      <vt:lpstr>Times New Roman</vt:lpstr>
      <vt:lpstr>Office Teması</vt:lpstr>
      <vt:lpstr>İklime Dirençli Ormancılık Projesi Türkiye Climate Smart Forestry Project </vt:lpstr>
      <vt:lpstr>Konunun Geçmişi</vt:lpstr>
      <vt:lpstr>Turkey 2021 Forest Fires:  Preparing for future climate extremes</vt:lpstr>
      <vt:lpstr>PowerPoint Sunusu</vt:lpstr>
      <vt:lpstr>PowerPoint Sunusu</vt:lpstr>
      <vt:lpstr>PowerPoint Sunusu</vt:lpstr>
      <vt:lpstr> Bu sabah (28 Ekim 2022) elimize ulaşan Dünya Bankası Görev  Raporundan  Devam  Ediyoruz</vt:lpstr>
      <vt:lpstr>Dünya Bankası Heyeti TULIP Görev Raporu- 10-11 Ekim 2022</vt:lpstr>
      <vt:lpstr>Konunun Geçmişi</vt:lpstr>
      <vt:lpstr>Temel Bulgular</vt:lpstr>
      <vt:lpstr>Başlangıç için</vt:lpstr>
      <vt:lpstr>PowerPoint Sunusu</vt:lpstr>
      <vt:lpstr>Teknik Hususlar</vt:lpstr>
      <vt:lpstr>Teknik Hususlar</vt:lpstr>
      <vt:lpstr>Sonuç Çerçevesi</vt:lpstr>
      <vt:lpstr>Önerilen Proje Tasarımı</vt:lpstr>
      <vt:lpstr>Hedeflenen Alanlar-Proje Bütçesi</vt:lpstr>
      <vt:lpstr>PowerPoint Sunusu</vt:lpstr>
      <vt:lpstr>PowerPoint Sunusu</vt:lpstr>
      <vt:lpstr>Takdire arz edilen hususlar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İklime Dirençli Ormancılık Projesi Türkiye Climate Smart Forestry Project</dc:title>
  <dc:creator>İsmail Belen</dc:creator>
  <cp:lastModifiedBy>İsmail Belen</cp:lastModifiedBy>
  <cp:revision>13</cp:revision>
  <dcterms:created xsi:type="dcterms:W3CDTF">2022-10-28T05:13:41Z</dcterms:created>
  <dcterms:modified xsi:type="dcterms:W3CDTF">2022-10-29T20:09:17Z</dcterms:modified>
</cp:coreProperties>
</file>