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0" r:id="rId6"/>
    <p:sldId id="261" r:id="rId7"/>
    <p:sldId id="263" r:id="rId8"/>
    <p:sldId id="264" r:id="rId9"/>
    <p:sldId id="267" r:id="rId10"/>
    <p:sldId id="265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A2AF-577B-4A32-B191-5A84A4C3443D}" type="datetimeFigureOut">
              <a:rPr lang="tr-TR" smtClean="0"/>
              <a:t>26.11.2023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CE5-A4A3-4BA8-8148-70ABDAD641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7031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A2AF-577B-4A32-B191-5A84A4C3443D}" type="datetimeFigureOut">
              <a:rPr lang="tr-TR" smtClean="0"/>
              <a:t>26.11.2023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CE5-A4A3-4BA8-8148-70ABDAD641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2963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A2AF-577B-4A32-B191-5A84A4C3443D}" type="datetimeFigureOut">
              <a:rPr lang="tr-TR" smtClean="0"/>
              <a:t>26.11.2023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CE5-A4A3-4BA8-8148-70ABDAD641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74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A2AF-577B-4A32-B191-5A84A4C3443D}" type="datetimeFigureOut">
              <a:rPr lang="tr-TR" smtClean="0"/>
              <a:t>26.11.2023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CE5-A4A3-4BA8-8148-70ABDAD641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8372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A2AF-577B-4A32-B191-5A84A4C3443D}" type="datetimeFigureOut">
              <a:rPr lang="tr-TR" smtClean="0"/>
              <a:t>26.11.2023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CE5-A4A3-4BA8-8148-70ABDAD641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666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A2AF-577B-4A32-B191-5A84A4C3443D}" type="datetimeFigureOut">
              <a:rPr lang="tr-TR" smtClean="0"/>
              <a:t>26.11.2023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CE5-A4A3-4BA8-8148-70ABDAD641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29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A2AF-577B-4A32-B191-5A84A4C3443D}" type="datetimeFigureOut">
              <a:rPr lang="tr-TR" smtClean="0"/>
              <a:t>26.11.2023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CE5-A4A3-4BA8-8148-70ABDAD641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87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A2AF-577B-4A32-B191-5A84A4C3443D}" type="datetimeFigureOut">
              <a:rPr lang="tr-TR" smtClean="0"/>
              <a:t>26.11.2023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CE5-A4A3-4BA8-8148-70ABDAD641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634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A2AF-577B-4A32-B191-5A84A4C3443D}" type="datetimeFigureOut">
              <a:rPr lang="tr-TR" smtClean="0"/>
              <a:t>26.11.2023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CE5-A4A3-4BA8-8148-70ABDAD641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7058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A2AF-577B-4A32-B191-5A84A4C3443D}" type="datetimeFigureOut">
              <a:rPr lang="tr-TR" smtClean="0"/>
              <a:t>26.11.2023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CE5-A4A3-4BA8-8148-70ABDAD641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3143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A2AF-577B-4A32-B191-5A84A4C3443D}" type="datetimeFigureOut">
              <a:rPr lang="tr-TR" smtClean="0"/>
              <a:t>26.11.2023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CE5-A4A3-4BA8-8148-70ABDAD641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28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CA2AF-577B-4A32-B191-5A84A4C3443D}" type="datetimeFigureOut">
              <a:rPr lang="tr-TR" smtClean="0"/>
              <a:t>26.11.2023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86CE5-A4A3-4BA8-8148-70ABDAD641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19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.tbmm.gov.tr/docs/constitution_en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rmuh.org.tr/odamiz/yonetim-kurul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orld.ormuh.org.tr/membership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400" b="1" dirty="0"/>
              <a:t>Joint Event</a:t>
            </a:r>
            <a:r>
              <a:rPr lang="tr-TR" sz="1400" dirty="0"/>
              <a:t/>
            </a:r>
            <a:br>
              <a:rPr lang="tr-TR" sz="1400" dirty="0"/>
            </a:br>
            <a:r>
              <a:rPr lang="en-GB" sz="1400" dirty="0"/>
              <a:t>between FAO T</a:t>
            </a:r>
            <a:r>
              <a:rPr lang="tr-TR" sz="1400" dirty="0" err="1"/>
              <a:t>ürkiye</a:t>
            </a:r>
            <a:r>
              <a:rPr lang="tr-TR" sz="1400" dirty="0"/>
              <a:t> Country Office </a:t>
            </a:r>
            <a:r>
              <a:rPr lang="en-GB" sz="1400" dirty="0"/>
              <a:t>and Chamber of Forestry Engineers (</a:t>
            </a:r>
            <a:r>
              <a:rPr lang="en-GB" sz="1400" dirty="0" err="1"/>
              <a:t>CoFE</a:t>
            </a:r>
            <a:r>
              <a:rPr lang="en-GB" sz="1400" dirty="0"/>
              <a:t>) </a:t>
            </a:r>
            <a:r>
              <a:rPr lang="tr-TR" sz="1400" dirty="0"/>
              <a:t/>
            </a:r>
            <a:br>
              <a:rPr lang="tr-TR" sz="1400" dirty="0"/>
            </a:br>
            <a:r>
              <a:rPr lang="en-GB" sz="1400" dirty="0"/>
              <a:t>for Capacity Building and Knowledge Exchange on Ecosystem Restoration and </a:t>
            </a:r>
            <a:r>
              <a:rPr lang="en-GB" sz="1400" dirty="0" smtClean="0"/>
              <a:t>Forestry</a:t>
            </a:r>
            <a:r>
              <a:rPr lang="tr-TR" sz="1400" dirty="0" smtClean="0"/>
              <a:t/>
            </a:r>
            <a:br>
              <a:rPr lang="tr-TR" sz="1400" dirty="0" smtClean="0"/>
            </a:br>
            <a:r>
              <a:rPr lang="tr-TR" sz="1400" dirty="0" smtClean="0"/>
              <a:t/>
            </a:r>
            <a:br>
              <a:rPr lang="tr-TR" sz="1400" dirty="0" smtClean="0"/>
            </a:br>
            <a:r>
              <a:rPr lang="en-GB" sz="1400" b="1" dirty="0" smtClean="0"/>
              <a:t>Date </a:t>
            </a:r>
            <a:r>
              <a:rPr lang="en-GB" sz="1400" dirty="0" smtClean="0"/>
              <a:t>: </a:t>
            </a:r>
            <a:r>
              <a:rPr lang="en-GB" sz="1400" dirty="0"/>
              <a:t>26-29 November </a:t>
            </a:r>
            <a:r>
              <a:rPr lang="en-GB" sz="1400" dirty="0" smtClean="0"/>
              <a:t>2023</a:t>
            </a:r>
            <a:r>
              <a:rPr lang="tr-TR" sz="1400" dirty="0"/>
              <a:t/>
            </a:r>
            <a:br>
              <a:rPr lang="tr-TR" sz="1400" dirty="0"/>
            </a:br>
            <a:r>
              <a:rPr lang="en-GB" sz="1400" b="1" dirty="0" smtClean="0"/>
              <a:t>Venue</a:t>
            </a:r>
            <a:r>
              <a:rPr lang="en-GB" sz="1400" dirty="0" smtClean="0"/>
              <a:t>: </a:t>
            </a:r>
            <a:r>
              <a:rPr lang="en-GB" sz="1400" dirty="0" err="1"/>
              <a:t>Belek</a:t>
            </a:r>
            <a:r>
              <a:rPr lang="en-GB" sz="1400" dirty="0"/>
              <a:t> / Antalya</a:t>
            </a:r>
            <a:r>
              <a:rPr lang="tr-TR" sz="1400" dirty="0"/>
              <a:t/>
            </a:r>
            <a:br>
              <a:rPr lang="tr-TR" sz="1400" dirty="0"/>
            </a:br>
            <a:r>
              <a:rPr lang="en-GB" sz="1400" b="1" dirty="0" smtClean="0"/>
              <a:t>Participants</a:t>
            </a:r>
            <a:r>
              <a:rPr lang="en-GB" sz="1400" dirty="0" smtClean="0"/>
              <a:t>: </a:t>
            </a:r>
            <a:r>
              <a:rPr lang="en-GB" sz="1400" dirty="0"/>
              <a:t>FAO </a:t>
            </a:r>
            <a:r>
              <a:rPr lang="en-GB" sz="1400" dirty="0" err="1"/>
              <a:t>Türkiye</a:t>
            </a:r>
            <a:r>
              <a:rPr lang="en-GB" sz="1400" dirty="0"/>
              <a:t> Team - Members of </a:t>
            </a:r>
            <a:r>
              <a:rPr lang="en-GB" sz="1400" dirty="0" err="1"/>
              <a:t>CoFE</a:t>
            </a:r>
            <a:r>
              <a:rPr lang="tr-TR" sz="1400" dirty="0"/>
              <a:t/>
            </a:r>
            <a:br>
              <a:rPr lang="tr-TR" sz="1400" dirty="0"/>
            </a:br>
            <a:r>
              <a:rPr lang="tr-TR" sz="1400" dirty="0"/>
              <a:t/>
            </a:r>
            <a:br>
              <a:rPr lang="tr-TR" sz="1400" dirty="0"/>
            </a:br>
            <a:endParaRPr lang="tr-TR" sz="14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tr-TR" sz="2000" dirty="0" smtClean="0"/>
          </a:p>
          <a:p>
            <a:r>
              <a:rPr lang="en-US" sz="1800" dirty="0" smtClean="0"/>
              <a:t>İsmail Belen</a:t>
            </a:r>
          </a:p>
          <a:p>
            <a:r>
              <a:rPr lang="en-US" sz="1800" dirty="0" smtClean="0"/>
              <a:t>Adviser for Foreign Relations</a:t>
            </a:r>
          </a:p>
          <a:p>
            <a:r>
              <a:rPr lang="en-US" sz="1800" dirty="0" smtClean="0"/>
              <a:t>27 November 2023</a:t>
            </a:r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1910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Some Major International Conferences Organized by OMO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2-5 December 2018</a:t>
            </a:r>
            <a:r>
              <a:rPr lang="en-US" dirty="0" smtClean="0"/>
              <a:t>, </a:t>
            </a:r>
          </a:p>
          <a:p>
            <a:pPr lvl="1"/>
            <a:r>
              <a:rPr lang="en-US" dirty="0" smtClean="0"/>
              <a:t>International  Symposium on the “Role of Public-Civil Society-Private Sector Cooperation and International Partnerships in Achieving Sustainable Development Goals and Global Forest Goals. </a:t>
            </a:r>
          </a:p>
          <a:p>
            <a:r>
              <a:rPr lang="en-US" b="1" dirty="0" smtClean="0"/>
              <a:t>4-7 November 2021</a:t>
            </a:r>
          </a:p>
          <a:p>
            <a:pPr lvl="1"/>
            <a:r>
              <a:rPr lang="en-US" dirty="0" smtClean="0"/>
              <a:t>International Forests and Biodiversity Symposium</a:t>
            </a:r>
          </a:p>
          <a:p>
            <a:r>
              <a:rPr lang="en-US" b="1" dirty="0" smtClean="0"/>
              <a:t>11-13 November 2022</a:t>
            </a:r>
          </a:p>
          <a:p>
            <a:pPr lvl="1"/>
            <a:r>
              <a:rPr lang="en-US" dirty="0" smtClean="0"/>
              <a:t>Forest and Ecosystem Summit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936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21" y="98426"/>
            <a:ext cx="6566188" cy="437055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09" y="153694"/>
            <a:ext cx="5301673" cy="353358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" y="3687280"/>
            <a:ext cx="11988802" cy="344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2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6197"/>
            <a:ext cx="12192000" cy="520391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4" y="0"/>
            <a:ext cx="5153891" cy="386541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55" y="-1"/>
            <a:ext cx="6844145" cy="384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97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94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OMO-FAOSEC Cooperation</a:t>
            </a:r>
            <a:endParaRPr lang="en-US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OMO has been working closely with FAO since 201</a:t>
            </a:r>
            <a:r>
              <a:rPr lang="tr-TR" dirty="0" smtClean="0"/>
              <a:t>9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smtClean="0"/>
              <a:t>Within the scope of a total of 11 </a:t>
            </a:r>
            <a:r>
              <a:rPr lang="en-US" dirty="0" err="1" smtClean="0"/>
              <a:t>LoAs</a:t>
            </a:r>
            <a:r>
              <a:rPr lang="en-US" dirty="0" smtClean="0"/>
              <a:t> signed with FAO, OMO has completed the </a:t>
            </a:r>
            <a:r>
              <a:rPr lang="tr-TR" dirty="0" err="1" smtClean="0"/>
              <a:t>drafting</a:t>
            </a:r>
            <a:r>
              <a:rPr lang="en-US" dirty="0" smtClean="0"/>
              <a:t> of three projects.</a:t>
            </a:r>
          </a:p>
          <a:p>
            <a:r>
              <a:rPr lang="tr-TR" dirty="0" smtClean="0"/>
              <a:t>OMO</a:t>
            </a:r>
            <a:r>
              <a:rPr lang="en-US" dirty="0" smtClean="0"/>
              <a:t> contributed to the </a:t>
            </a:r>
            <a:r>
              <a:rPr lang="tr-TR" dirty="0" err="1" smtClean="0"/>
              <a:t>drafting</a:t>
            </a:r>
            <a:r>
              <a:rPr lang="en-US" dirty="0" smtClean="0"/>
              <a:t> of 2 World Bank projects</a:t>
            </a:r>
            <a:r>
              <a:rPr lang="tr-TR" smtClean="0"/>
              <a:t>, in total around 700 milllion USD.</a:t>
            </a:r>
            <a:endParaRPr lang="en-US" dirty="0" smtClean="0"/>
          </a:p>
          <a:p>
            <a:r>
              <a:rPr lang="tr-TR" dirty="0" smtClean="0"/>
              <a:t>OMO </a:t>
            </a:r>
            <a:r>
              <a:rPr lang="en-US" smtClean="0"/>
              <a:t>prepared four guide</a:t>
            </a:r>
            <a:r>
              <a:rPr lang="tr-TR" smtClean="0"/>
              <a:t>lines for </a:t>
            </a:r>
          </a:p>
          <a:p>
            <a:pPr lvl="1"/>
            <a:r>
              <a:rPr lang="en-US" smtClean="0"/>
              <a:t>non-wood </a:t>
            </a:r>
            <a:r>
              <a:rPr lang="en-US" dirty="0" smtClean="0"/>
              <a:t>forest products</a:t>
            </a:r>
            <a:r>
              <a:rPr lang="en-US" smtClean="0"/>
              <a:t>, </a:t>
            </a:r>
            <a:endParaRPr lang="tr-TR" smtClean="0"/>
          </a:p>
          <a:p>
            <a:pPr lvl="1"/>
            <a:r>
              <a:rPr lang="en-US" smtClean="0"/>
              <a:t>climate </a:t>
            </a:r>
            <a:r>
              <a:rPr lang="en-US" dirty="0" smtClean="0"/>
              <a:t>change</a:t>
            </a:r>
            <a:r>
              <a:rPr lang="en-US" smtClean="0"/>
              <a:t>, </a:t>
            </a:r>
            <a:endParaRPr lang="tr-TR" smtClean="0"/>
          </a:p>
          <a:p>
            <a:pPr lvl="1"/>
            <a:r>
              <a:rPr lang="en-US" smtClean="0"/>
              <a:t>conservation </a:t>
            </a:r>
            <a:r>
              <a:rPr lang="en-US" dirty="0" smtClean="0"/>
              <a:t>of </a:t>
            </a:r>
            <a:r>
              <a:rPr lang="en-US" smtClean="0"/>
              <a:t>native  </a:t>
            </a:r>
            <a:r>
              <a:rPr lang="en-US" dirty="0" smtClean="0"/>
              <a:t>species and nature-based solutions.</a:t>
            </a:r>
          </a:p>
          <a:p>
            <a:r>
              <a:rPr lang="tr-TR" smtClean="0"/>
              <a:t>OMO </a:t>
            </a:r>
            <a:r>
              <a:rPr lang="en-US" smtClean="0"/>
              <a:t>carried </a:t>
            </a:r>
            <a:r>
              <a:rPr lang="en-US" dirty="0" smtClean="0"/>
              <a:t>out 9 international trainings.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57855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694341"/>
              </p:ext>
            </p:extLst>
          </p:nvPr>
        </p:nvGraphicFramePr>
        <p:xfrm>
          <a:off x="1136073" y="64656"/>
          <a:ext cx="10935854" cy="66493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511">
                  <a:extLst>
                    <a:ext uri="{9D8B030D-6E8A-4147-A177-3AD203B41FA5}">
                      <a16:colId xmlns:a16="http://schemas.microsoft.com/office/drawing/2014/main" val="972637908"/>
                    </a:ext>
                  </a:extLst>
                </a:gridCol>
                <a:gridCol w="439845">
                  <a:extLst>
                    <a:ext uri="{9D8B030D-6E8A-4147-A177-3AD203B41FA5}">
                      <a16:colId xmlns:a16="http://schemas.microsoft.com/office/drawing/2014/main" val="1552515062"/>
                    </a:ext>
                  </a:extLst>
                </a:gridCol>
                <a:gridCol w="10309498">
                  <a:extLst>
                    <a:ext uri="{9D8B030D-6E8A-4147-A177-3AD203B41FA5}">
                      <a16:colId xmlns:a16="http://schemas.microsoft.com/office/drawing/2014/main" val="3232748172"/>
                    </a:ext>
                  </a:extLst>
                </a:gridCol>
              </a:tblGrid>
              <a:tr h="28922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No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Year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>
                          <a:effectLst/>
                        </a:rPr>
                        <a:t>Name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761501798"/>
                  </a:ext>
                </a:extLst>
              </a:tr>
              <a:tr h="339767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</a:rPr>
                        <a:t>1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</a:rPr>
                        <a:t>2019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noProof="0" dirty="0" smtClean="0"/>
                        <a:t>Training </a:t>
                      </a:r>
                      <a:r>
                        <a:rPr lang="en-US" sz="1600" b="1" noProof="0" dirty="0" err="1" smtClean="0"/>
                        <a:t>Programme</a:t>
                      </a:r>
                      <a:r>
                        <a:rPr lang="en-US" sz="1600" b="1" noProof="0" dirty="0" smtClean="0"/>
                        <a:t> for Kyrgyz Participants </a:t>
                      </a:r>
                      <a:r>
                        <a:rPr lang="en-US" sz="1600" noProof="0" dirty="0" smtClean="0"/>
                        <a:t>for Forest Training Center in Antalya</a:t>
                      </a:r>
                      <a:endParaRPr lang="en-US" sz="1600" noProof="0" dirty="0"/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3837450258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</a:rPr>
                        <a:t>2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</a:rPr>
                        <a:t>2019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noProof="0" dirty="0" smtClean="0"/>
                        <a:t>Development of the draft of the full-fledged project document on ‘Restoration of Degraded Forests and Other Lands" -</a:t>
                      </a:r>
                      <a:r>
                        <a:rPr lang="en-US" sz="1600" b="1" noProof="0" dirty="0" smtClean="0"/>
                        <a:t>FRIENDS</a:t>
                      </a:r>
                      <a:endParaRPr lang="en-US" sz="1600" b="1" noProof="0" dirty="0"/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3908367857"/>
                  </a:ext>
                </a:extLst>
              </a:tr>
              <a:tr h="410435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</a:rPr>
                        <a:t>3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</a:rPr>
                        <a:t>2019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noProof="0" dirty="0"/>
                        <a:t>Biophysical Data Assessment in support of Monitoring of the Restoration Activities under the </a:t>
                      </a:r>
                      <a:r>
                        <a:rPr lang="en-US" sz="1600" b="1" noProof="0" dirty="0"/>
                        <a:t>Great Green Wall Initiative</a:t>
                      </a: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2273884675"/>
                  </a:ext>
                </a:extLst>
              </a:tr>
              <a:tr h="499179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</a:rPr>
                        <a:t>4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</a:rPr>
                        <a:t>2019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noProof="0" dirty="0"/>
                        <a:t>Provision of </a:t>
                      </a:r>
                      <a:r>
                        <a:rPr lang="en-US" sz="1600" b="1" noProof="0" dirty="0"/>
                        <a:t>Technical Guidelines on Sustainable Management of Non-Wood Forest Products (NWFPs) </a:t>
                      </a:r>
                      <a:r>
                        <a:rPr lang="en-US" sz="1600" noProof="0" dirty="0"/>
                        <a:t>and the Status Reports on Specific Selected Products</a:t>
                      </a: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270752756"/>
                  </a:ext>
                </a:extLst>
              </a:tr>
              <a:tr h="477319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</a:rPr>
                        <a:t>5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</a:rPr>
                        <a:t>2020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noProof="0" dirty="0"/>
                        <a:t>“Conducting economic and social impact assessments for developing Feasibility Study and Environmental and Social Instruments for formulation and implementation of the </a:t>
                      </a:r>
                      <a:r>
                        <a:rPr lang="en-US" sz="1600" b="1" noProof="0" dirty="0" err="1"/>
                        <a:t>Bolaman</a:t>
                      </a:r>
                      <a:r>
                        <a:rPr lang="en-US" sz="1600" b="1" noProof="0" dirty="0"/>
                        <a:t> River Basin Rehabilitation </a:t>
                      </a:r>
                      <a:r>
                        <a:rPr lang="en-US" sz="1600" noProof="0" dirty="0"/>
                        <a:t>Project”</a:t>
                      </a: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1456616174"/>
                  </a:ext>
                </a:extLst>
              </a:tr>
              <a:tr h="596283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</a:rPr>
                        <a:t>6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</a:rPr>
                        <a:t>2020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noProof="0" dirty="0"/>
                        <a:t>“Conducting economic and social impact assessments for developing Feasibility Study and Environmental and Social Instruments for formulation and implementation of the </a:t>
                      </a:r>
                      <a:r>
                        <a:rPr lang="en-US" sz="1600" b="1" noProof="0" dirty="0" err="1"/>
                        <a:t>Çekerek</a:t>
                      </a:r>
                      <a:r>
                        <a:rPr lang="en-US" sz="1600" b="1" noProof="0" dirty="0"/>
                        <a:t> River Basin Rehabilitation </a:t>
                      </a:r>
                      <a:r>
                        <a:rPr lang="en-US" sz="1600" noProof="0" dirty="0"/>
                        <a:t>Project”</a:t>
                      </a: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3236167434"/>
                  </a:ext>
                </a:extLst>
              </a:tr>
              <a:tr h="910234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</a:rPr>
                        <a:t>7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</a:rPr>
                        <a:t>2021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noProof="0" dirty="0"/>
                        <a:t>“Development of the </a:t>
                      </a:r>
                      <a:r>
                        <a:rPr lang="en-US" sz="1600" b="1" noProof="0" dirty="0"/>
                        <a:t>Guidelines on Sustainable Forest Management</a:t>
                      </a:r>
                      <a:r>
                        <a:rPr lang="en-US" sz="1600" noProof="0" dirty="0"/>
                        <a:t> under the Impact of Climate Change in Central Asia including organization of a Conference on Climate Change Impact on Forests of Central Asia and </a:t>
                      </a:r>
                      <a:r>
                        <a:rPr lang="en-US" sz="1600" b="1" noProof="0" dirty="0"/>
                        <a:t>development of the Guidelines on Safeguarding Native Tree Species for </a:t>
                      </a:r>
                      <a:r>
                        <a:rPr lang="en-US" sz="1600" noProof="0" dirty="0"/>
                        <a:t>Conservation of Genetic Biodiversity in Central Asia including organization of the related Training workshop”</a:t>
                      </a: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3014435990"/>
                  </a:ext>
                </a:extLst>
              </a:tr>
              <a:tr h="370657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</a:rPr>
                        <a:t>8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</a:rPr>
                        <a:t>2021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noProof="0" dirty="0" smtClean="0"/>
                        <a:t>Preparation </a:t>
                      </a:r>
                      <a:r>
                        <a:rPr lang="en-US" sz="1600" noProof="0" dirty="0"/>
                        <a:t>and implementation of </a:t>
                      </a:r>
                      <a:r>
                        <a:rPr lang="en-US" sz="1600" b="1" noProof="0" dirty="0"/>
                        <a:t>training on fire </a:t>
                      </a:r>
                      <a:r>
                        <a:rPr lang="en-US" sz="1600" b="1" noProof="0" dirty="0" smtClean="0"/>
                        <a:t>management</a:t>
                      </a:r>
                      <a:r>
                        <a:rPr lang="en-US" sz="1600" noProof="0" dirty="0" smtClean="0"/>
                        <a:t> </a:t>
                      </a:r>
                      <a:r>
                        <a:rPr lang="en-US" sz="1600" noProof="0" dirty="0"/>
                        <a:t>including  development training </a:t>
                      </a:r>
                      <a:r>
                        <a:rPr lang="en-US" sz="1600" noProof="0" dirty="0" err="1"/>
                        <a:t>desing</a:t>
                      </a:r>
                      <a:r>
                        <a:rPr lang="en-US" sz="1600" noProof="0" dirty="0"/>
                        <a:t> and materials</a:t>
                      </a: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1766850190"/>
                  </a:ext>
                </a:extLst>
              </a:tr>
              <a:tr h="669000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</a:rPr>
                        <a:t>9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</a:rPr>
                        <a:t>2021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noProof="0" dirty="0"/>
                        <a:t>“Development of the drafts of </a:t>
                      </a:r>
                      <a:r>
                        <a:rPr lang="en-US" sz="1600" b="1" noProof="0" dirty="0"/>
                        <a:t>two full-fledged project </a:t>
                      </a:r>
                      <a:r>
                        <a:rPr lang="en-US" sz="1600" noProof="0" dirty="0"/>
                        <a:t>documents on ‘Strengthening the collaboration between FAO and MAF through enhancing of the capacity of the </a:t>
                      </a:r>
                      <a:r>
                        <a:rPr lang="en-US" sz="1600" b="1" noProof="0" dirty="0"/>
                        <a:t>International forestry training </a:t>
                      </a:r>
                      <a:r>
                        <a:rPr lang="en-US" sz="1600" b="1" noProof="0" dirty="0" err="1"/>
                        <a:t>centre</a:t>
                      </a:r>
                      <a:r>
                        <a:rPr lang="en-US" sz="1600" noProof="0" dirty="0"/>
                        <a:t>` and `</a:t>
                      </a:r>
                      <a:r>
                        <a:rPr lang="en-US" sz="1600" b="1" noProof="0" dirty="0"/>
                        <a:t>Improving biodiversity and sustainable forestry</a:t>
                      </a:r>
                      <a:r>
                        <a:rPr lang="en-US" sz="1600" noProof="0" dirty="0"/>
                        <a:t>` ” </a:t>
                      </a: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2537342150"/>
                  </a:ext>
                </a:extLst>
              </a:tr>
              <a:tr h="485026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</a:rPr>
                        <a:t>10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</a:rPr>
                        <a:t>2022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noProof="0" dirty="0"/>
                        <a:t>Communication Services</a:t>
                      </a:r>
                      <a:r>
                        <a:rPr lang="en-US" sz="1600" noProof="0" dirty="0"/>
                        <a:t> for at the 7th Mediterranean Forest Week (2-25 March 2022)</a:t>
                      </a: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4175631900"/>
                  </a:ext>
                </a:extLst>
              </a:tr>
              <a:tr h="867676"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</a:rPr>
                        <a:t>11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u="none" strike="noStrike">
                          <a:effectLst/>
                        </a:rPr>
                        <a:t>2023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noProof="0" dirty="0" smtClean="0"/>
                        <a:t>Development of </a:t>
                      </a:r>
                      <a:r>
                        <a:rPr lang="tr-TR" sz="1600" noProof="0" dirty="0" err="1" smtClean="0"/>
                        <a:t>the</a:t>
                      </a:r>
                      <a:r>
                        <a:rPr lang="tr-TR" sz="1600" noProof="0" smtClean="0"/>
                        <a:t> </a:t>
                      </a:r>
                      <a:r>
                        <a:rPr lang="en-US" sz="1600" noProof="0" smtClean="0"/>
                        <a:t>guidelines </a:t>
                      </a:r>
                      <a:r>
                        <a:rPr lang="en-US" sz="1600" noProof="0" dirty="0"/>
                        <a:t>on the implementation of Nature-based Solutions (</a:t>
                      </a:r>
                      <a:r>
                        <a:rPr lang="en-US" sz="1600" noProof="0" dirty="0" err="1"/>
                        <a:t>NbSs</a:t>
                      </a:r>
                      <a:r>
                        <a:rPr lang="en-US" sz="1600" noProof="0" dirty="0"/>
                        <a:t>) to combat negative impact of climate change on forestry for the sub-region and providing associated training</a:t>
                      </a: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77429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302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705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smtClean="0"/>
              <a:t>As OMO, what do we think about the future?</a:t>
            </a:r>
            <a:endParaRPr lang="tr-TR" sz="280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OMO is a reliable partner that has proven itself both at operational and technical levels, in the national and international arena.</a:t>
            </a:r>
            <a:endParaRPr lang="tr-TR" dirty="0" smtClean="0"/>
          </a:p>
          <a:p>
            <a:r>
              <a:rPr lang="en-US" dirty="0" smtClean="0"/>
              <a:t>As OMO, we attach great importance to our cooperation with FAO and attach great importance to all technical, scientific and logistical details. </a:t>
            </a:r>
            <a:endParaRPr lang="tr-TR" dirty="0" smtClean="0"/>
          </a:p>
          <a:p>
            <a:r>
              <a:rPr lang="en-US" dirty="0" smtClean="0"/>
              <a:t>We would like to express our heartfelt gratitude to the entire team, especially Mr. </a:t>
            </a:r>
            <a:r>
              <a:rPr lang="en-US" dirty="0" err="1" smtClean="0"/>
              <a:t>Viorel</a:t>
            </a:r>
            <a:r>
              <a:rPr lang="en-US" dirty="0" smtClean="0"/>
              <a:t> </a:t>
            </a:r>
            <a:r>
              <a:rPr lang="en-US" dirty="0" err="1" smtClean="0"/>
              <a:t>Gutu</a:t>
            </a:r>
            <a:r>
              <a:rPr lang="en-US" dirty="0" smtClean="0"/>
              <a:t> and Ms. </a:t>
            </a:r>
            <a:r>
              <a:rPr lang="en-US" dirty="0" err="1" smtClean="0"/>
              <a:t>Ayşegül</a:t>
            </a:r>
            <a:r>
              <a:rPr lang="en-US" dirty="0" smtClean="0"/>
              <a:t> </a:t>
            </a:r>
            <a:r>
              <a:rPr lang="en-US" dirty="0" err="1" smtClean="0"/>
              <a:t>Selışık</a:t>
            </a:r>
            <a:r>
              <a:rPr lang="en-US" dirty="0" smtClean="0"/>
              <a:t>, for their support and guidance during this process.</a:t>
            </a:r>
            <a:endParaRPr lang="tr-TR" smtClean="0"/>
          </a:p>
          <a:p>
            <a:r>
              <a:rPr lang="en-US" smtClean="0"/>
              <a:t>We are ready for any kind of cooperation in the future.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7016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476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/>
              <a:t>Chamber of Forest Engineers of </a:t>
            </a:r>
            <a:r>
              <a:rPr lang="en-US" sz="3200" dirty="0" err="1" smtClean="0"/>
              <a:t>Türkiye</a:t>
            </a:r>
            <a:r>
              <a:rPr lang="tr-TR" sz="3200" dirty="0" smtClean="0"/>
              <a:t> (OMO)-Legal Base</a:t>
            </a:r>
            <a:endParaRPr lang="en-US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OMO, a non-profit NGO, was established on  </a:t>
            </a:r>
            <a:r>
              <a:rPr lang="en-US" b="1" dirty="0" smtClean="0"/>
              <a:t>4 February 1954 </a:t>
            </a:r>
            <a:r>
              <a:rPr lang="en-US" dirty="0" smtClean="0"/>
              <a:t>within the framework of "the Law on Turkish Union of Chambers Engineer and Architect (TMMOB), Numbered 6235”. </a:t>
            </a:r>
          </a:p>
          <a:p>
            <a:r>
              <a:rPr lang="en-US" dirty="0" smtClean="0"/>
              <a:t>OMO is a corporate body and a professional organization defined </a:t>
            </a:r>
            <a:r>
              <a:rPr lang="en-US" b="1" dirty="0" smtClean="0"/>
              <a:t>in the form of a public institution</a:t>
            </a:r>
            <a:r>
              <a:rPr lang="en-US" dirty="0" smtClean="0"/>
              <a:t> as stated in the Article 135 of the Constitution. OMO also has public legal entity. </a:t>
            </a:r>
          </a:p>
          <a:p>
            <a:pPr lvl="0" algn="just"/>
            <a:r>
              <a:rPr lang="en-US" sz="1400" dirty="0" smtClean="0"/>
              <a:t>ARTICLE 135 of Turkish Constitution as follows-  “</a:t>
            </a:r>
            <a:r>
              <a:rPr lang="en-US" sz="1400" i="1" dirty="0" smtClean="0"/>
              <a:t>Professional organizations having the characteristics of public institutions and their higher bodies </a:t>
            </a:r>
            <a:r>
              <a:rPr lang="en-US" sz="1400" b="1" i="1" dirty="0" smtClean="0"/>
              <a:t>are public corporate bodies established by law</a:t>
            </a:r>
            <a:r>
              <a:rPr lang="en-US" sz="1400" i="1" dirty="0" smtClean="0"/>
              <a:t>, with the objectives of meeting the common needs of the members of a given profession, to facilitate  their professional activities, to ensure the development of the profession in keeping </a:t>
            </a:r>
            <a:r>
              <a:rPr lang="en-US" sz="1400" b="1" i="1" dirty="0" smtClean="0"/>
              <a:t>with common interests</a:t>
            </a:r>
            <a:r>
              <a:rPr lang="en-US" sz="1400" i="1" dirty="0" smtClean="0"/>
              <a:t>, to safeguard </a:t>
            </a:r>
            <a:r>
              <a:rPr lang="en-US" sz="1400" b="1" i="1" dirty="0" smtClean="0"/>
              <a:t>professional  discipline and ethics </a:t>
            </a:r>
            <a:r>
              <a:rPr lang="en-US" sz="1400" i="1" dirty="0" smtClean="0"/>
              <a:t>in order to ensure integrity and trust in relations among its members and with the public; </a:t>
            </a:r>
            <a:r>
              <a:rPr lang="en-US" sz="1400" b="1" i="1" dirty="0" smtClean="0"/>
              <a:t>their organs shall be elected by secret ballot </a:t>
            </a:r>
            <a:r>
              <a:rPr lang="en-US" sz="1400" i="1" dirty="0" smtClean="0"/>
              <a:t>by their members in accordance with the procedure set forth in the law, and under judicial supervision</a:t>
            </a:r>
            <a:r>
              <a:rPr lang="en-US" sz="1400" dirty="0" smtClean="0"/>
              <a:t>- </a:t>
            </a:r>
            <a:r>
              <a:rPr lang="en-US" sz="1400" u="sng" dirty="0" smtClean="0">
                <a:hlinkClick r:id="rId2"/>
              </a:rPr>
              <a:t>https://global.tbmm.gov.tr/docs/constitution_en.pdf</a:t>
            </a:r>
            <a:r>
              <a:rPr lang="en-US" sz="1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8613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476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/>
              <a:t>Chamber of Forest Engineers of </a:t>
            </a:r>
            <a:r>
              <a:rPr lang="en-US" sz="3200" dirty="0" err="1" smtClean="0"/>
              <a:t>Türkiye</a:t>
            </a:r>
            <a:r>
              <a:rPr lang="tr-TR" sz="3200" dirty="0" smtClean="0"/>
              <a:t> (OMO)-Legal Base</a:t>
            </a:r>
            <a:endParaRPr lang="en-US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51709"/>
            <a:ext cx="10515600" cy="4625254"/>
          </a:xfrm>
        </p:spPr>
        <p:txBody>
          <a:bodyPr>
            <a:noAutofit/>
          </a:bodyPr>
          <a:lstStyle/>
          <a:p>
            <a:r>
              <a:rPr lang="en-US" dirty="0" smtClean="0"/>
              <a:t>Beside the Foundation Law, there is another Law No. 5531 entitled “</a:t>
            </a:r>
            <a:r>
              <a:rPr lang="en-US" b="1" dirty="0" smtClean="0"/>
              <a:t>The Law on Forest Engineers, Forest Industrial Engineers and Woodworking Industrial Engineers</a:t>
            </a:r>
            <a:r>
              <a:rPr lang="en-US" dirty="0" smtClean="0"/>
              <a:t>.” </a:t>
            </a:r>
            <a:r>
              <a:rPr lang="en-US" b="1" dirty="0" smtClean="0"/>
              <a:t>dated July 8, 2006</a:t>
            </a:r>
            <a:r>
              <a:rPr lang="en-US" dirty="0" smtClean="0"/>
              <a:t>.</a:t>
            </a:r>
          </a:p>
          <a:p>
            <a:r>
              <a:rPr lang="en-US" dirty="0" smtClean="0"/>
              <a:t> According to this Law, OMO is the legal representative of three different professional groups as follows: </a:t>
            </a:r>
          </a:p>
          <a:p>
            <a:pPr lvl="1"/>
            <a:r>
              <a:rPr lang="en-US" sz="2800" dirty="0" smtClean="0"/>
              <a:t>Forest Engineers, </a:t>
            </a:r>
          </a:p>
          <a:p>
            <a:pPr lvl="1"/>
            <a:r>
              <a:rPr lang="en-US" sz="2800" dirty="0" smtClean="0"/>
              <a:t>Forest Industrial Engineers, and </a:t>
            </a:r>
          </a:p>
          <a:p>
            <a:pPr lvl="1"/>
            <a:r>
              <a:rPr lang="en-US" sz="2800" dirty="0" smtClean="0"/>
              <a:t>Woodworking Industrial Engineers.</a:t>
            </a:r>
          </a:p>
          <a:p>
            <a:r>
              <a:rPr lang="en-US" dirty="0" smtClean="0"/>
              <a:t>Currently the Chamber of Forest Engineers has about 20  thousand active members. </a:t>
            </a:r>
          </a:p>
        </p:txBody>
      </p:sp>
    </p:spTree>
    <p:extLst>
      <p:ext uri="{BB962C8B-B14F-4D97-AF65-F5344CB8AC3E}">
        <p14:creationId xmlns:p14="http://schemas.microsoft.com/office/powerpoint/2010/main" val="3078613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4095" cy="681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17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476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/>
              <a:t>Chamber of Forest Engineers of </a:t>
            </a:r>
            <a:r>
              <a:rPr lang="en-US" sz="3200" dirty="0" err="1" smtClean="0"/>
              <a:t>Türkiye</a:t>
            </a:r>
            <a:r>
              <a:rPr lang="tr-TR" sz="3200" dirty="0" smtClean="0"/>
              <a:t> (OMO)-Legal Base</a:t>
            </a:r>
            <a:endParaRPr lang="en-US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51709"/>
            <a:ext cx="10515600" cy="4625254"/>
          </a:xfrm>
        </p:spPr>
        <p:txBody>
          <a:bodyPr>
            <a:noAutofit/>
          </a:bodyPr>
          <a:lstStyle/>
          <a:p>
            <a:r>
              <a:rPr lang="en-US" sz="2400" dirty="0" smtClean="0"/>
              <a:t>A large number of its members work in forestry related departments of the Ministry of Agriculture and Forestry (</a:t>
            </a:r>
            <a:r>
              <a:rPr lang="en-US" sz="2400" dirty="0" err="1" smtClean="0"/>
              <a:t>MoAF</a:t>
            </a:r>
            <a:r>
              <a:rPr lang="en-US" sz="2400" dirty="0" smtClean="0"/>
              <a:t>) specifically in the </a:t>
            </a:r>
            <a:r>
              <a:rPr lang="en-US" sz="2400" dirty="0" smtClean="0"/>
              <a:t>General Directorate of Forests and the General Directorate of Nature Conservation and National Parks,</a:t>
            </a:r>
          </a:p>
          <a:p>
            <a:r>
              <a:rPr lang="en-US" sz="2400" dirty="0" smtClean="0"/>
              <a:t>In addition, there are members working in public institutions such as;</a:t>
            </a:r>
          </a:p>
          <a:p>
            <a:pPr lvl="1"/>
            <a:r>
              <a:rPr lang="en-US" sz="2000" dirty="0" smtClean="0"/>
              <a:t>General Directorate of Combating Desertification and Erosion of the </a:t>
            </a:r>
            <a:r>
              <a:rPr lang="en-US" sz="2000" dirty="0" err="1" smtClean="0"/>
              <a:t>Ministr</a:t>
            </a:r>
            <a:r>
              <a:rPr lang="tr-TR" sz="2000" dirty="0" smtClean="0"/>
              <a:t>y</a:t>
            </a:r>
            <a:r>
              <a:rPr lang="en-US" sz="2000" dirty="0" smtClean="0"/>
              <a:t> of Environment, Urbanization and Climate Change,</a:t>
            </a:r>
          </a:p>
          <a:p>
            <a:pPr lvl="1"/>
            <a:r>
              <a:rPr lang="en-US" sz="2000" dirty="0" smtClean="0"/>
              <a:t>General Directorate of State Hydraulic Works  of </a:t>
            </a:r>
            <a:r>
              <a:rPr lang="en-US" sz="2000" dirty="0" err="1" smtClean="0"/>
              <a:t>MoAF</a:t>
            </a:r>
            <a:r>
              <a:rPr lang="en-US" sz="2000" dirty="0" smtClean="0"/>
              <a:t> and </a:t>
            </a:r>
          </a:p>
          <a:p>
            <a:pPr lvl="1"/>
            <a:r>
              <a:rPr lang="en-US" sz="2000" dirty="0" smtClean="0"/>
              <a:t>General Directorate of Highways of the Ministry of Transport and Infrastructure. </a:t>
            </a:r>
          </a:p>
          <a:p>
            <a:r>
              <a:rPr lang="en-US" sz="2400" dirty="0" smtClean="0"/>
              <a:t>On the other hand, there are members working in their own workplace and working in private sector companies.</a:t>
            </a:r>
            <a:r>
              <a:rPr lang="tr-TR" sz="2400" dirty="0" smtClean="0"/>
              <a:t> </a:t>
            </a:r>
            <a:r>
              <a:rPr lang="en-US" sz="2400" dirty="0" smtClean="0"/>
              <a:t>As of today, there are approximately 1500 offices and companies operating under the occupational law no. 5531 under the coordination of OMO.</a:t>
            </a:r>
          </a:p>
        </p:txBody>
      </p:sp>
    </p:spTree>
    <p:extLst>
      <p:ext uri="{BB962C8B-B14F-4D97-AF65-F5344CB8AC3E}">
        <p14:creationId xmlns:p14="http://schemas.microsoft.com/office/powerpoint/2010/main" val="3078613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46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800" dirty="0" smtClean="0"/>
              <a:t>Mandates of OMO's National and International Activities</a:t>
            </a:r>
            <a:endParaRPr lang="en-US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94691"/>
            <a:ext cx="10515600" cy="478227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"OMO Main Regulation", prepared based on the Establishment Law, was published in the Official Gazette dated 12 July 2006.</a:t>
            </a:r>
            <a:r>
              <a:rPr lang="tr-TR" sz="3200" dirty="0" smtClean="0"/>
              <a:t> </a:t>
            </a:r>
          </a:p>
          <a:p>
            <a:r>
              <a:rPr lang="en-US" sz="3200" dirty="0" smtClean="0"/>
              <a:t>Based on this Main Regulation, "OMO Foreign Relations Service Working Principles and Procedures" was prepared and entered into force in 2011.</a:t>
            </a:r>
            <a:r>
              <a:rPr lang="tr-TR" sz="3200" dirty="0" smtClean="0"/>
              <a:t> </a:t>
            </a:r>
          </a:p>
          <a:p>
            <a:r>
              <a:rPr lang="en-US" sz="3200" dirty="0" smtClean="0"/>
              <a:t>OMO carries out its national and international activities within the framework of these two laws, main regulations, communiqués and the decisions of the current Board of Directors. </a:t>
            </a:r>
            <a:r>
              <a:rPr lang="tr-TR" sz="3200" dirty="0" smtClean="0">
                <a:hlinkClick r:id="rId2"/>
              </a:rPr>
              <a:t>https://www.ormuh.org.tr/odamiz/yonetim-kurulu</a:t>
            </a:r>
            <a:r>
              <a:rPr lang="tr-TR" sz="3200" dirty="0" smtClean="0"/>
              <a:t> </a:t>
            </a:r>
          </a:p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4210778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705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OMO's National and International Collaborations</a:t>
            </a:r>
            <a:endParaRPr lang="en-US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6655" y="1382279"/>
            <a:ext cx="10681854" cy="510164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OMO cooperates closely and based on written principles with the;</a:t>
            </a:r>
          </a:p>
          <a:p>
            <a:pPr lvl="2"/>
            <a:r>
              <a:rPr lang="en-US" dirty="0" smtClean="0"/>
              <a:t>Presidency and the Turkish Grand National Assembly, as well as with all Ministries, including</a:t>
            </a:r>
            <a:r>
              <a:rPr lang="tr-TR" dirty="0" smtClean="0"/>
              <a:t>;</a:t>
            </a:r>
          </a:p>
          <a:p>
            <a:pPr lvl="2"/>
            <a:r>
              <a:rPr lang="en-US" dirty="0" smtClean="0"/>
              <a:t>the Ministry of Agriculture and Forestry, </a:t>
            </a:r>
            <a:endParaRPr lang="tr-TR" dirty="0" smtClean="0"/>
          </a:p>
          <a:p>
            <a:pPr lvl="2"/>
            <a:r>
              <a:rPr lang="en-US" dirty="0" smtClean="0"/>
              <a:t>the Ministry of Environment, Urbanization and Climate Change, </a:t>
            </a:r>
            <a:endParaRPr lang="tr-TR" dirty="0" smtClean="0"/>
          </a:p>
          <a:p>
            <a:pPr lvl="2"/>
            <a:r>
              <a:rPr lang="en-US" dirty="0" smtClean="0"/>
              <a:t>the Ministry of Foreign Affairs, </a:t>
            </a:r>
            <a:endParaRPr lang="tr-TR" dirty="0" smtClean="0"/>
          </a:p>
          <a:p>
            <a:pPr lvl="2"/>
            <a:r>
              <a:rPr lang="en-US" dirty="0" smtClean="0"/>
              <a:t>the Ministry of Industry and Technology, </a:t>
            </a:r>
            <a:endParaRPr lang="tr-TR" dirty="0" smtClean="0"/>
          </a:p>
          <a:p>
            <a:pPr lvl="2"/>
            <a:r>
              <a:rPr lang="en-US" dirty="0" smtClean="0"/>
              <a:t>Ministry of Culture and Tourism and the Ministry of National Education.</a:t>
            </a:r>
            <a:endParaRPr lang="tr-TR" dirty="0" smtClean="0"/>
          </a:p>
          <a:p>
            <a:r>
              <a:rPr lang="en-US" dirty="0" smtClean="0"/>
              <a:t>With the institutions of the United Nations, especially FAO,</a:t>
            </a:r>
          </a:p>
          <a:p>
            <a:r>
              <a:rPr lang="en-US" dirty="0" smtClean="0"/>
              <a:t>With the secretariats of international agreements, especially the Rio Conventions,</a:t>
            </a:r>
            <a:endParaRPr lang="tr-TR" dirty="0" smtClean="0"/>
          </a:p>
          <a:p>
            <a:r>
              <a:rPr lang="en-US" dirty="0" smtClean="0"/>
              <a:t>Directly with countries, especially FAOSEC Countries and countries such as Bosnia-Herzegovina, Moldova and Romania</a:t>
            </a:r>
            <a:r>
              <a:rPr lang="tr-TR" dirty="0" smtClean="0"/>
              <a:t>,</a:t>
            </a:r>
          </a:p>
          <a:p>
            <a:r>
              <a:rPr lang="en-US" dirty="0" smtClean="0"/>
              <a:t>With national, international and non-governmental organizations in other countries based on written agreements</a:t>
            </a:r>
            <a:r>
              <a:rPr lang="tr-TR" dirty="0" smtClean="0"/>
              <a:t>. </a:t>
            </a:r>
            <a:r>
              <a:rPr lang="tr-TR" dirty="0" smtClean="0">
                <a:hlinkClick r:id="rId2"/>
              </a:rPr>
              <a:t>https://world.ormuh.org.tr/membership/</a:t>
            </a:r>
            <a:r>
              <a:rPr lang="tr-TR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311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38094"/>
            <a:ext cx="11416145" cy="6431633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5061527" y="704381"/>
            <a:ext cx="64008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Countries of NGOs with which OMO has a Cooperation Agreement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943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Some national memberships and initiatives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OMO is a member of the "National Biodiversity Coordination Board" established by the Presidential Circular published in the Official Gazette dated 2 August 2019.</a:t>
            </a:r>
          </a:p>
          <a:p>
            <a:r>
              <a:rPr lang="en-US" sz="3200" dirty="0" smtClean="0"/>
              <a:t>OMO is accredited as a Personnel Certification Body by the Turkish Accreditation Agency  </a:t>
            </a:r>
            <a:endParaRPr lang="tr-TR" sz="3200" dirty="0" smtClean="0"/>
          </a:p>
          <a:p>
            <a:r>
              <a:rPr lang="en-US" sz="3200" dirty="0" smtClean="0"/>
              <a:t>OMO supported the preparation of National Development Plan 2024-2028</a:t>
            </a:r>
          </a:p>
          <a:p>
            <a:r>
              <a:rPr lang="en-US" sz="3200" dirty="0" smtClean="0"/>
              <a:t>OMO drafted the National Watershed Rehabilitation Strategy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5075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1232</Words>
  <Application>Microsoft Office PowerPoint</Application>
  <PresentationFormat>Geniş ekran</PresentationFormat>
  <Paragraphs>102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Teması</vt:lpstr>
      <vt:lpstr>Joint Event between FAO Türkiye Country Office and Chamber of Forestry Engineers (CoFE)  for Capacity Building and Knowledge Exchange on Ecosystem Restoration and Forestry  Date : 26-29 November 2023 Venue: Belek / Antalya Participants: FAO Türkiye Team - Members of CoFE  </vt:lpstr>
      <vt:lpstr>Chamber of Forest Engineers of Türkiye (OMO)-Legal Base</vt:lpstr>
      <vt:lpstr>Chamber of Forest Engineers of Türkiye (OMO)-Legal Base</vt:lpstr>
      <vt:lpstr>PowerPoint Sunusu</vt:lpstr>
      <vt:lpstr>Chamber of Forest Engineers of Türkiye (OMO)-Legal Base</vt:lpstr>
      <vt:lpstr>Mandates of OMO's National and International Activities</vt:lpstr>
      <vt:lpstr>OMO's National and International Collaborations</vt:lpstr>
      <vt:lpstr>PowerPoint Sunusu</vt:lpstr>
      <vt:lpstr>Some national memberships and initiatives</vt:lpstr>
      <vt:lpstr>Some Major International Conferences Organized by OMO</vt:lpstr>
      <vt:lpstr>PowerPoint Sunusu</vt:lpstr>
      <vt:lpstr>PowerPoint Sunusu</vt:lpstr>
      <vt:lpstr>OMO-FAOSEC Cooperation</vt:lpstr>
      <vt:lpstr>PowerPoint Sunusu</vt:lpstr>
      <vt:lpstr>As OMO, what do we think about the future?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İsmail Belen</dc:creator>
  <cp:lastModifiedBy>İsmail Belen</cp:lastModifiedBy>
  <cp:revision>26</cp:revision>
  <dcterms:created xsi:type="dcterms:W3CDTF">2023-11-26T04:32:53Z</dcterms:created>
  <dcterms:modified xsi:type="dcterms:W3CDTF">2023-11-26T12:52:02Z</dcterms:modified>
</cp:coreProperties>
</file>