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9" r:id="rId4"/>
    <p:sldId id="277" r:id="rId5"/>
    <p:sldId id="278" r:id="rId6"/>
    <p:sldId id="279" r:id="rId7"/>
    <p:sldId id="261" r:id="rId8"/>
    <p:sldId id="262" r:id="rId9"/>
    <p:sldId id="263" r:id="rId10"/>
    <p:sldId id="264" r:id="rId11"/>
    <p:sldId id="265" r:id="rId12"/>
    <p:sldId id="266" r:id="rId13"/>
    <p:sldId id="267" r:id="rId14"/>
    <p:sldId id="268" r:id="rId15"/>
    <p:sldId id="269" r:id="rId16"/>
    <p:sldId id="270" r:id="rId17"/>
    <p:sldId id="271" r:id="rId18"/>
    <p:sldId id="283" r:id="rId19"/>
    <p:sldId id="272" r:id="rId20"/>
    <p:sldId id="281" r:id="rId21"/>
    <p:sldId id="273" r:id="rId22"/>
    <p:sldId id="284" r:id="rId23"/>
    <p:sldId id="274" r:id="rId24"/>
    <p:sldId id="276" r:id="rId25"/>
    <p:sldId id="275" r:id="rId26"/>
    <p:sldId id="280" r:id="rId27"/>
    <p:sldId id="286" r:id="rId2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9" autoAdjust="0"/>
    <p:restoredTop sz="86355" autoAdjust="0"/>
  </p:normalViewPr>
  <p:slideViewPr>
    <p:cSldViewPr>
      <p:cViewPr varScale="1">
        <p:scale>
          <a:sx n="64" d="100"/>
          <a:sy n="64" d="100"/>
        </p:scale>
        <p:origin x="92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48ECF4-A76C-46A1-AC17-70F636A6BA9C}" type="doc">
      <dgm:prSet loTypeId="urn:microsoft.com/office/officeart/2005/8/layout/chevron2" loCatId="process" qsTypeId="urn:microsoft.com/office/officeart/2005/8/quickstyle/simple1" qsCatId="simple" csTypeId="urn:microsoft.com/office/officeart/2005/8/colors/colorful2" csCatId="colorful" phldr="1"/>
      <dgm:spPr/>
      <dgm:t>
        <a:bodyPr/>
        <a:lstStyle/>
        <a:p>
          <a:endParaRPr lang="tr-TR"/>
        </a:p>
      </dgm:t>
    </dgm:pt>
    <dgm:pt modelId="{1BDE25F6-5E43-4FB3-BC0F-659F0A52F780}">
      <dgm:prSet phldrT="[Metin]" custT="1"/>
      <dgm:spPr/>
      <dgm:t>
        <a:bodyPr/>
        <a:lstStyle/>
        <a:p>
          <a:r>
            <a:rPr lang="en-US" sz="1800" noProof="0" dirty="0" smtClean="0"/>
            <a:t>1992</a:t>
          </a:r>
          <a:endParaRPr lang="en-US" sz="1800" noProof="0" dirty="0"/>
        </a:p>
      </dgm:t>
    </dgm:pt>
    <dgm:pt modelId="{F60AE02E-8426-4897-87D7-4FEF6B02F599}" type="parTrans" cxnId="{5BA959CB-A9D2-4F6E-8AB5-13E43EC8D114}">
      <dgm:prSet/>
      <dgm:spPr/>
      <dgm:t>
        <a:bodyPr/>
        <a:lstStyle/>
        <a:p>
          <a:endParaRPr lang="tr-TR" sz="1400"/>
        </a:p>
      </dgm:t>
    </dgm:pt>
    <dgm:pt modelId="{D109515B-9095-4BA4-B0F0-81D61C592702}" type="sibTrans" cxnId="{5BA959CB-A9D2-4F6E-8AB5-13E43EC8D114}">
      <dgm:prSet/>
      <dgm:spPr/>
      <dgm:t>
        <a:bodyPr/>
        <a:lstStyle/>
        <a:p>
          <a:endParaRPr lang="tr-TR" sz="1400"/>
        </a:p>
      </dgm:t>
    </dgm:pt>
    <dgm:pt modelId="{F7537048-0D2C-483A-8DF6-29C0A7A4191B}">
      <dgm:prSet phldrT="[Metin]" custT="1"/>
      <dgm:spPr/>
      <dgm:t>
        <a:bodyPr/>
        <a:lstStyle/>
        <a:p>
          <a:r>
            <a:rPr lang="en-US" sz="1800" noProof="0" dirty="0" smtClean="0">
              <a:hlinkClick xmlns:r="http://schemas.openxmlformats.org/officeDocument/2006/relationships" r:id="rId1" action="ppaction://hlinksldjump"/>
            </a:rPr>
            <a:t>Forest Principles, Agenda 21-Combating Deforestation)</a:t>
          </a:r>
          <a:endParaRPr lang="en-US" sz="1800" noProof="0" dirty="0"/>
        </a:p>
      </dgm:t>
    </dgm:pt>
    <dgm:pt modelId="{E607850C-EFA7-468D-B142-9F034F27C9F3}" type="parTrans" cxnId="{34711D5D-A62F-4223-B6CD-CD10949E8F0B}">
      <dgm:prSet/>
      <dgm:spPr/>
      <dgm:t>
        <a:bodyPr/>
        <a:lstStyle/>
        <a:p>
          <a:endParaRPr lang="tr-TR" sz="1400"/>
        </a:p>
      </dgm:t>
    </dgm:pt>
    <dgm:pt modelId="{F3DA81C9-4B1C-486F-944C-3682C10B6D68}" type="sibTrans" cxnId="{34711D5D-A62F-4223-B6CD-CD10949E8F0B}">
      <dgm:prSet/>
      <dgm:spPr/>
      <dgm:t>
        <a:bodyPr/>
        <a:lstStyle/>
        <a:p>
          <a:endParaRPr lang="tr-TR" sz="1400"/>
        </a:p>
      </dgm:t>
    </dgm:pt>
    <dgm:pt modelId="{810FFF19-B005-446D-AA4C-FE7C04932178}">
      <dgm:prSet phldrT="[Metin]" custT="1"/>
      <dgm:spPr/>
      <dgm:t>
        <a:bodyPr/>
        <a:lstStyle/>
        <a:p>
          <a:r>
            <a:rPr lang="en-US" sz="1800" noProof="0" dirty="0" smtClean="0"/>
            <a:t>2000</a:t>
          </a:r>
          <a:endParaRPr lang="en-US" sz="1800" noProof="0" dirty="0"/>
        </a:p>
      </dgm:t>
    </dgm:pt>
    <dgm:pt modelId="{3B6482AE-B772-4379-8DBD-215AD885B0E1}" type="parTrans" cxnId="{9169729C-0042-49AC-9F6E-CC3106F88DCD}">
      <dgm:prSet/>
      <dgm:spPr/>
      <dgm:t>
        <a:bodyPr/>
        <a:lstStyle/>
        <a:p>
          <a:endParaRPr lang="tr-TR" sz="1400"/>
        </a:p>
      </dgm:t>
    </dgm:pt>
    <dgm:pt modelId="{96F45EFC-E4F1-4D28-9E22-9D9EAF0150B0}" type="sibTrans" cxnId="{9169729C-0042-49AC-9F6E-CC3106F88DCD}">
      <dgm:prSet/>
      <dgm:spPr/>
      <dgm:t>
        <a:bodyPr/>
        <a:lstStyle/>
        <a:p>
          <a:endParaRPr lang="tr-TR" sz="1400"/>
        </a:p>
      </dgm:t>
    </dgm:pt>
    <dgm:pt modelId="{4D2D94E2-B9D4-4455-AB6B-6BD867C33D0A}">
      <dgm:prSet phldrT="[Metin]" custT="1"/>
      <dgm:spPr/>
      <dgm:t>
        <a:bodyPr/>
        <a:lstStyle/>
        <a:p>
          <a:r>
            <a:rPr lang="en-US" sz="1800" noProof="0" dirty="0" smtClean="0"/>
            <a:t>Establishment of the United Nations Forum on Forests</a:t>
          </a:r>
          <a:endParaRPr lang="en-US" sz="1800" noProof="0" dirty="0"/>
        </a:p>
      </dgm:t>
    </dgm:pt>
    <dgm:pt modelId="{71E98B51-FCD6-40C0-973B-6306BFFE86EB}" type="parTrans" cxnId="{A9FB9B6F-6C8F-4CC4-97BC-8189A438F079}">
      <dgm:prSet/>
      <dgm:spPr/>
      <dgm:t>
        <a:bodyPr/>
        <a:lstStyle/>
        <a:p>
          <a:endParaRPr lang="tr-TR" sz="1400"/>
        </a:p>
      </dgm:t>
    </dgm:pt>
    <dgm:pt modelId="{57E55613-85CC-469D-9526-7D0EA162490B}" type="sibTrans" cxnId="{A9FB9B6F-6C8F-4CC4-97BC-8189A438F079}">
      <dgm:prSet/>
      <dgm:spPr/>
      <dgm:t>
        <a:bodyPr/>
        <a:lstStyle/>
        <a:p>
          <a:endParaRPr lang="tr-TR" sz="1400"/>
        </a:p>
      </dgm:t>
    </dgm:pt>
    <dgm:pt modelId="{DFD9E51D-E472-4EB4-8CFC-506952235621}">
      <dgm:prSet phldrT="[Metin]" custT="1"/>
      <dgm:spPr/>
      <dgm:t>
        <a:bodyPr/>
        <a:lstStyle/>
        <a:p>
          <a:r>
            <a:rPr lang="en-US" sz="1800" noProof="0" dirty="0" smtClean="0"/>
            <a:t>2006</a:t>
          </a:r>
          <a:endParaRPr lang="en-US" sz="1800" noProof="0" dirty="0"/>
        </a:p>
      </dgm:t>
    </dgm:pt>
    <dgm:pt modelId="{96BD842A-A76C-4BE7-A100-4421A22227B4}" type="parTrans" cxnId="{8360479D-D461-43CA-92EC-A15E2B47DFB0}">
      <dgm:prSet/>
      <dgm:spPr/>
      <dgm:t>
        <a:bodyPr/>
        <a:lstStyle/>
        <a:p>
          <a:endParaRPr lang="tr-TR" sz="1400"/>
        </a:p>
      </dgm:t>
    </dgm:pt>
    <dgm:pt modelId="{FD3C3C2A-C5C0-4019-91CE-029E1A364037}" type="sibTrans" cxnId="{8360479D-D461-43CA-92EC-A15E2B47DFB0}">
      <dgm:prSet/>
      <dgm:spPr/>
      <dgm:t>
        <a:bodyPr/>
        <a:lstStyle/>
        <a:p>
          <a:endParaRPr lang="tr-TR" sz="1400"/>
        </a:p>
      </dgm:t>
    </dgm:pt>
    <dgm:pt modelId="{63F5EC93-5023-41DA-AA2D-712B497059E8}">
      <dgm:prSet phldrT="[Metin]" custT="1"/>
      <dgm:spPr/>
      <dgm:t>
        <a:bodyPr/>
        <a:lstStyle/>
        <a:p>
          <a:r>
            <a:rPr lang="en-US" sz="1800" noProof="0" dirty="0" smtClean="0"/>
            <a:t>Global Objectives on Forests</a:t>
          </a:r>
          <a:endParaRPr lang="en-US" sz="1800" noProof="0" dirty="0"/>
        </a:p>
      </dgm:t>
    </dgm:pt>
    <dgm:pt modelId="{008E3CF8-EB5E-4578-A349-6EB8AD607F09}" type="parTrans" cxnId="{5ECD3221-C75E-45A1-8108-F5E23AC7E219}">
      <dgm:prSet/>
      <dgm:spPr/>
      <dgm:t>
        <a:bodyPr/>
        <a:lstStyle/>
        <a:p>
          <a:endParaRPr lang="tr-TR" sz="1400"/>
        </a:p>
      </dgm:t>
    </dgm:pt>
    <dgm:pt modelId="{7BC5D6BA-0EAA-489B-8CCA-CFD72DDD4605}" type="sibTrans" cxnId="{5ECD3221-C75E-45A1-8108-F5E23AC7E219}">
      <dgm:prSet/>
      <dgm:spPr/>
      <dgm:t>
        <a:bodyPr/>
        <a:lstStyle/>
        <a:p>
          <a:endParaRPr lang="tr-TR" sz="1400"/>
        </a:p>
      </dgm:t>
    </dgm:pt>
    <dgm:pt modelId="{456A0F39-2C5E-4C6F-A904-4DA13C9C8264}">
      <dgm:prSet phldrT="[Metin]" custT="1"/>
      <dgm:spPr/>
      <dgm:t>
        <a:bodyPr/>
        <a:lstStyle/>
        <a:p>
          <a:r>
            <a:rPr lang="en-US" sz="1800" b="0" noProof="0" dirty="0" smtClean="0"/>
            <a:t>Agenda 2</a:t>
          </a:r>
          <a:r>
            <a:rPr lang="tr-TR" sz="1800" b="0" noProof="0" dirty="0" smtClean="0"/>
            <a:t>1-</a:t>
          </a:r>
          <a:r>
            <a:rPr lang="en-US" sz="1800" b="0" noProof="0" dirty="0" smtClean="0"/>
            <a:t>Managing Fragile Ecosystems: Sustainable Mountain Development</a:t>
          </a:r>
          <a:endParaRPr lang="en-US" sz="1800" b="0" noProof="0" dirty="0"/>
        </a:p>
      </dgm:t>
    </dgm:pt>
    <dgm:pt modelId="{8698F7BD-4982-4CC0-94CB-FFCA4C313107}" type="parTrans" cxnId="{026A7463-848D-485D-9B2F-F50CE976586F}">
      <dgm:prSet/>
      <dgm:spPr/>
      <dgm:t>
        <a:bodyPr/>
        <a:lstStyle/>
        <a:p>
          <a:endParaRPr lang="tr-TR" sz="1400"/>
        </a:p>
      </dgm:t>
    </dgm:pt>
    <dgm:pt modelId="{99907F35-284E-42BF-8273-AE29F827B84E}" type="sibTrans" cxnId="{026A7463-848D-485D-9B2F-F50CE976586F}">
      <dgm:prSet/>
      <dgm:spPr/>
      <dgm:t>
        <a:bodyPr/>
        <a:lstStyle/>
        <a:p>
          <a:endParaRPr lang="tr-TR" sz="1400"/>
        </a:p>
      </dgm:t>
    </dgm:pt>
    <dgm:pt modelId="{9D6850BB-2600-4315-919F-1058CAC7804A}">
      <dgm:prSet custT="1"/>
      <dgm:spPr/>
      <dgm:t>
        <a:bodyPr/>
        <a:lstStyle/>
        <a:p>
          <a:r>
            <a:rPr lang="en-US" sz="1800" noProof="0" dirty="0" smtClean="0"/>
            <a:t>2007</a:t>
          </a:r>
          <a:endParaRPr lang="en-US" sz="1800" noProof="0" dirty="0"/>
        </a:p>
      </dgm:t>
    </dgm:pt>
    <dgm:pt modelId="{3E4E3CDC-B82B-4DCD-8929-8345EFC1E435}" type="parTrans" cxnId="{7E52B16C-D687-434E-9A46-0EE8A3B1B58F}">
      <dgm:prSet/>
      <dgm:spPr/>
      <dgm:t>
        <a:bodyPr/>
        <a:lstStyle/>
        <a:p>
          <a:endParaRPr lang="tr-TR" sz="1400"/>
        </a:p>
      </dgm:t>
    </dgm:pt>
    <dgm:pt modelId="{2757528A-0E0C-4226-B120-64F742AEC50E}" type="sibTrans" cxnId="{7E52B16C-D687-434E-9A46-0EE8A3B1B58F}">
      <dgm:prSet/>
      <dgm:spPr/>
      <dgm:t>
        <a:bodyPr/>
        <a:lstStyle/>
        <a:p>
          <a:endParaRPr lang="tr-TR" sz="1400"/>
        </a:p>
      </dgm:t>
    </dgm:pt>
    <dgm:pt modelId="{1628FD82-7954-47E2-9F83-ED3E64804238}">
      <dgm:prSet custT="1"/>
      <dgm:spPr/>
      <dgm:t>
        <a:bodyPr/>
        <a:lstStyle/>
        <a:p>
          <a:r>
            <a:rPr lang="en-US" sz="1800" noProof="0" dirty="0" smtClean="0"/>
            <a:t>UN Forest Instrument</a:t>
          </a:r>
          <a:endParaRPr lang="en-US" sz="1800" noProof="0" dirty="0"/>
        </a:p>
      </dgm:t>
    </dgm:pt>
    <dgm:pt modelId="{7C89C581-2D62-4909-9407-9FD87026016F}" type="parTrans" cxnId="{57ED12F3-5333-4219-8637-703920B8741C}">
      <dgm:prSet/>
      <dgm:spPr/>
      <dgm:t>
        <a:bodyPr/>
        <a:lstStyle/>
        <a:p>
          <a:endParaRPr lang="tr-TR" sz="1400"/>
        </a:p>
      </dgm:t>
    </dgm:pt>
    <dgm:pt modelId="{39A9C5DE-BBDD-4BC1-85EC-D51945201990}" type="sibTrans" cxnId="{57ED12F3-5333-4219-8637-703920B8741C}">
      <dgm:prSet/>
      <dgm:spPr/>
      <dgm:t>
        <a:bodyPr/>
        <a:lstStyle/>
        <a:p>
          <a:endParaRPr lang="tr-TR" sz="1400"/>
        </a:p>
      </dgm:t>
    </dgm:pt>
    <dgm:pt modelId="{3C9A056D-0961-441D-8D0E-9049014DAA63}">
      <dgm:prSet custT="1"/>
      <dgm:spPr/>
      <dgm:t>
        <a:bodyPr/>
        <a:lstStyle/>
        <a:p>
          <a:r>
            <a:rPr lang="en-US" sz="1800" noProof="0" dirty="0" smtClean="0"/>
            <a:t>2011</a:t>
          </a:r>
          <a:endParaRPr lang="en-US" sz="1800" noProof="0" dirty="0"/>
        </a:p>
      </dgm:t>
    </dgm:pt>
    <dgm:pt modelId="{D00BF58D-9199-48E4-B7E0-189B147582E6}" type="parTrans" cxnId="{F6316B72-CD8C-4CD8-A0E9-F6A7F20C1F28}">
      <dgm:prSet/>
      <dgm:spPr/>
      <dgm:t>
        <a:bodyPr/>
        <a:lstStyle/>
        <a:p>
          <a:endParaRPr lang="tr-TR" sz="1400"/>
        </a:p>
      </dgm:t>
    </dgm:pt>
    <dgm:pt modelId="{66535ADE-E77B-4BA7-AEE5-63432B074E29}" type="sibTrans" cxnId="{F6316B72-CD8C-4CD8-A0E9-F6A7F20C1F28}">
      <dgm:prSet/>
      <dgm:spPr/>
      <dgm:t>
        <a:bodyPr/>
        <a:lstStyle/>
        <a:p>
          <a:endParaRPr lang="tr-TR" sz="1400"/>
        </a:p>
      </dgm:t>
    </dgm:pt>
    <dgm:pt modelId="{F1F02AB9-5F28-4BEF-A17C-9799BDC9D954}">
      <dgm:prSet custT="1"/>
      <dgm:spPr/>
      <dgm:t>
        <a:bodyPr/>
        <a:lstStyle/>
        <a:p>
          <a:r>
            <a:rPr lang="en-US" sz="1800" noProof="0" dirty="0" smtClean="0"/>
            <a:t>the International Year of Forests- International Day of Forest</a:t>
          </a:r>
          <a:endParaRPr lang="en-US" sz="1800" noProof="0" dirty="0"/>
        </a:p>
      </dgm:t>
    </dgm:pt>
    <dgm:pt modelId="{8309443F-2227-45C9-89BE-E68C4F1A529E}" type="parTrans" cxnId="{3148A9B7-C559-43CC-A9A1-AEAA161B4E56}">
      <dgm:prSet/>
      <dgm:spPr/>
      <dgm:t>
        <a:bodyPr/>
        <a:lstStyle/>
        <a:p>
          <a:endParaRPr lang="tr-TR" sz="1400"/>
        </a:p>
      </dgm:t>
    </dgm:pt>
    <dgm:pt modelId="{1763D700-2C64-4C59-954B-4EC82DFB34DD}" type="sibTrans" cxnId="{3148A9B7-C559-43CC-A9A1-AEAA161B4E56}">
      <dgm:prSet/>
      <dgm:spPr/>
      <dgm:t>
        <a:bodyPr/>
        <a:lstStyle/>
        <a:p>
          <a:endParaRPr lang="tr-TR" sz="1400"/>
        </a:p>
      </dgm:t>
    </dgm:pt>
    <dgm:pt modelId="{30FDA8CB-EC63-4E02-BE2C-7C45B76319ED}">
      <dgm:prSet custT="1"/>
      <dgm:spPr/>
      <dgm:t>
        <a:bodyPr/>
        <a:lstStyle/>
        <a:p>
          <a:r>
            <a:rPr lang="en-US" sz="1800" noProof="0" dirty="0" smtClean="0"/>
            <a:t>2012</a:t>
          </a:r>
          <a:endParaRPr lang="en-US" sz="1800" noProof="0" dirty="0"/>
        </a:p>
      </dgm:t>
    </dgm:pt>
    <dgm:pt modelId="{94F654E9-0CF8-457B-A2E2-CE70B76DE49D}" type="parTrans" cxnId="{3A70B40F-B09D-4CF9-B123-B47183B638A4}">
      <dgm:prSet/>
      <dgm:spPr/>
      <dgm:t>
        <a:bodyPr/>
        <a:lstStyle/>
        <a:p>
          <a:endParaRPr lang="tr-TR" sz="1400"/>
        </a:p>
      </dgm:t>
    </dgm:pt>
    <dgm:pt modelId="{467EDFBE-AD45-4ECD-BB15-45ECE9F4043F}" type="sibTrans" cxnId="{3A70B40F-B09D-4CF9-B123-B47183B638A4}">
      <dgm:prSet/>
      <dgm:spPr/>
      <dgm:t>
        <a:bodyPr/>
        <a:lstStyle/>
        <a:p>
          <a:endParaRPr lang="tr-TR" sz="1400"/>
        </a:p>
      </dgm:t>
    </dgm:pt>
    <dgm:pt modelId="{BEFE7B88-B99C-428F-A578-A4547358C896}">
      <dgm:prSet custT="1"/>
      <dgm:spPr/>
      <dgm:t>
        <a:bodyPr/>
        <a:lstStyle/>
        <a:p>
          <a:r>
            <a:rPr lang="en-US" sz="1800" noProof="0" dirty="0" smtClean="0"/>
            <a:t>The Future We Want</a:t>
          </a:r>
          <a:endParaRPr lang="en-US" sz="1800" noProof="0" dirty="0"/>
        </a:p>
      </dgm:t>
    </dgm:pt>
    <dgm:pt modelId="{805E5004-BC66-416C-9E4F-7041AA845D92}" type="parTrans" cxnId="{5F840D48-3F0D-4057-A139-94762BA7952F}">
      <dgm:prSet/>
      <dgm:spPr/>
      <dgm:t>
        <a:bodyPr/>
        <a:lstStyle/>
        <a:p>
          <a:endParaRPr lang="tr-TR" sz="1400"/>
        </a:p>
      </dgm:t>
    </dgm:pt>
    <dgm:pt modelId="{55927A36-B4A7-4627-806A-A14A1A3B055A}" type="sibTrans" cxnId="{5F840D48-3F0D-4057-A139-94762BA7952F}">
      <dgm:prSet/>
      <dgm:spPr/>
      <dgm:t>
        <a:bodyPr/>
        <a:lstStyle/>
        <a:p>
          <a:endParaRPr lang="tr-TR" sz="1400"/>
        </a:p>
      </dgm:t>
    </dgm:pt>
    <dgm:pt modelId="{1E0751E2-EFDF-4C87-89A2-65A4EB429AD0}">
      <dgm:prSet phldrT="[Metin]" custT="1"/>
      <dgm:spPr/>
      <dgm:t>
        <a:bodyPr/>
        <a:lstStyle/>
        <a:p>
          <a:r>
            <a:rPr lang="en-US" sz="1800" noProof="0" dirty="0" smtClean="0"/>
            <a:t>2002</a:t>
          </a:r>
          <a:endParaRPr lang="en-US" sz="1800" noProof="0" dirty="0"/>
        </a:p>
      </dgm:t>
    </dgm:pt>
    <dgm:pt modelId="{685C57EE-4F27-4493-BC85-CAFB1920208C}" type="parTrans" cxnId="{5BC87E6A-2EA5-4A04-AB86-79A964C78555}">
      <dgm:prSet/>
      <dgm:spPr/>
      <dgm:t>
        <a:bodyPr/>
        <a:lstStyle/>
        <a:p>
          <a:endParaRPr lang="tr-TR" sz="1400"/>
        </a:p>
      </dgm:t>
    </dgm:pt>
    <dgm:pt modelId="{15536F63-274D-4B3D-9231-FBB817DDEB2A}" type="sibTrans" cxnId="{5BC87E6A-2EA5-4A04-AB86-79A964C78555}">
      <dgm:prSet/>
      <dgm:spPr/>
      <dgm:t>
        <a:bodyPr/>
        <a:lstStyle/>
        <a:p>
          <a:endParaRPr lang="tr-TR" sz="1400"/>
        </a:p>
      </dgm:t>
    </dgm:pt>
    <dgm:pt modelId="{418A3F2E-13D4-4BFD-BEAA-91FADDC2A55C}">
      <dgm:prSet custT="1"/>
      <dgm:spPr/>
      <dgm:t>
        <a:bodyPr/>
        <a:lstStyle/>
        <a:p>
          <a:r>
            <a:rPr lang="en-US" sz="1800" b="0" i="0" noProof="0" dirty="0" smtClean="0"/>
            <a:t>International Year of Mountains</a:t>
          </a:r>
          <a:endParaRPr lang="en-US" sz="1800" b="0" noProof="0" dirty="0"/>
        </a:p>
      </dgm:t>
    </dgm:pt>
    <dgm:pt modelId="{D8FF1CCD-0299-49A4-BCE2-E41B066D77B4}" type="parTrans" cxnId="{13E53D17-D38C-4B7A-A84C-A1D570CD296E}">
      <dgm:prSet/>
      <dgm:spPr/>
      <dgm:t>
        <a:bodyPr/>
        <a:lstStyle/>
        <a:p>
          <a:endParaRPr lang="tr-TR" sz="1400"/>
        </a:p>
      </dgm:t>
    </dgm:pt>
    <dgm:pt modelId="{4132B8A4-AD9D-47EF-B3DC-EC0C0BECC2D4}" type="sibTrans" cxnId="{13E53D17-D38C-4B7A-A84C-A1D570CD296E}">
      <dgm:prSet/>
      <dgm:spPr/>
      <dgm:t>
        <a:bodyPr/>
        <a:lstStyle/>
        <a:p>
          <a:endParaRPr lang="tr-TR" sz="1400"/>
        </a:p>
      </dgm:t>
    </dgm:pt>
    <dgm:pt modelId="{822B1B09-2B0C-4A53-8525-DEB4D5011643}" type="pres">
      <dgm:prSet presAssocID="{C448ECF4-A76C-46A1-AC17-70F636A6BA9C}" presName="linearFlow" presStyleCnt="0">
        <dgm:presLayoutVars>
          <dgm:dir/>
          <dgm:animLvl val="lvl"/>
          <dgm:resizeHandles val="exact"/>
        </dgm:presLayoutVars>
      </dgm:prSet>
      <dgm:spPr/>
      <dgm:t>
        <a:bodyPr/>
        <a:lstStyle/>
        <a:p>
          <a:endParaRPr lang="tr-TR"/>
        </a:p>
      </dgm:t>
    </dgm:pt>
    <dgm:pt modelId="{E2F15BFC-CB41-4C61-864E-3DE194B32CEA}" type="pres">
      <dgm:prSet presAssocID="{1BDE25F6-5E43-4FB3-BC0F-659F0A52F780}" presName="composite" presStyleCnt="0"/>
      <dgm:spPr/>
    </dgm:pt>
    <dgm:pt modelId="{3950A8E8-22E6-429B-96FE-E86E6F15414A}" type="pres">
      <dgm:prSet presAssocID="{1BDE25F6-5E43-4FB3-BC0F-659F0A52F780}" presName="parentText" presStyleLbl="alignNode1" presStyleIdx="0" presStyleCnt="7">
        <dgm:presLayoutVars>
          <dgm:chMax val="1"/>
          <dgm:bulletEnabled val="1"/>
        </dgm:presLayoutVars>
      </dgm:prSet>
      <dgm:spPr/>
      <dgm:t>
        <a:bodyPr/>
        <a:lstStyle/>
        <a:p>
          <a:endParaRPr lang="tr-TR"/>
        </a:p>
      </dgm:t>
    </dgm:pt>
    <dgm:pt modelId="{250F9109-8414-45A7-9F69-48D1CBC25F01}" type="pres">
      <dgm:prSet presAssocID="{1BDE25F6-5E43-4FB3-BC0F-659F0A52F780}" presName="descendantText" presStyleLbl="alignAcc1" presStyleIdx="0" presStyleCnt="7">
        <dgm:presLayoutVars>
          <dgm:bulletEnabled val="1"/>
        </dgm:presLayoutVars>
      </dgm:prSet>
      <dgm:spPr/>
      <dgm:t>
        <a:bodyPr/>
        <a:lstStyle/>
        <a:p>
          <a:endParaRPr lang="tr-TR"/>
        </a:p>
      </dgm:t>
    </dgm:pt>
    <dgm:pt modelId="{0D6C88F8-A146-4C80-BC84-BAF2B8FABCF5}" type="pres">
      <dgm:prSet presAssocID="{D109515B-9095-4BA4-B0F0-81D61C592702}" presName="sp" presStyleCnt="0"/>
      <dgm:spPr/>
    </dgm:pt>
    <dgm:pt modelId="{1B5E567D-960B-4D00-89EA-692E3C670561}" type="pres">
      <dgm:prSet presAssocID="{810FFF19-B005-446D-AA4C-FE7C04932178}" presName="composite" presStyleCnt="0"/>
      <dgm:spPr/>
    </dgm:pt>
    <dgm:pt modelId="{75D5BE8A-5B0D-4797-9B4C-FB7C2CBBDCB1}" type="pres">
      <dgm:prSet presAssocID="{810FFF19-B005-446D-AA4C-FE7C04932178}" presName="parentText" presStyleLbl="alignNode1" presStyleIdx="1" presStyleCnt="7">
        <dgm:presLayoutVars>
          <dgm:chMax val="1"/>
          <dgm:bulletEnabled val="1"/>
        </dgm:presLayoutVars>
      </dgm:prSet>
      <dgm:spPr/>
      <dgm:t>
        <a:bodyPr/>
        <a:lstStyle/>
        <a:p>
          <a:endParaRPr lang="tr-TR"/>
        </a:p>
      </dgm:t>
    </dgm:pt>
    <dgm:pt modelId="{8F318F39-B620-45F0-A000-E9DE8BB7C434}" type="pres">
      <dgm:prSet presAssocID="{810FFF19-B005-446D-AA4C-FE7C04932178}" presName="descendantText" presStyleLbl="alignAcc1" presStyleIdx="1" presStyleCnt="7">
        <dgm:presLayoutVars>
          <dgm:bulletEnabled val="1"/>
        </dgm:presLayoutVars>
      </dgm:prSet>
      <dgm:spPr/>
      <dgm:t>
        <a:bodyPr/>
        <a:lstStyle/>
        <a:p>
          <a:endParaRPr lang="tr-TR"/>
        </a:p>
      </dgm:t>
    </dgm:pt>
    <dgm:pt modelId="{6550FEBC-ECB1-49A7-98FB-03BD478D110D}" type="pres">
      <dgm:prSet presAssocID="{96F45EFC-E4F1-4D28-9E22-9D9EAF0150B0}" presName="sp" presStyleCnt="0"/>
      <dgm:spPr/>
    </dgm:pt>
    <dgm:pt modelId="{5FD66C0F-757E-4870-BD78-74EB14A990A7}" type="pres">
      <dgm:prSet presAssocID="{1E0751E2-EFDF-4C87-89A2-65A4EB429AD0}" presName="composite" presStyleCnt="0"/>
      <dgm:spPr/>
    </dgm:pt>
    <dgm:pt modelId="{D5299330-F66C-4C52-9F97-8E69EDCC6790}" type="pres">
      <dgm:prSet presAssocID="{1E0751E2-EFDF-4C87-89A2-65A4EB429AD0}" presName="parentText" presStyleLbl="alignNode1" presStyleIdx="2" presStyleCnt="7">
        <dgm:presLayoutVars>
          <dgm:chMax val="1"/>
          <dgm:bulletEnabled val="1"/>
        </dgm:presLayoutVars>
      </dgm:prSet>
      <dgm:spPr/>
      <dgm:t>
        <a:bodyPr/>
        <a:lstStyle/>
        <a:p>
          <a:endParaRPr lang="tr-TR"/>
        </a:p>
      </dgm:t>
    </dgm:pt>
    <dgm:pt modelId="{CF155DF5-2CE3-4D0F-8DEF-56BD61AE5633}" type="pres">
      <dgm:prSet presAssocID="{1E0751E2-EFDF-4C87-89A2-65A4EB429AD0}" presName="descendantText" presStyleLbl="alignAcc1" presStyleIdx="2" presStyleCnt="7">
        <dgm:presLayoutVars>
          <dgm:bulletEnabled val="1"/>
        </dgm:presLayoutVars>
      </dgm:prSet>
      <dgm:spPr/>
      <dgm:t>
        <a:bodyPr/>
        <a:lstStyle/>
        <a:p>
          <a:endParaRPr lang="tr-TR"/>
        </a:p>
      </dgm:t>
    </dgm:pt>
    <dgm:pt modelId="{55D78D2C-81DD-41A8-9317-6F92A73C0ECB}" type="pres">
      <dgm:prSet presAssocID="{15536F63-274D-4B3D-9231-FBB817DDEB2A}" presName="sp" presStyleCnt="0"/>
      <dgm:spPr/>
    </dgm:pt>
    <dgm:pt modelId="{4A18DFC4-D512-4270-9CED-6F3F5C5D6BCF}" type="pres">
      <dgm:prSet presAssocID="{DFD9E51D-E472-4EB4-8CFC-506952235621}" presName="composite" presStyleCnt="0"/>
      <dgm:spPr/>
    </dgm:pt>
    <dgm:pt modelId="{46703786-44C3-4E80-AF76-DC4E6C566C48}" type="pres">
      <dgm:prSet presAssocID="{DFD9E51D-E472-4EB4-8CFC-506952235621}" presName="parentText" presStyleLbl="alignNode1" presStyleIdx="3" presStyleCnt="7">
        <dgm:presLayoutVars>
          <dgm:chMax val="1"/>
          <dgm:bulletEnabled val="1"/>
        </dgm:presLayoutVars>
      </dgm:prSet>
      <dgm:spPr/>
      <dgm:t>
        <a:bodyPr/>
        <a:lstStyle/>
        <a:p>
          <a:endParaRPr lang="tr-TR"/>
        </a:p>
      </dgm:t>
    </dgm:pt>
    <dgm:pt modelId="{03BC12CF-F505-45B0-8F6A-EB74ECA760F0}" type="pres">
      <dgm:prSet presAssocID="{DFD9E51D-E472-4EB4-8CFC-506952235621}" presName="descendantText" presStyleLbl="alignAcc1" presStyleIdx="3" presStyleCnt="7" custScaleY="127063">
        <dgm:presLayoutVars>
          <dgm:bulletEnabled val="1"/>
        </dgm:presLayoutVars>
      </dgm:prSet>
      <dgm:spPr/>
      <dgm:t>
        <a:bodyPr/>
        <a:lstStyle/>
        <a:p>
          <a:endParaRPr lang="tr-TR"/>
        </a:p>
      </dgm:t>
    </dgm:pt>
    <dgm:pt modelId="{0C10CC5F-B061-4744-8A2E-B42EDEE347C3}" type="pres">
      <dgm:prSet presAssocID="{FD3C3C2A-C5C0-4019-91CE-029E1A364037}" presName="sp" presStyleCnt="0"/>
      <dgm:spPr/>
    </dgm:pt>
    <dgm:pt modelId="{3415A551-69A4-4D57-8B4D-E43BFECA7F92}" type="pres">
      <dgm:prSet presAssocID="{9D6850BB-2600-4315-919F-1058CAC7804A}" presName="composite" presStyleCnt="0"/>
      <dgm:spPr/>
    </dgm:pt>
    <dgm:pt modelId="{3A9AAAAF-7846-4862-8CCA-D3C57614C20B}" type="pres">
      <dgm:prSet presAssocID="{9D6850BB-2600-4315-919F-1058CAC7804A}" presName="parentText" presStyleLbl="alignNode1" presStyleIdx="4" presStyleCnt="7">
        <dgm:presLayoutVars>
          <dgm:chMax val="1"/>
          <dgm:bulletEnabled val="1"/>
        </dgm:presLayoutVars>
      </dgm:prSet>
      <dgm:spPr/>
      <dgm:t>
        <a:bodyPr/>
        <a:lstStyle/>
        <a:p>
          <a:endParaRPr lang="tr-TR"/>
        </a:p>
      </dgm:t>
    </dgm:pt>
    <dgm:pt modelId="{7239B5DD-232F-407A-B072-4DF2DFC4984A}" type="pres">
      <dgm:prSet presAssocID="{9D6850BB-2600-4315-919F-1058CAC7804A}" presName="descendantText" presStyleLbl="alignAcc1" presStyleIdx="4" presStyleCnt="7">
        <dgm:presLayoutVars>
          <dgm:bulletEnabled val="1"/>
        </dgm:presLayoutVars>
      </dgm:prSet>
      <dgm:spPr/>
      <dgm:t>
        <a:bodyPr/>
        <a:lstStyle/>
        <a:p>
          <a:endParaRPr lang="tr-TR"/>
        </a:p>
      </dgm:t>
    </dgm:pt>
    <dgm:pt modelId="{50D0BA26-620D-4208-B315-CFCB28FA3602}" type="pres">
      <dgm:prSet presAssocID="{2757528A-0E0C-4226-B120-64F742AEC50E}" presName="sp" presStyleCnt="0"/>
      <dgm:spPr/>
    </dgm:pt>
    <dgm:pt modelId="{3175CE90-4D7E-47F5-85B1-E0445BFE8B15}" type="pres">
      <dgm:prSet presAssocID="{3C9A056D-0961-441D-8D0E-9049014DAA63}" presName="composite" presStyleCnt="0"/>
      <dgm:spPr/>
    </dgm:pt>
    <dgm:pt modelId="{8ABA8624-E407-4675-82EC-9080B7DE6F96}" type="pres">
      <dgm:prSet presAssocID="{3C9A056D-0961-441D-8D0E-9049014DAA63}" presName="parentText" presStyleLbl="alignNode1" presStyleIdx="5" presStyleCnt="7">
        <dgm:presLayoutVars>
          <dgm:chMax val="1"/>
          <dgm:bulletEnabled val="1"/>
        </dgm:presLayoutVars>
      </dgm:prSet>
      <dgm:spPr/>
      <dgm:t>
        <a:bodyPr/>
        <a:lstStyle/>
        <a:p>
          <a:endParaRPr lang="tr-TR"/>
        </a:p>
      </dgm:t>
    </dgm:pt>
    <dgm:pt modelId="{37CB2F6E-0CDC-4039-94DC-5430A8C5EFFA}" type="pres">
      <dgm:prSet presAssocID="{3C9A056D-0961-441D-8D0E-9049014DAA63}" presName="descendantText" presStyleLbl="alignAcc1" presStyleIdx="5" presStyleCnt="7">
        <dgm:presLayoutVars>
          <dgm:bulletEnabled val="1"/>
        </dgm:presLayoutVars>
      </dgm:prSet>
      <dgm:spPr/>
      <dgm:t>
        <a:bodyPr/>
        <a:lstStyle/>
        <a:p>
          <a:endParaRPr lang="tr-TR"/>
        </a:p>
      </dgm:t>
    </dgm:pt>
    <dgm:pt modelId="{5C4A4FF5-17E5-4A48-B99D-8A1645CEA9B6}" type="pres">
      <dgm:prSet presAssocID="{66535ADE-E77B-4BA7-AEE5-63432B074E29}" presName="sp" presStyleCnt="0"/>
      <dgm:spPr/>
    </dgm:pt>
    <dgm:pt modelId="{8CBA5F8D-E6A7-4023-9F7A-692E4D6DE6E1}" type="pres">
      <dgm:prSet presAssocID="{30FDA8CB-EC63-4E02-BE2C-7C45B76319ED}" presName="composite" presStyleCnt="0"/>
      <dgm:spPr/>
    </dgm:pt>
    <dgm:pt modelId="{E6F704EC-7CF4-400D-A229-464815A4316E}" type="pres">
      <dgm:prSet presAssocID="{30FDA8CB-EC63-4E02-BE2C-7C45B76319ED}" presName="parentText" presStyleLbl="alignNode1" presStyleIdx="6" presStyleCnt="7">
        <dgm:presLayoutVars>
          <dgm:chMax val="1"/>
          <dgm:bulletEnabled val="1"/>
        </dgm:presLayoutVars>
      </dgm:prSet>
      <dgm:spPr/>
      <dgm:t>
        <a:bodyPr/>
        <a:lstStyle/>
        <a:p>
          <a:endParaRPr lang="tr-TR"/>
        </a:p>
      </dgm:t>
    </dgm:pt>
    <dgm:pt modelId="{2EC58FBC-262D-4EE4-8898-A02A99BA73AE}" type="pres">
      <dgm:prSet presAssocID="{30FDA8CB-EC63-4E02-BE2C-7C45B76319ED}" presName="descendantText" presStyleLbl="alignAcc1" presStyleIdx="6" presStyleCnt="7">
        <dgm:presLayoutVars>
          <dgm:bulletEnabled val="1"/>
        </dgm:presLayoutVars>
      </dgm:prSet>
      <dgm:spPr/>
      <dgm:t>
        <a:bodyPr/>
        <a:lstStyle/>
        <a:p>
          <a:endParaRPr lang="tr-TR"/>
        </a:p>
      </dgm:t>
    </dgm:pt>
  </dgm:ptLst>
  <dgm:cxnLst>
    <dgm:cxn modelId="{3148A9B7-C559-43CC-A9A1-AEAA161B4E56}" srcId="{3C9A056D-0961-441D-8D0E-9049014DAA63}" destId="{F1F02AB9-5F28-4BEF-A17C-9799BDC9D954}" srcOrd="0" destOrd="0" parTransId="{8309443F-2227-45C9-89BE-E68C4F1A529E}" sibTransId="{1763D700-2C64-4C59-954B-4EC82DFB34DD}"/>
    <dgm:cxn modelId="{5F840D48-3F0D-4057-A139-94762BA7952F}" srcId="{30FDA8CB-EC63-4E02-BE2C-7C45B76319ED}" destId="{BEFE7B88-B99C-428F-A578-A4547358C896}" srcOrd="0" destOrd="0" parTransId="{805E5004-BC66-416C-9E4F-7041AA845D92}" sibTransId="{55927A36-B4A7-4627-806A-A14A1A3B055A}"/>
    <dgm:cxn modelId="{A9FB9B6F-6C8F-4CC4-97BC-8189A438F079}" srcId="{810FFF19-B005-446D-AA4C-FE7C04932178}" destId="{4D2D94E2-B9D4-4455-AB6B-6BD867C33D0A}" srcOrd="0" destOrd="0" parTransId="{71E98B51-FCD6-40C0-973B-6306BFFE86EB}" sibTransId="{57E55613-85CC-469D-9526-7D0EA162490B}"/>
    <dgm:cxn modelId="{CF13BE09-F194-4593-8EE9-F7F3C1B991CD}" type="presOf" srcId="{1E0751E2-EFDF-4C87-89A2-65A4EB429AD0}" destId="{D5299330-F66C-4C52-9F97-8E69EDCC6790}" srcOrd="0" destOrd="0" presId="urn:microsoft.com/office/officeart/2005/8/layout/chevron2"/>
    <dgm:cxn modelId="{7E52B16C-D687-434E-9A46-0EE8A3B1B58F}" srcId="{C448ECF4-A76C-46A1-AC17-70F636A6BA9C}" destId="{9D6850BB-2600-4315-919F-1058CAC7804A}" srcOrd="4" destOrd="0" parTransId="{3E4E3CDC-B82B-4DCD-8929-8345EFC1E435}" sibTransId="{2757528A-0E0C-4226-B120-64F742AEC50E}"/>
    <dgm:cxn modelId="{9169729C-0042-49AC-9F6E-CC3106F88DCD}" srcId="{C448ECF4-A76C-46A1-AC17-70F636A6BA9C}" destId="{810FFF19-B005-446D-AA4C-FE7C04932178}" srcOrd="1" destOrd="0" parTransId="{3B6482AE-B772-4379-8DBD-215AD885B0E1}" sibTransId="{96F45EFC-E4F1-4D28-9E22-9D9EAF0150B0}"/>
    <dgm:cxn modelId="{34711D5D-A62F-4223-B6CD-CD10949E8F0B}" srcId="{1BDE25F6-5E43-4FB3-BC0F-659F0A52F780}" destId="{F7537048-0D2C-483A-8DF6-29C0A7A4191B}" srcOrd="0" destOrd="0" parTransId="{E607850C-EFA7-468D-B142-9F034F27C9F3}" sibTransId="{F3DA81C9-4B1C-486F-944C-3682C10B6D68}"/>
    <dgm:cxn modelId="{5ECD3221-C75E-45A1-8108-F5E23AC7E219}" srcId="{DFD9E51D-E472-4EB4-8CFC-506952235621}" destId="{63F5EC93-5023-41DA-AA2D-712B497059E8}" srcOrd="0" destOrd="0" parTransId="{008E3CF8-EB5E-4578-A349-6EB8AD607F09}" sibTransId="{7BC5D6BA-0EAA-489B-8CCA-CFD72DDD4605}"/>
    <dgm:cxn modelId="{FBF2DB17-79E8-456D-AEF9-7FC37543A81C}" type="presOf" srcId="{BEFE7B88-B99C-428F-A578-A4547358C896}" destId="{2EC58FBC-262D-4EE4-8898-A02A99BA73AE}" srcOrd="0" destOrd="0" presId="urn:microsoft.com/office/officeart/2005/8/layout/chevron2"/>
    <dgm:cxn modelId="{5BA959CB-A9D2-4F6E-8AB5-13E43EC8D114}" srcId="{C448ECF4-A76C-46A1-AC17-70F636A6BA9C}" destId="{1BDE25F6-5E43-4FB3-BC0F-659F0A52F780}" srcOrd="0" destOrd="0" parTransId="{F60AE02E-8426-4897-87D7-4FEF6B02F599}" sibTransId="{D109515B-9095-4BA4-B0F0-81D61C592702}"/>
    <dgm:cxn modelId="{8360479D-D461-43CA-92EC-A15E2B47DFB0}" srcId="{C448ECF4-A76C-46A1-AC17-70F636A6BA9C}" destId="{DFD9E51D-E472-4EB4-8CFC-506952235621}" srcOrd="3" destOrd="0" parTransId="{96BD842A-A76C-4BE7-A100-4421A22227B4}" sibTransId="{FD3C3C2A-C5C0-4019-91CE-029E1A364037}"/>
    <dgm:cxn modelId="{24F76060-1FCA-46FC-8B61-861C76814205}" type="presOf" srcId="{DFD9E51D-E472-4EB4-8CFC-506952235621}" destId="{46703786-44C3-4E80-AF76-DC4E6C566C48}" srcOrd="0" destOrd="0" presId="urn:microsoft.com/office/officeart/2005/8/layout/chevron2"/>
    <dgm:cxn modelId="{3A70B40F-B09D-4CF9-B123-B47183B638A4}" srcId="{C448ECF4-A76C-46A1-AC17-70F636A6BA9C}" destId="{30FDA8CB-EC63-4E02-BE2C-7C45B76319ED}" srcOrd="6" destOrd="0" parTransId="{94F654E9-0CF8-457B-A2E2-CE70B76DE49D}" sibTransId="{467EDFBE-AD45-4ECD-BB15-45ECE9F4043F}"/>
    <dgm:cxn modelId="{083FCF3A-B611-47DE-A769-E359122E8E8D}" type="presOf" srcId="{30FDA8CB-EC63-4E02-BE2C-7C45B76319ED}" destId="{E6F704EC-7CF4-400D-A229-464815A4316E}" srcOrd="0" destOrd="0" presId="urn:microsoft.com/office/officeart/2005/8/layout/chevron2"/>
    <dgm:cxn modelId="{307B33DC-A048-464E-A700-8DC2A2781914}" type="presOf" srcId="{F7537048-0D2C-483A-8DF6-29C0A7A4191B}" destId="{250F9109-8414-45A7-9F69-48D1CBC25F01}" srcOrd="0" destOrd="0" presId="urn:microsoft.com/office/officeart/2005/8/layout/chevron2"/>
    <dgm:cxn modelId="{57ED12F3-5333-4219-8637-703920B8741C}" srcId="{9D6850BB-2600-4315-919F-1058CAC7804A}" destId="{1628FD82-7954-47E2-9F83-ED3E64804238}" srcOrd="0" destOrd="0" parTransId="{7C89C581-2D62-4909-9407-9FD87026016F}" sibTransId="{39A9C5DE-BBDD-4BC1-85EC-D51945201990}"/>
    <dgm:cxn modelId="{F6316B72-CD8C-4CD8-A0E9-F6A7F20C1F28}" srcId="{C448ECF4-A76C-46A1-AC17-70F636A6BA9C}" destId="{3C9A056D-0961-441D-8D0E-9049014DAA63}" srcOrd="5" destOrd="0" parTransId="{D00BF58D-9199-48E4-B7E0-189B147582E6}" sibTransId="{66535ADE-E77B-4BA7-AEE5-63432B074E29}"/>
    <dgm:cxn modelId="{13E53D17-D38C-4B7A-A84C-A1D570CD296E}" srcId="{1E0751E2-EFDF-4C87-89A2-65A4EB429AD0}" destId="{418A3F2E-13D4-4BFD-BEAA-91FADDC2A55C}" srcOrd="0" destOrd="0" parTransId="{D8FF1CCD-0299-49A4-BCE2-E41B066D77B4}" sibTransId="{4132B8A4-AD9D-47EF-B3DC-EC0C0BECC2D4}"/>
    <dgm:cxn modelId="{F3522A92-ACE1-419D-B41F-0546D60C7215}" type="presOf" srcId="{418A3F2E-13D4-4BFD-BEAA-91FADDC2A55C}" destId="{CF155DF5-2CE3-4D0F-8DEF-56BD61AE5633}" srcOrd="0" destOrd="0" presId="urn:microsoft.com/office/officeart/2005/8/layout/chevron2"/>
    <dgm:cxn modelId="{B3312FC0-B495-4888-AC4C-6879559BDFF6}" type="presOf" srcId="{810FFF19-B005-446D-AA4C-FE7C04932178}" destId="{75D5BE8A-5B0D-4797-9B4C-FB7C2CBBDCB1}" srcOrd="0" destOrd="0" presId="urn:microsoft.com/office/officeart/2005/8/layout/chevron2"/>
    <dgm:cxn modelId="{4E8312F2-3770-4381-A1BF-B2CAB328D39A}" type="presOf" srcId="{F1F02AB9-5F28-4BEF-A17C-9799BDC9D954}" destId="{37CB2F6E-0CDC-4039-94DC-5430A8C5EFFA}" srcOrd="0" destOrd="0" presId="urn:microsoft.com/office/officeart/2005/8/layout/chevron2"/>
    <dgm:cxn modelId="{5BC87E6A-2EA5-4A04-AB86-79A964C78555}" srcId="{C448ECF4-A76C-46A1-AC17-70F636A6BA9C}" destId="{1E0751E2-EFDF-4C87-89A2-65A4EB429AD0}" srcOrd="2" destOrd="0" parTransId="{685C57EE-4F27-4493-BC85-CAFB1920208C}" sibTransId="{15536F63-274D-4B3D-9231-FBB817DDEB2A}"/>
    <dgm:cxn modelId="{61A88C23-CB8A-4B93-88AA-D46D649195D6}" type="presOf" srcId="{C448ECF4-A76C-46A1-AC17-70F636A6BA9C}" destId="{822B1B09-2B0C-4A53-8525-DEB4D5011643}" srcOrd="0" destOrd="0" presId="urn:microsoft.com/office/officeart/2005/8/layout/chevron2"/>
    <dgm:cxn modelId="{026A7463-848D-485D-9B2F-F50CE976586F}" srcId="{1BDE25F6-5E43-4FB3-BC0F-659F0A52F780}" destId="{456A0F39-2C5E-4C6F-A904-4DA13C9C8264}" srcOrd="1" destOrd="0" parTransId="{8698F7BD-4982-4CC0-94CB-FFCA4C313107}" sibTransId="{99907F35-284E-42BF-8273-AE29F827B84E}"/>
    <dgm:cxn modelId="{6DD5687B-997A-42FA-B5E8-F5F9B17907B9}" type="presOf" srcId="{3C9A056D-0961-441D-8D0E-9049014DAA63}" destId="{8ABA8624-E407-4675-82EC-9080B7DE6F96}" srcOrd="0" destOrd="0" presId="urn:microsoft.com/office/officeart/2005/8/layout/chevron2"/>
    <dgm:cxn modelId="{673796F8-BB65-4E6E-85E0-4D3A7CC8340C}" type="presOf" srcId="{9D6850BB-2600-4315-919F-1058CAC7804A}" destId="{3A9AAAAF-7846-4862-8CCA-D3C57614C20B}" srcOrd="0" destOrd="0" presId="urn:microsoft.com/office/officeart/2005/8/layout/chevron2"/>
    <dgm:cxn modelId="{177AF7A3-2FBF-4C7F-BDB7-35E7D2247BC1}" type="presOf" srcId="{63F5EC93-5023-41DA-AA2D-712B497059E8}" destId="{03BC12CF-F505-45B0-8F6A-EB74ECA760F0}" srcOrd="0" destOrd="0" presId="urn:microsoft.com/office/officeart/2005/8/layout/chevron2"/>
    <dgm:cxn modelId="{14B555AD-9616-46DE-99A2-2940AE095F90}" type="presOf" srcId="{1BDE25F6-5E43-4FB3-BC0F-659F0A52F780}" destId="{3950A8E8-22E6-429B-96FE-E86E6F15414A}" srcOrd="0" destOrd="0" presId="urn:microsoft.com/office/officeart/2005/8/layout/chevron2"/>
    <dgm:cxn modelId="{0BBC32C0-E4CC-4F7C-A9C8-CE55D48917BD}" type="presOf" srcId="{1628FD82-7954-47E2-9F83-ED3E64804238}" destId="{7239B5DD-232F-407A-B072-4DF2DFC4984A}" srcOrd="0" destOrd="0" presId="urn:microsoft.com/office/officeart/2005/8/layout/chevron2"/>
    <dgm:cxn modelId="{A08E9EB5-33BE-4FF4-A1FD-80DE99A7D0CD}" type="presOf" srcId="{456A0F39-2C5E-4C6F-A904-4DA13C9C8264}" destId="{250F9109-8414-45A7-9F69-48D1CBC25F01}" srcOrd="0" destOrd="1" presId="urn:microsoft.com/office/officeart/2005/8/layout/chevron2"/>
    <dgm:cxn modelId="{AE4C0B8C-C301-4E30-AB0F-BA76C021F3F7}" type="presOf" srcId="{4D2D94E2-B9D4-4455-AB6B-6BD867C33D0A}" destId="{8F318F39-B620-45F0-A000-E9DE8BB7C434}" srcOrd="0" destOrd="0" presId="urn:microsoft.com/office/officeart/2005/8/layout/chevron2"/>
    <dgm:cxn modelId="{EEEE8A09-3ABA-440B-871C-41E005050AEF}" type="presParOf" srcId="{822B1B09-2B0C-4A53-8525-DEB4D5011643}" destId="{E2F15BFC-CB41-4C61-864E-3DE194B32CEA}" srcOrd="0" destOrd="0" presId="urn:microsoft.com/office/officeart/2005/8/layout/chevron2"/>
    <dgm:cxn modelId="{2C662D25-40D7-4267-97AF-8E59682DC3D7}" type="presParOf" srcId="{E2F15BFC-CB41-4C61-864E-3DE194B32CEA}" destId="{3950A8E8-22E6-429B-96FE-E86E6F15414A}" srcOrd="0" destOrd="0" presId="urn:microsoft.com/office/officeart/2005/8/layout/chevron2"/>
    <dgm:cxn modelId="{072588FD-8A70-4E3A-8F5D-90F2238ECCD9}" type="presParOf" srcId="{E2F15BFC-CB41-4C61-864E-3DE194B32CEA}" destId="{250F9109-8414-45A7-9F69-48D1CBC25F01}" srcOrd="1" destOrd="0" presId="urn:microsoft.com/office/officeart/2005/8/layout/chevron2"/>
    <dgm:cxn modelId="{DC97EABA-83D6-4B87-8388-900E9E838DF7}" type="presParOf" srcId="{822B1B09-2B0C-4A53-8525-DEB4D5011643}" destId="{0D6C88F8-A146-4C80-BC84-BAF2B8FABCF5}" srcOrd="1" destOrd="0" presId="urn:microsoft.com/office/officeart/2005/8/layout/chevron2"/>
    <dgm:cxn modelId="{2850BDF4-F1D6-4AEE-9424-428796F5E878}" type="presParOf" srcId="{822B1B09-2B0C-4A53-8525-DEB4D5011643}" destId="{1B5E567D-960B-4D00-89EA-692E3C670561}" srcOrd="2" destOrd="0" presId="urn:microsoft.com/office/officeart/2005/8/layout/chevron2"/>
    <dgm:cxn modelId="{54CAF416-633A-4F62-9BAF-B8E5C5CC4569}" type="presParOf" srcId="{1B5E567D-960B-4D00-89EA-692E3C670561}" destId="{75D5BE8A-5B0D-4797-9B4C-FB7C2CBBDCB1}" srcOrd="0" destOrd="0" presId="urn:microsoft.com/office/officeart/2005/8/layout/chevron2"/>
    <dgm:cxn modelId="{0E5F10DF-4B6D-44B3-B5AB-08BEEFCA6936}" type="presParOf" srcId="{1B5E567D-960B-4D00-89EA-692E3C670561}" destId="{8F318F39-B620-45F0-A000-E9DE8BB7C434}" srcOrd="1" destOrd="0" presId="urn:microsoft.com/office/officeart/2005/8/layout/chevron2"/>
    <dgm:cxn modelId="{4F370258-CDB0-4FF1-9C79-51F6163F6A5A}" type="presParOf" srcId="{822B1B09-2B0C-4A53-8525-DEB4D5011643}" destId="{6550FEBC-ECB1-49A7-98FB-03BD478D110D}" srcOrd="3" destOrd="0" presId="urn:microsoft.com/office/officeart/2005/8/layout/chevron2"/>
    <dgm:cxn modelId="{E420E699-ADFD-45A3-8FAC-A54DCF37356A}" type="presParOf" srcId="{822B1B09-2B0C-4A53-8525-DEB4D5011643}" destId="{5FD66C0F-757E-4870-BD78-74EB14A990A7}" srcOrd="4" destOrd="0" presId="urn:microsoft.com/office/officeart/2005/8/layout/chevron2"/>
    <dgm:cxn modelId="{799364D5-4D9B-443B-8E94-CCDC5177719B}" type="presParOf" srcId="{5FD66C0F-757E-4870-BD78-74EB14A990A7}" destId="{D5299330-F66C-4C52-9F97-8E69EDCC6790}" srcOrd="0" destOrd="0" presId="urn:microsoft.com/office/officeart/2005/8/layout/chevron2"/>
    <dgm:cxn modelId="{A0B06277-4637-4F90-8C33-B8CB968D498B}" type="presParOf" srcId="{5FD66C0F-757E-4870-BD78-74EB14A990A7}" destId="{CF155DF5-2CE3-4D0F-8DEF-56BD61AE5633}" srcOrd="1" destOrd="0" presId="urn:microsoft.com/office/officeart/2005/8/layout/chevron2"/>
    <dgm:cxn modelId="{3D31C6A1-18CB-4F06-AF09-9E7FD07164F5}" type="presParOf" srcId="{822B1B09-2B0C-4A53-8525-DEB4D5011643}" destId="{55D78D2C-81DD-41A8-9317-6F92A73C0ECB}" srcOrd="5" destOrd="0" presId="urn:microsoft.com/office/officeart/2005/8/layout/chevron2"/>
    <dgm:cxn modelId="{BD0A3334-53D9-4E84-BD58-E8548B6FB778}" type="presParOf" srcId="{822B1B09-2B0C-4A53-8525-DEB4D5011643}" destId="{4A18DFC4-D512-4270-9CED-6F3F5C5D6BCF}" srcOrd="6" destOrd="0" presId="urn:microsoft.com/office/officeart/2005/8/layout/chevron2"/>
    <dgm:cxn modelId="{411EC980-B6A9-4543-9A24-7318D2E27BFB}" type="presParOf" srcId="{4A18DFC4-D512-4270-9CED-6F3F5C5D6BCF}" destId="{46703786-44C3-4E80-AF76-DC4E6C566C48}" srcOrd="0" destOrd="0" presId="urn:microsoft.com/office/officeart/2005/8/layout/chevron2"/>
    <dgm:cxn modelId="{682DDCF3-9C0C-4DB5-B8BA-44C22570F549}" type="presParOf" srcId="{4A18DFC4-D512-4270-9CED-6F3F5C5D6BCF}" destId="{03BC12CF-F505-45B0-8F6A-EB74ECA760F0}" srcOrd="1" destOrd="0" presId="urn:microsoft.com/office/officeart/2005/8/layout/chevron2"/>
    <dgm:cxn modelId="{0A6574C5-B6F7-49DA-9C31-9EC028C55673}" type="presParOf" srcId="{822B1B09-2B0C-4A53-8525-DEB4D5011643}" destId="{0C10CC5F-B061-4744-8A2E-B42EDEE347C3}" srcOrd="7" destOrd="0" presId="urn:microsoft.com/office/officeart/2005/8/layout/chevron2"/>
    <dgm:cxn modelId="{8E329135-F713-4BDC-AF07-266FF517CE09}" type="presParOf" srcId="{822B1B09-2B0C-4A53-8525-DEB4D5011643}" destId="{3415A551-69A4-4D57-8B4D-E43BFECA7F92}" srcOrd="8" destOrd="0" presId="urn:microsoft.com/office/officeart/2005/8/layout/chevron2"/>
    <dgm:cxn modelId="{7BA394A8-4E18-47EA-B1FB-55D3147F1FA7}" type="presParOf" srcId="{3415A551-69A4-4D57-8B4D-E43BFECA7F92}" destId="{3A9AAAAF-7846-4862-8CCA-D3C57614C20B}" srcOrd="0" destOrd="0" presId="urn:microsoft.com/office/officeart/2005/8/layout/chevron2"/>
    <dgm:cxn modelId="{4FD9DD88-593E-41C3-843F-EC3F0E2FF83B}" type="presParOf" srcId="{3415A551-69A4-4D57-8B4D-E43BFECA7F92}" destId="{7239B5DD-232F-407A-B072-4DF2DFC4984A}" srcOrd="1" destOrd="0" presId="urn:microsoft.com/office/officeart/2005/8/layout/chevron2"/>
    <dgm:cxn modelId="{C2522D42-9C46-4A90-9CF6-6D1C361ECBB1}" type="presParOf" srcId="{822B1B09-2B0C-4A53-8525-DEB4D5011643}" destId="{50D0BA26-620D-4208-B315-CFCB28FA3602}" srcOrd="9" destOrd="0" presId="urn:microsoft.com/office/officeart/2005/8/layout/chevron2"/>
    <dgm:cxn modelId="{25A27CAD-BF8A-4D1F-A263-D851D39E3E17}" type="presParOf" srcId="{822B1B09-2B0C-4A53-8525-DEB4D5011643}" destId="{3175CE90-4D7E-47F5-85B1-E0445BFE8B15}" srcOrd="10" destOrd="0" presId="urn:microsoft.com/office/officeart/2005/8/layout/chevron2"/>
    <dgm:cxn modelId="{318215FF-F1DD-4093-BE8F-1F75CE8B3F94}" type="presParOf" srcId="{3175CE90-4D7E-47F5-85B1-E0445BFE8B15}" destId="{8ABA8624-E407-4675-82EC-9080B7DE6F96}" srcOrd="0" destOrd="0" presId="urn:microsoft.com/office/officeart/2005/8/layout/chevron2"/>
    <dgm:cxn modelId="{8A77F7F7-ED45-41A7-A4B2-847CFA5C0AB7}" type="presParOf" srcId="{3175CE90-4D7E-47F5-85B1-E0445BFE8B15}" destId="{37CB2F6E-0CDC-4039-94DC-5430A8C5EFFA}" srcOrd="1" destOrd="0" presId="urn:microsoft.com/office/officeart/2005/8/layout/chevron2"/>
    <dgm:cxn modelId="{316E2BDC-BB00-4186-B949-B140FA433741}" type="presParOf" srcId="{822B1B09-2B0C-4A53-8525-DEB4D5011643}" destId="{5C4A4FF5-17E5-4A48-B99D-8A1645CEA9B6}" srcOrd="11" destOrd="0" presId="urn:microsoft.com/office/officeart/2005/8/layout/chevron2"/>
    <dgm:cxn modelId="{037C66CF-C9A1-48D0-AD03-86E67838CB71}" type="presParOf" srcId="{822B1B09-2B0C-4A53-8525-DEB4D5011643}" destId="{8CBA5F8D-E6A7-4023-9F7A-692E4D6DE6E1}" srcOrd="12" destOrd="0" presId="urn:microsoft.com/office/officeart/2005/8/layout/chevron2"/>
    <dgm:cxn modelId="{A58EA31D-A83B-443C-A17A-6F7803D3EAA8}" type="presParOf" srcId="{8CBA5F8D-E6A7-4023-9F7A-692E4D6DE6E1}" destId="{E6F704EC-7CF4-400D-A229-464815A4316E}" srcOrd="0" destOrd="0" presId="urn:microsoft.com/office/officeart/2005/8/layout/chevron2"/>
    <dgm:cxn modelId="{910361AC-473F-4DEF-9E8B-F6E1EA2F6B1D}" type="presParOf" srcId="{8CBA5F8D-E6A7-4023-9F7A-692E4D6DE6E1}" destId="{2EC58FBC-262D-4EE4-8898-A02A99BA73A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DE7276-8F7C-40E6-A96D-AAE56F070A22}" type="doc">
      <dgm:prSet loTypeId="urn:microsoft.com/office/officeart/2005/8/layout/chevron2" loCatId="process" qsTypeId="urn:microsoft.com/office/officeart/2005/8/quickstyle/simple1" qsCatId="simple" csTypeId="urn:microsoft.com/office/officeart/2005/8/colors/colorful2" csCatId="colorful" phldr="1"/>
      <dgm:spPr/>
      <dgm:t>
        <a:bodyPr/>
        <a:lstStyle/>
        <a:p>
          <a:endParaRPr lang="tr-TR"/>
        </a:p>
      </dgm:t>
    </dgm:pt>
    <dgm:pt modelId="{C1D7ADF1-8634-4287-945E-98305BD2DFD6}">
      <dgm:prSet phldrT="[Metin]" custT="1"/>
      <dgm:spPr/>
      <dgm:t>
        <a:bodyPr/>
        <a:lstStyle/>
        <a:p>
          <a:r>
            <a:rPr lang="tr-TR" sz="1600" dirty="0" smtClean="0"/>
            <a:t>May-2015</a:t>
          </a:r>
          <a:endParaRPr lang="tr-TR" sz="1600" dirty="0"/>
        </a:p>
      </dgm:t>
    </dgm:pt>
    <dgm:pt modelId="{2F54DD9F-E33F-4271-9163-4BAF463D3E51}" type="parTrans" cxnId="{56B54AA8-42D4-41B1-98A8-CC27A38D059A}">
      <dgm:prSet/>
      <dgm:spPr/>
      <dgm:t>
        <a:bodyPr/>
        <a:lstStyle/>
        <a:p>
          <a:endParaRPr lang="tr-TR"/>
        </a:p>
      </dgm:t>
    </dgm:pt>
    <dgm:pt modelId="{09CD6D28-4012-4105-B21D-30857983DFB8}" type="sibTrans" cxnId="{56B54AA8-42D4-41B1-98A8-CC27A38D059A}">
      <dgm:prSet/>
      <dgm:spPr/>
      <dgm:t>
        <a:bodyPr/>
        <a:lstStyle/>
        <a:p>
          <a:endParaRPr lang="tr-TR"/>
        </a:p>
      </dgm:t>
    </dgm:pt>
    <dgm:pt modelId="{D182BC5B-910E-48F5-905A-6514E85E95F5}">
      <dgm:prSet phldrT="[Metin]" custT="1"/>
      <dgm:spPr/>
      <dgm:t>
        <a:bodyPr/>
        <a:lstStyle/>
        <a:p>
          <a:r>
            <a:rPr lang="tr-TR" sz="1600" dirty="0" smtClean="0"/>
            <a:t>UNFF- </a:t>
          </a:r>
          <a:r>
            <a:rPr lang="en-US" sz="1600" dirty="0" smtClean="0"/>
            <a:t>"The forests we want: beyond 2015"</a:t>
          </a:r>
        </a:p>
        <a:p>
          <a:endParaRPr lang="tr-TR" sz="1600" b="0" dirty="0"/>
        </a:p>
      </dgm:t>
    </dgm:pt>
    <dgm:pt modelId="{16D4E495-E2D3-4E7E-A9AC-6F921C98D3DE}" type="parTrans" cxnId="{7FE808E2-F700-4958-8D87-B6B321EDB95B}">
      <dgm:prSet/>
      <dgm:spPr/>
      <dgm:t>
        <a:bodyPr/>
        <a:lstStyle/>
        <a:p>
          <a:endParaRPr lang="tr-TR"/>
        </a:p>
      </dgm:t>
    </dgm:pt>
    <dgm:pt modelId="{2D512C39-8093-42CF-8007-7D4729A3D86A}" type="sibTrans" cxnId="{7FE808E2-F700-4958-8D87-B6B321EDB95B}">
      <dgm:prSet/>
      <dgm:spPr/>
      <dgm:t>
        <a:bodyPr/>
        <a:lstStyle/>
        <a:p>
          <a:endParaRPr lang="tr-TR"/>
        </a:p>
      </dgm:t>
    </dgm:pt>
    <dgm:pt modelId="{092EA12A-27EB-46E3-B53F-91449D891693}">
      <dgm:prSet phldrT="[Metin]" custT="1"/>
      <dgm:spPr/>
      <dgm:t>
        <a:bodyPr/>
        <a:lstStyle/>
        <a:p>
          <a:r>
            <a:rPr lang="tr-TR" sz="1600" dirty="0" smtClean="0"/>
            <a:t>Sept-2015</a:t>
          </a:r>
          <a:endParaRPr lang="tr-TR" sz="1600" dirty="0"/>
        </a:p>
      </dgm:t>
    </dgm:pt>
    <dgm:pt modelId="{C3A8EEE5-E550-4484-9BF6-B4045B16A934}" type="parTrans" cxnId="{0A215CAF-AC0B-4375-B142-974CBE6F15EA}">
      <dgm:prSet/>
      <dgm:spPr/>
      <dgm:t>
        <a:bodyPr/>
        <a:lstStyle/>
        <a:p>
          <a:endParaRPr lang="tr-TR"/>
        </a:p>
      </dgm:t>
    </dgm:pt>
    <dgm:pt modelId="{E4E409E7-2EB1-4209-9559-764361C9C3D0}" type="sibTrans" cxnId="{0A215CAF-AC0B-4375-B142-974CBE6F15EA}">
      <dgm:prSet/>
      <dgm:spPr/>
      <dgm:t>
        <a:bodyPr/>
        <a:lstStyle/>
        <a:p>
          <a:endParaRPr lang="tr-TR"/>
        </a:p>
      </dgm:t>
    </dgm:pt>
    <dgm:pt modelId="{9F6A1111-9443-49B3-8F7F-87B2096202C7}">
      <dgm:prSet custT="1"/>
      <dgm:spPr/>
      <dgm:t>
        <a:bodyPr/>
        <a:lstStyle/>
        <a:p>
          <a:r>
            <a:rPr lang="tr-TR" sz="1600" dirty="0" smtClean="0"/>
            <a:t>WFC-</a:t>
          </a:r>
          <a:r>
            <a:rPr lang="en-US" sz="1600" dirty="0" smtClean="0"/>
            <a:t>2050 vision for forests and forestry</a:t>
          </a:r>
          <a:endParaRPr lang="tr-TR" sz="1600" dirty="0"/>
        </a:p>
      </dgm:t>
    </dgm:pt>
    <dgm:pt modelId="{F811BF82-7264-4078-9938-6E2AABF592B8}" type="parTrans" cxnId="{FDF765EE-89ED-46C1-B879-94D326691306}">
      <dgm:prSet/>
      <dgm:spPr/>
      <dgm:t>
        <a:bodyPr/>
        <a:lstStyle/>
        <a:p>
          <a:endParaRPr lang="tr-TR"/>
        </a:p>
      </dgm:t>
    </dgm:pt>
    <dgm:pt modelId="{410124BB-FC12-4B47-8784-B02FA6771C13}" type="sibTrans" cxnId="{FDF765EE-89ED-46C1-B879-94D326691306}">
      <dgm:prSet/>
      <dgm:spPr/>
      <dgm:t>
        <a:bodyPr/>
        <a:lstStyle/>
        <a:p>
          <a:endParaRPr lang="tr-TR"/>
        </a:p>
      </dgm:t>
    </dgm:pt>
    <dgm:pt modelId="{2041CA48-DE4D-4E9E-B7D2-B526FB26F139}">
      <dgm:prSet custT="1"/>
      <dgm:spPr/>
      <dgm:t>
        <a:bodyPr/>
        <a:lstStyle/>
        <a:p>
          <a:r>
            <a:rPr lang="tr-TR" sz="1600" dirty="0" smtClean="0"/>
            <a:t>Sept-2015</a:t>
          </a:r>
          <a:endParaRPr lang="tr-TR" sz="1600" dirty="0"/>
        </a:p>
      </dgm:t>
    </dgm:pt>
    <dgm:pt modelId="{7AC70262-47D9-4E2B-8961-96A6F280145E}" type="parTrans" cxnId="{406EEC4C-5D49-4684-B2B9-A5762F48E8DF}">
      <dgm:prSet/>
      <dgm:spPr/>
      <dgm:t>
        <a:bodyPr/>
        <a:lstStyle/>
        <a:p>
          <a:endParaRPr lang="tr-TR"/>
        </a:p>
      </dgm:t>
    </dgm:pt>
    <dgm:pt modelId="{0B670A69-DBFF-4121-885B-83146468DF3B}" type="sibTrans" cxnId="{406EEC4C-5D49-4684-B2B9-A5762F48E8DF}">
      <dgm:prSet/>
      <dgm:spPr/>
      <dgm:t>
        <a:bodyPr/>
        <a:lstStyle/>
        <a:p>
          <a:endParaRPr lang="tr-TR"/>
        </a:p>
      </dgm:t>
    </dgm:pt>
    <dgm:pt modelId="{E1E7FF8E-18C5-441D-B56D-79A2936FCC64}">
      <dgm:prSet custT="1"/>
      <dgm:spPr/>
      <dgm:t>
        <a:bodyPr/>
        <a:lstStyle/>
        <a:p>
          <a:r>
            <a:rPr lang="en-US" sz="1600" noProof="0" dirty="0" smtClean="0"/>
            <a:t>UNGA- Adoption of Post-2015 Sustainable Development Goals</a:t>
          </a:r>
          <a:endParaRPr lang="en-US" sz="1600" noProof="0" dirty="0"/>
        </a:p>
      </dgm:t>
    </dgm:pt>
    <dgm:pt modelId="{0201C387-05DD-4525-A78B-B64E37BE9216}" type="parTrans" cxnId="{20AE14F4-C450-4A1D-B047-E8C26A395611}">
      <dgm:prSet/>
      <dgm:spPr/>
      <dgm:t>
        <a:bodyPr/>
        <a:lstStyle/>
        <a:p>
          <a:endParaRPr lang="tr-TR"/>
        </a:p>
      </dgm:t>
    </dgm:pt>
    <dgm:pt modelId="{F75035CA-E323-4B05-BFFE-09666ACEA185}" type="sibTrans" cxnId="{20AE14F4-C450-4A1D-B047-E8C26A395611}">
      <dgm:prSet/>
      <dgm:spPr/>
      <dgm:t>
        <a:bodyPr/>
        <a:lstStyle/>
        <a:p>
          <a:endParaRPr lang="tr-TR"/>
        </a:p>
      </dgm:t>
    </dgm:pt>
    <dgm:pt modelId="{1CA4FB62-16A5-49CC-8D59-E6C105F01674}">
      <dgm:prSet custT="1"/>
      <dgm:spPr/>
      <dgm:t>
        <a:bodyPr/>
        <a:lstStyle/>
        <a:p>
          <a:r>
            <a:rPr lang="tr-TR" sz="1600" dirty="0" smtClean="0"/>
            <a:t>Oct-2015</a:t>
          </a:r>
          <a:endParaRPr lang="tr-TR" sz="1600" dirty="0"/>
        </a:p>
      </dgm:t>
    </dgm:pt>
    <dgm:pt modelId="{DF712D97-D465-4BF7-8F16-EF21FA204D4F}" type="parTrans" cxnId="{DD655F41-4AD9-4068-AF8E-89492CE411CD}">
      <dgm:prSet/>
      <dgm:spPr/>
      <dgm:t>
        <a:bodyPr/>
        <a:lstStyle/>
        <a:p>
          <a:endParaRPr lang="tr-TR"/>
        </a:p>
      </dgm:t>
    </dgm:pt>
    <dgm:pt modelId="{C95B986E-BFA5-4715-BE5C-E482241002D4}" type="sibTrans" cxnId="{DD655F41-4AD9-4068-AF8E-89492CE411CD}">
      <dgm:prSet/>
      <dgm:spPr/>
      <dgm:t>
        <a:bodyPr/>
        <a:lstStyle/>
        <a:p>
          <a:endParaRPr lang="tr-TR"/>
        </a:p>
      </dgm:t>
    </dgm:pt>
    <dgm:pt modelId="{5F846649-804D-41DA-A6AE-2673BE6EE430}">
      <dgm:prSet custT="1"/>
      <dgm:spPr/>
      <dgm:t>
        <a:bodyPr/>
        <a:lstStyle/>
        <a:p>
          <a:r>
            <a:rPr lang="tr-TR" sz="1600" dirty="0" smtClean="0"/>
            <a:t>UNCCD COP12-Turkey</a:t>
          </a:r>
          <a:endParaRPr lang="tr-TR" sz="1600" dirty="0"/>
        </a:p>
      </dgm:t>
    </dgm:pt>
    <dgm:pt modelId="{D3D802C8-DBE7-4D1F-8335-1A4B0E5E06CC}" type="parTrans" cxnId="{85E450AD-AB82-4B26-868D-EE256227CE07}">
      <dgm:prSet/>
      <dgm:spPr/>
      <dgm:t>
        <a:bodyPr/>
        <a:lstStyle/>
        <a:p>
          <a:endParaRPr lang="tr-TR"/>
        </a:p>
      </dgm:t>
    </dgm:pt>
    <dgm:pt modelId="{E88C2F89-7EE9-461A-B129-FD5B5A8E6ECE}" type="sibTrans" cxnId="{85E450AD-AB82-4B26-868D-EE256227CE07}">
      <dgm:prSet/>
      <dgm:spPr/>
      <dgm:t>
        <a:bodyPr/>
        <a:lstStyle/>
        <a:p>
          <a:endParaRPr lang="tr-TR"/>
        </a:p>
      </dgm:t>
    </dgm:pt>
    <dgm:pt modelId="{B6CA99A5-4396-4C62-94A7-E08AA1226F58}">
      <dgm:prSet custT="1"/>
      <dgm:spPr/>
      <dgm:t>
        <a:bodyPr/>
        <a:lstStyle/>
        <a:p>
          <a:r>
            <a:rPr lang="tr-TR" sz="1600" dirty="0" smtClean="0"/>
            <a:t>Oct-2015</a:t>
          </a:r>
          <a:endParaRPr lang="tr-TR" sz="1600" dirty="0"/>
        </a:p>
      </dgm:t>
    </dgm:pt>
    <dgm:pt modelId="{6C08BE31-86A1-4733-8D51-DDD3E51EE10F}" type="parTrans" cxnId="{22BBB329-7C7E-4F3A-B72A-F29D1DB2A05A}">
      <dgm:prSet/>
      <dgm:spPr/>
      <dgm:t>
        <a:bodyPr/>
        <a:lstStyle/>
        <a:p>
          <a:endParaRPr lang="tr-TR"/>
        </a:p>
      </dgm:t>
    </dgm:pt>
    <dgm:pt modelId="{E0A472B8-FEC3-438B-8666-DB3F56CEB4FB}" type="sibTrans" cxnId="{22BBB329-7C7E-4F3A-B72A-F29D1DB2A05A}">
      <dgm:prSet/>
      <dgm:spPr/>
      <dgm:t>
        <a:bodyPr/>
        <a:lstStyle/>
        <a:p>
          <a:endParaRPr lang="tr-TR"/>
        </a:p>
      </dgm:t>
    </dgm:pt>
    <dgm:pt modelId="{1FA3EB44-8A33-4C7E-911B-03CE95DB3791}">
      <dgm:prSet custT="1"/>
      <dgm:spPr/>
      <dgm:t>
        <a:bodyPr/>
        <a:lstStyle/>
        <a:p>
          <a:r>
            <a:rPr lang="en-US" sz="1600" b="0" noProof="0" dirty="0" smtClean="0"/>
            <a:t>The 7th FOREST EUROPE-Spain</a:t>
          </a:r>
          <a:endParaRPr lang="en-US" sz="1600" noProof="0" dirty="0"/>
        </a:p>
      </dgm:t>
    </dgm:pt>
    <dgm:pt modelId="{5A429BC8-83A5-4A74-9F70-56D3D317C5C0}" type="parTrans" cxnId="{8571F555-FD17-45DF-8667-9E082E7A4CD6}">
      <dgm:prSet/>
      <dgm:spPr/>
      <dgm:t>
        <a:bodyPr/>
        <a:lstStyle/>
        <a:p>
          <a:endParaRPr lang="tr-TR"/>
        </a:p>
      </dgm:t>
    </dgm:pt>
    <dgm:pt modelId="{4C873663-023D-4842-A93A-5BE3BB03848F}" type="sibTrans" cxnId="{8571F555-FD17-45DF-8667-9E082E7A4CD6}">
      <dgm:prSet/>
      <dgm:spPr/>
      <dgm:t>
        <a:bodyPr/>
        <a:lstStyle/>
        <a:p>
          <a:endParaRPr lang="tr-TR"/>
        </a:p>
      </dgm:t>
    </dgm:pt>
    <dgm:pt modelId="{012F3DBD-2A8C-4CD9-8FC2-C6BD477BD836}">
      <dgm:prSet custT="1"/>
      <dgm:spPr/>
      <dgm:t>
        <a:bodyPr/>
        <a:lstStyle/>
        <a:p>
          <a:r>
            <a:rPr lang="tr-TR" sz="1600" dirty="0" smtClean="0"/>
            <a:t>Now-2015</a:t>
          </a:r>
          <a:endParaRPr lang="tr-TR" sz="1600" dirty="0"/>
        </a:p>
      </dgm:t>
    </dgm:pt>
    <dgm:pt modelId="{5695961D-05F5-4F77-ACE4-DE5720364656}" type="parTrans" cxnId="{94940AB2-A031-4001-9954-73EE82E96A5F}">
      <dgm:prSet/>
      <dgm:spPr/>
      <dgm:t>
        <a:bodyPr/>
        <a:lstStyle/>
        <a:p>
          <a:endParaRPr lang="tr-TR"/>
        </a:p>
      </dgm:t>
    </dgm:pt>
    <dgm:pt modelId="{03330948-6583-428B-8EEC-3BD5B4162CD3}" type="sibTrans" cxnId="{94940AB2-A031-4001-9954-73EE82E96A5F}">
      <dgm:prSet/>
      <dgm:spPr/>
      <dgm:t>
        <a:bodyPr/>
        <a:lstStyle/>
        <a:p>
          <a:endParaRPr lang="tr-TR"/>
        </a:p>
      </dgm:t>
    </dgm:pt>
    <dgm:pt modelId="{FE18B45A-1471-4BE8-A260-24983D03EBB4}">
      <dgm:prSet custT="1"/>
      <dgm:spPr/>
      <dgm:t>
        <a:bodyPr/>
        <a:lstStyle/>
        <a:p>
          <a:r>
            <a:rPr lang="tr-TR" sz="1600" dirty="0" smtClean="0"/>
            <a:t>UNFCCC COP21-France</a:t>
          </a:r>
          <a:endParaRPr lang="tr-TR" sz="1600" dirty="0"/>
        </a:p>
      </dgm:t>
    </dgm:pt>
    <dgm:pt modelId="{92E34B53-3DC4-41BF-A32B-4820BCBBB562}" type="parTrans" cxnId="{2A21370A-E259-4E54-A5DC-C4F95CFA7EE5}">
      <dgm:prSet/>
      <dgm:spPr/>
      <dgm:t>
        <a:bodyPr/>
        <a:lstStyle/>
        <a:p>
          <a:endParaRPr lang="tr-TR"/>
        </a:p>
      </dgm:t>
    </dgm:pt>
    <dgm:pt modelId="{FA5FA471-C7C6-4D58-928C-4F0E828E13E1}" type="sibTrans" cxnId="{2A21370A-E259-4E54-A5DC-C4F95CFA7EE5}">
      <dgm:prSet/>
      <dgm:spPr/>
      <dgm:t>
        <a:bodyPr/>
        <a:lstStyle/>
        <a:p>
          <a:endParaRPr lang="tr-TR"/>
        </a:p>
      </dgm:t>
    </dgm:pt>
    <dgm:pt modelId="{AF1474BB-327C-4154-926C-F63D2FC65994}" type="pres">
      <dgm:prSet presAssocID="{3DDE7276-8F7C-40E6-A96D-AAE56F070A22}" presName="linearFlow" presStyleCnt="0">
        <dgm:presLayoutVars>
          <dgm:dir/>
          <dgm:animLvl val="lvl"/>
          <dgm:resizeHandles val="exact"/>
        </dgm:presLayoutVars>
      </dgm:prSet>
      <dgm:spPr/>
      <dgm:t>
        <a:bodyPr/>
        <a:lstStyle/>
        <a:p>
          <a:endParaRPr lang="tr-TR"/>
        </a:p>
      </dgm:t>
    </dgm:pt>
    <dgm:pt modelId="{96EC5819-4BFB-4D1F-AA31-C20AF91043DC}" type="pres">
      <dgm:prSet presAssocID="{C1D7ADF1-8634-4287-945E-98305BD2DFD6}" presName="composite" presStyleCnt="0"/>
      <dgm:spPr/>
    </dgm:pt>
    <dgm:pt modelId="{5AE4B3DA-4D77-4162-A9A8-F5945566F594}" type="pres">
      <dgm:prSet presAssocID="{C1D7ADF1-8634-4287-945E-98305BD2DFD6}" presName="parentText" presStyleLbl="alignNode1" presStyleIdx="0" presStyleCnt="6">
        <dgm:presLayoutVars>
          <dgm:chMax val="1"/>
          <dgm:bulletEnabled val="1"/>
        </dgm:presLayoutVars>
      </dgm:prSet>
      <dgm:spPr/>
      <dgm:t>
        <a:bodyPr/>
        <a:lstStyle/>
        <a:p>
          <a:endParaRPr lang="tr-TR"/>
        </a:p>
      </dgm:t>
    </dgm:pt>
    <dgm:pt modelId="{359A0FD0-91CA-4226-A285-1780EC38E1F3}" type="pres">
      <dgm:prSet presAssocID="{C1D7ADF1-8634-4287-945E-98305BD2DFD6}" presName="descendantText" presStyleLbl="alignAcc1" presStyleIdx="0" presStyleCnt="6">
        <dgm:presLayoutVars>
          <dgm:bulletEnabled val="1"/>
        </dgm:presLayoutVars>
      </dgm:prSet>
      <dgm:spPr/>
      <dgm:t>
        <a:bodyPr/>
        <a:lstStyle/>
        <a:p>
          <a:endParaRPr lang="tr-TR"/>
        </a:p>
      </dgm:t>
    </dgm:pt>
    <dgm:pt modelId="{64ABEF52-9141-4D73-82B4-4E90CD4DF31D}" type="pres">
      <dgm:prSet presAssocID="{09CD6D28-4012-4105-B21D-30857983DFB8}" presName="sp" presStyleCnt="0"/>
      <dgm:spPr/>
    </dgm:pt>
    <dgm:pt modelId="{B766AA72-3F6D-4F39-9DDE-9D1935C9FFEF}" type="pres">
      <dgm:prSet presAssocID="{092EA12A-27EB-46E3-B53F-91449D891693}" presName="composite" presStyleCnt="0"/>
      <dgm:spPr/>
    </dgm:pt>
    <dgm:pt modelId="{DF28116A-4900-4EC4-B100-7FBE31D4FDD6}" type="pres">
      <dgm:prSet presAssocID="{092EA12A-27EB-46E3-B53F-91449D891693}" presName="parentText" presStyleLbl="alignNode1" presStyleIdx="1" presStyleCnt="6">
        <dgm:presLayoutVars>
          <dgm:chMax val="1"/>
          <dgm:bulletEnabled val="1"/>
        </dgm:presLayoutVars>
      </dgm:prSet>
      <dgm:spPr/>
      <dgm:t>
        <a:bodyPr/>
        <a:lstStyle/>
        <a:p>
          <a:endParaRPr lang="tr-TR"/>
        </a:p>
      </dgm:t>
    </dgm:pt>
    <dgm:pt modelId="{0B4DA71C-797B-47E7-BD22-F8F8F761AC81}" type="pres">
      <dgm:prSet presAssocID="{092EA12A-27EB-46E3-B53F-91449D891693}" presName="descendantText" presStyleLbl="alignAcc1" presStyleIdx="1" presStyleCnt="6">
        <dgm:presLayoutVars>
          <dgm:bulletEnabled val="1"/>
        </dgm:presLayoutVars>
      </dgm:prSet>
      <dgm:spPr/>
      <dgm:t>
        <a:bodyPr/>
        <a:lstStyle/>
        <a:p>
          <a:endParaRPr lang="tr-TR"/>
        </a:p>
      </dgm:t>
    </dgm:pt>
    <dgm:pt modelId="{A0B1610D-A126-4B96-89B9-2AA1C3FEC792}" type="pres">
      <dgm:prSet presAssocID="{E4E409E7-2EB1-4209-9559-764361C9C3D0}" presName="sp" presStyleCnt="0"/>
      <dgm:spPr/>
    </dgm:pt>
    <dgm:pt modelId="{0CE7DA79-D2DF-446A-8739-E9B51DDDC110}" type="pres">
      <dgm:prSet presAssocID="{2041CA48-DE4D-4E9E-B7D2-B526FB26F139}" presName="composite" presStyleCnt="0"/>
      <dgm:spPr/>
    </dgm:pt>
    <dgm:pt modelId="{923596C2-E6FC-46BD-B77F-8ED4AF0A0C68}" type="pres">
      <dgm:prSet presAssocID="{2041CA48-DE4D-4E9E-B7D2-B526FB26F139}" presName="parentText" presStyleLbl="alignNode1" presStyleIdx="2" presStyleCnt="6">
        <dgm:presLayoutVars>
          <dgm:chMax val="1"/>
          <dgm:bulletEnabled val="1"/>
        </dgm:presLayoutVars>
      </dgm:prSet>
      <dgm:spPr/>
      <dgm:t>
        <a:bodyPr/>
        <a:lstStyle/>
        <a:p>
          <a:endParaRPr lang="tr-TR"/>
        </a:p>
      </dgm:t>
    </dgm:pt>
    <dgm:pt modelId="{F8C49C98-123F-42B5-B4CC-16B736046E9A}" type="pres">
      <dgm:prSet presAssocID="{2041CA48-DE4D-4E9E-B7D2-B526FB26F139}" presName="descendantText" presStyleLbl="alignAcc1" presStyleIdx="2" presStyleCnt="6">
        <dgm:presLayoutVars>
          <dgm:bulletEnabled val="1"/>
        </dgm:presLayoutVars>
      </dgm:prSet>
      <dgm:spPr/>
      <dgm:t>
        <a:bodyPr/>
        <a:lstStyle/>
        <a:p>
          <a:endParaRPr lang="tr-TR"/>
        </a:p>
      </dgm:t>
    </dgm:pt>
    <dgm:pt modelId="{CC611FD9-FCD9-4B3A-8DF9-E2530122D240}" type="pres">
      <dgm:prSet presAssocID="{0B670A69-DBFF-4121-885B-83146468DF3B}" presName="sp" presStyleCnt="0"/>
      <dgm:spPr/>
    </dgm:pt>
    <dgm:pt modelId="{7FDD71DD-C240-4815-A8D1-6532C040A227}" type="pres">
      <dgm:prSet presAssocID="{1CA4FB62-16A5-49CC-8D59-E6C105F01674}" presName="composite" presStyleCnt="0"/>
      <dgm:spPr/>
    </dgm:pt>
    <dgm:pt modelId="{E040A944-0ACD-48F0-9E84-AFE2176C3180}" type="pres">
      <dgm:prSet presAssocID="{1CA4FB62-16A5-49CC-8D59-E6C105F01674}" presName="parentText" presStyleLbl="alignNode1" presStyleIdx="3" presStyleCnt="6">
        <dgm:presLayoutVars>
          <dgm:chMax val="1"/>
          <dgm:bulletEnabled val="1"/>
        </dgm:presLayoutVars>
      </dgm:prSet>
      <dgm:spPr/>
      <dgm:t>
        <a:bodyPr/>
        <a:lstStyle/>
        <a:p>
          <a:endParaRPr lang="tr-TR"/>
        </a:p>
      </dgm:t>
    </dgm:pt>
    <dgm:pt modelId="{62DB2714-0509-482B-B638-82BFB9F48461}" type="pres">
      <dgm:prSet presAssocID="{1CA4FB62-16A5-49CC-8D59-E6C105F01674}" presName="descendantText" presStyleLbl="alignAcc1" presStyleIdx="3" presStyleCnt="6">
        <dgm:presLayoutVars>
          <dgm:bulletEnabled val="1"/>
        </dgm:presLayoutVars>
      </dgm:prSet>
      <dgm:spPr/>
      <dgm:t>
        <a:bodyPr/>
        <a:lstStyle/>
        <a:p>
          <a:endParaRPr lang="tr-TR"/>
        </a:p>
      </dgm:t>
    </dgm:pt>
    <dgm:pt modelId="{2E765BFF-B0EA-49D3-A79C-C40099D5806F}" type="pres">
      <dgm:prSet presAssocID="{C95B986E-BFA5-4715-BE5C-E482241002D4}" presName="sp" presStyleCnt="0"/>
      <dgm:spPr/>
    </dgm:pt>
    <dgm:pt modelId="{06B1BDCA-E1CE-4843-9928-1F5F42E6B767}" type="pres">
      <dgm:prSet presAssocID="{B6CA99A5-4396-4C62-94A7-E08AA1226F58}" presName="composite" presStyleCnt="0"/>
      <dgm:spPr/>
    </dgm:pt>
    <dgm:pt modelId="{5ABE0EEF-99CE-4F70-BFD3-10E9E4518367}" type="pres">
      <dgm:prSet presAssocID="{B6CA99A5-4396-4C62-94A7-E08AA1226F58}" presName="parentText" presStyleLbl="alignNode1" presStyleIdx="4" presStyleCnt="6">
        <dgm:presLayoutVars>
          <dgm:chMax val="1"/>
          <dgm:bulletEnabled val="1"/>
        </dgm:presLayoutVars>
      </dgm:prSet>
      <dgm:spPr/>
      <dgm:t>
        <a:bodyPr/>
        <a:lstStyle/>
        <a:p>
          <a:endParaRPr lang="tr-TR"/>
        </a:p>
      </dgm:t>
    </dgm:pt>
    <dgm:pt modelId="{F62EEAE7-EA7E-40F0-A40B-7ADDE03FA854}" type="pres">
      <dgm:prSet presAssocID="{B6CA99A5-4396-4C62-94A7-E08AA1226F58}" presName="descendantText" presStyleLbl="alignAcc1" presStyleIdx="4" presStyleCnt="6">
        <dgm:presLayoutVars>
          <dgm:bulletEnabled val="1"/>
        </dgm:presLayoutVars>
      </dgm:prSet>
      <dgm:spPr/>
      <dgm:t>
        <a:bodyPr/>
        <a:lstStyle/>
        <a:p>
          <a:endParaRPr lang="tr-TR"/>
        </a:p>
      </dgm:t>
    </dgm:pt>
    <dgm:pt modelId="{2592B854-7E8C-495F-BF89-D4B5EC96EF4E}" type="pres">
      <dgm:prSet presAssocID="{E0A472B8-FEC3-438B-8666-DB3F56CEB4FB}" presName="sp" presStyleCnt="0"/>
      <dgm:spPr/>
    </dgm:pt>
    <dgm:pt modelId="{9E8E0161-FE2A-40DE-B3A7-1120BB717331}" type="pres">
      <dgm:prSet presAssocID="{012F3DBD-2A8C-4CD9-8FC2-C6BD477BD836}" presName="composite" presStyleCnt="0"/>
      <dgm:spPr/>
    </dgm:pt>
    <dgm:pt modelId="{F9D50830-04F3-4C3B-B13F-6A897E521FF4}" type="pres">
      <dgm:prSet presAssocID="{012F3DBD-2A8C-4CD9-8FC2-C6BD477BD836}" presName="parentText" presStyleLbl="alignNode1" presStyleIdx="5" presStyleCnt="6">
        <dgm:presLayoutVars>
          <dgm:chMax val="1"/>
          <dgm:bulletEnabled val="1"/>
        </dgm:presLayoutVars>
      </dgm:prSet>
      <dgm:spPr/>
      <dgm:t>
        <a:bodyPr/>
        <a:lstStyle/>
        <a:p>
          <a:endParaRPr lang="tr-TR"/>
        </a:p>
      </dgm:t>
    </dgm:pt>
    <dgm:pt modelId="{9F8E21B7-0E74-4E36-9602-204521DA3806}" type="pres">
      <dgm:prSet presAssocID="{012F3DBD-2A8C-4CD9-8FC2-C6BD477BD836}" presName="descendantText" presStyleLbl="alignAcc1" presStyleIdx="5" presStyleCnt="6">
        <dgm:presLayoutVars>
          <dgm:bulletEnabled val="1"/>
        </dgm:presLayoutVars>
      </dgm:prSet>
      <dgm:spPr/>
      <dgm:t>
        <a:bodyPr/>
        <a:lstStyle/>
        <a:p>
          <a:endParaRPr lang="tr-TR"/>
        </a:p>
      </dgm:t>
    </dgm:pt>
  </dgm:ptLst>
  <dgm:cxnLst>
    <dgm:cxn modelId="{0A215CAF-AC0B-4375-B142-974CBE6F15EA}" srcId="{3DDE7276-8F7C-40E6-A96D-AAE56F070A22}" destId="{092EA12A-27EB-46E3-B53F-91449D891693}" srcOrd="1" destOrd="0" parTransId="{C3A8EEE5-E550-4484-9BF6-B4045B16A934}" sibTransId="{E4E409E7-2EB1-4209-9559-764361C9C3D0}"/>
    <dgm:cxn modelId="{FA3CE6F5-24D8-49EB-9047-AB4A4A05D3B6}" type="presOf" srcId="{D182BC5B-910E-48F5-905A-6514E85E95F5}" destId="{359A0FD0-91CA-4226-A285-1780EC38E1F3}" srcOrd="0" destOrd="0" presId="urn:microsoft.com/office/officeart/2005/8/layout/chevron2"/>
    <dgm:cxn modelId="{D7B4573C-A425-492B-822F-4E404B4A763A}" type="presOf" srcId="{FE18B45A-1471-4BE8-A260-24983D03EBB4}" destId="{9F8E21B7-0E74-4E36-9602-204521DA3806}" srcOrd="0" destOrd="0" presId="urn:microsoft.com/office/officeart/2005/8/layout/chevron2"/>
    <dgm:cxn modelId="{6FBDE92B-D18F-4546-B44E-A9BCC311DB62}" type="presOf" srcId="{3DDE7276-8F7C-40E6-A96D-AAE56F070A22}" destId="{AF1474BB-327C-4154-926C-F63D2FC65994}" srcOrd="0" destOrd="0" presId="urn:microsoft.com/office/officeart/2005/8/layout/chevron2"/>
    <dgm:cxn modelId="{406EEC4C-5D49-4684-B2B9-A5762F48E8DF}" srcId="{3DDE7276-8F7C-40E6-A96D-AAE56F070A22}" destId="{2041CA48-DE4D-4E9E-B7D2-B526FB26F139}" srcOrd="2" destOrd="0" parTransId="{7AC70262-47D9-4E2B-8961-96A6F280145E}" sibTransId="{0B670A69-DBFF-4121-885B-83146468DF3B}"/>
    <dgm:cxn modelId="{B0C90AA3-628E-478F-8E3D-0C1FD41CEAC3}" type="presOf" srcId="{1CA4FB62-16A5-49CC-8D59-E6C105F01674}" destId="{E040A944-0ACD-48F0-9E84-AFE2176C3180}" srcOrd="0" destOrd="0" presId="urn:microsoft.com/office/officeart/2005/8/layout/chevron2"/>
    <dgm:cxn modelId="{56B54AA8-42D4-41B1-98A8-CC27A38D059A}" srcId="{3DDE7276-8F7C-40E6-A96D-AAE56F070A22}" destId="{C1D7ADF1-8634-4287-945E-98305BD2DFD6}" srcOrd="0" destOrd="0" parTransId="{2F54DD9F-E33F-4271-9163-4BAF463D3E51}" sibTransId="{09CD6D28-4012-4105-B21D-30857983DFB8}"/>
    <dgm:cxn modelId="{29F58463-C4CA-4D1D-8249-ABDD3A30256C}" type="presOf" srcId="{C1D7ADF1-8634-4287-945E-98305BD2DFD6}" destId="{5AE4B3DA-4D77-4162-A9A8-F5945566F594}" srcOrd="0" destOrd="0" presId="urn:microsoft.com/office/officeart/2005/8/layout/chevron2"/>
    <dgm:cxn modelId="{32A54BF8-722A-41A8-B13D-ADED82CB36A3}" type="presOf" srcId="{092EA12A-27EB-46E3-B53F-91449D891693}" destId="{DF28116A-4900-4EC4-B100-7FBE31D4FDD6}" srcOrd="0" destOrd="0" presId="urn:microsoft.com/office/officeart/2005/8/layout/chevron2"/>
    <dgm:cxn modelId="{8571F555-FD17-45DF-8667-9E082E7A4CD6}" srcId="{B6CA99A5-4396-4C62-94A7-E08AA1226F58}" destId="{1FA3EB44-8A33-4C7E-911B-03CE95DB3791}" srcOrd="0" destOrd="0" parTransId="{5A429BC8-83A5-4A74-9F70-56D3D317C5C0}" sibTransId="{4C873663-023D-4842-A93A-5BE3BB03848F}"/>
    <dgm:cxn modelId="{DD655F41-4AD9-4068-AF8E-89492CE411CD}" srcId="{3DDE7276-8F7C-40E6-A96D-AAE56F070A22}" destId="{1CA4FB62-16A5-49CC-8D59-E6C105F01674}" srcOrd="3" destOrd="0" parTransId="{DF712D97-D465-4BF7-8F16-EF21FA204D4F}" sibTransId="{C95B986E-BFA5-4715-BE5C-E482241002D4}"/>
    <dgm:cxn modelId="{4958E741-5A16-4B56-8093-E50E6C3A3915}" type="presOf" srcId="{2041CA48-DE4D-4E9E-B7D2-B526FB26F139}" destId="{923596C2-E6FC-46BD-B77F-8ED4AF0A0C68}" srcOrd="0" destOrd="0" presId="urn:microsoft.com/office/officeart/2005/8/layout/chevron2"/>
    <dgm:cxn modelId="{C5B4D661-F713-4812-8B5C-775F2A701032}" type="presOf" srcId="{012F3DBD-2A8C-4CD9-8FC2-C6BD477BD836}" destId="{F9D50830-04F3-4C3B-B13F-6A897E521FF4}" srcOrd="0" destOrd="0" presId="urn:microsoft.com/office/officeart/2005/8/layout/chevron2"/>
    <dgm:cxn modelId="{6BC5C25B-CCFC-43C9-8A28-A56EBA010221}" type="presOf" srcId="{9F6A1111-9443-49B3-8F7F-87B2096202C7}" destId="{0B4DA71C-797B-47E7-BD22-F8F8F761AC81}" srcOrd="0" destOrd="0" presId="urn:microsoft.com/office/officeart/2005/8/layout/chevron2"/>
    <dgm:cxn modelId="{61123468-1CB3-4236-8C31-DF342859C04E}" type="presOf" srcId="{E1E7FF8E-18C5-441D-B56D-79A2936FCC64}" destId="{F8C49C98-123F-42B5-B4CC-16B736046E9A}" srcOrd="0" destOrd="0" presId="urn:microsoft.com/office/officeart/2005/8/layout/chevron2"/>
    <dgm:cxn modelId="{22BBB329-7C7E-4F3A-B72A-F29D1DB2A05A}" srcId="{3DDE7276-8F7C-40E6-A96D-AAE56F070A22}" destId="{B6CA99A5-4396-4C62-94A7-E08AA1226F58}" srcOrd="4" destOrd="0" parTransId="{6C08BE31-86A1-4733-8D51-DDD3E51EE10F}" sibTransId="{E0A472B8-FEC3-438B-8666-DB3F56CEB4FB}"/>
    <dgm:cxn modelId="{FDF765EE-89ED-46C1-B879-94D326691306}" srcId="{092EA12A-27EB-46E3-B53F-91449D891693}" destId="{9F6A1111-9443-49B3-8F7F-87B2096202C7}" srcOrd="0" destOrd="0" parTransId="{F811BF82-7264-4078-9938-6E2AABF592B8}" sibTransId="{410124BB-FC12-4B47-8784-B02FA6771C13}"/>
    <dgm:cxn modelId="{85E450AD-AB82-4B26-868D-EE256227CE07}" srcId="{1CA4FB62-16A5-49CC-8D59-E6C105F01674}" destId="{5F846649-804D-41DA-A6AE-2673BE6EE430}" srcOrd="0" destOrd="0" parTransId="{D3D802C8-DBE7-4D1F-8335-1A4B0E5E06CC}" sibTransId="{E88C2F89-7EE9-461A-B129-FD5B5A8E6ECE}"/>
    <dgm:cxn modelId="{9674D019-62D7-4AF0-99B6-7DB031B93B2C}" type="presOf" srcId="{1FA3EB44-8A33-4C7E-911B-03CE95DB3791}" destId="{F62EEAE7-EA7E-40F0-A40B-7ADDE03FA854}" srcOrd="0" destOrd="0" presId="urn:microsoft.com/office/officeart/2005/8/layout/chevron2"/>
    <dgm:cxn modelId="{7FE808E2-F700-4958-8D87-B6B321EDB95B}" srcId="{C1D7ADF1-8634-4287-945E-98305BD2DFD6}" destId="{D182BC5B-910E-48F5-905A-6514E85E95F5}" srcOrd="0" destOrd="0" parTransId="{16D4E495-E2D3-4E7E-A9AC-6F921C98D3DE}" sibTransId="{2D512C39-8093-42CF-8007-7D4729A3D86A}"/>
    <dgm:cxn modelId="{0F97F3A8-2DCA-4F18-BF4A-08DA1A594A4A}" type="presOf" srcId="{5F846649-804D-41DA-A6AE-2673BE6EE430}" destId="{62DB2714-0509-482B-B638-82BFB9F48461}" srcOrd="0" destOrd="0" presId="urn:microsoft.com/office/officeart/2005/8/layout/chevron2"/>
    <dgm:cxn modelId="{94940AB2-A031-4001-9954-73EE82E96A5F}" srcId="{3DDE7276-8F7C-40E6-A96D-AAE56F070A22}" destId="{012F3DBD-2A8C-4CD9-8FC2-C6BD477BD836}" srcOrd="5" destOrd="0" parTransId="{5695961D-05F5-4F77-ACE4-DE5720364656}" sibTransId="{03330948-6583-428B-8EEC-3BD5B4162CD3}"/>
    <dgm:cxn modelId="{2A21370A-E259-4E54-A5DC-C4F95CFA7EE5}" srcId="{012F3DBD-2A8C-4CD9-8FC2-C6BD477BD836}" destId="{FE18B45A-1471-4BE8-A260-24983D03EBB4}" srcOrd="0" destOrd="0" parTransId="{92E34B53-3DC4-41BF-A32B-4820BCBBB562}" sibTransId="{FA5FA471-C7C6-4D58-928C-4F0E828E13E1}"/>
    <dgm:cxn modelId="{D06C971A-00A2-435A-921E-0840927F9E3E}" type="presOf" srcId="{B6CA99A5-4396-4C62-94A7-E08AA1226F58}" destId="{5ABE0EEF-99CE-4F70-BFD3-10E9E4518367}" srcOrd="0" destOrd="0" presId="urn:microsoft.com/office/officeart/2005/8/layout/chevron2"/>
    <dgm:cxn modelId="{20AE14F4-C450-4A1D-B047-E8C26A395611}" srcId="{2041CA48-DE4D-4E9E-B7D2-B526FB26F139}" destId="{E1E7FF8E-18C5-441D-B56D-79A2936FCC64}" srcOrd="0" destOrd="0" parTransId="{0201C387-05DD-4525-A78B-B64E37BE9216}" sibTransId="{F75035CA-E323-4B05-BFFE-09666ACEA185}"/>
    <dgm:cxn modelId="{6CB997B3-72B2-4383-AA9C-C4A59BABABEC}" type="presParOf" srcId="{AF1474BB-327C-4154-926C-F63D2FC65994}" destId="{96EC5819-4BFB-4D1F-AA31-C20AF91043DC}" srcOrd="0" destOrd="0" presId="urn:microsoft.com/office/officeart/2005/8/layout/chevron2"/>
    <dgm:cxn modelId="{23020608-6DFC-484B-BD85-CCCA4AB1A94F}" type="presParOf" srcId="{96EC5819-4BFB-4D1F-AA31-C20AF91043DC}" destId="{5AE4B3DA-4D77-4162-A9A8-F5945566F594}" srcOrd="0" destOrd="0" presId="urn:microsoft.com/office/officeart/2005/8/layout/chevron2"/>
    <dgm:cxn modelId="{E8805B0A-9798-4176-9DAB-3A068D0B50CE}" type="presParOf" srcId="{96EC5819-4BFB-4D1F-AA31-C20AF91043DC}" destId="{359A0FD0-91CA-4226-A285-1780EC38E1F3}" srcOrd="1" destOrd="0" presId="urn:microsoft.com/office/officeart/2005/8/layout/chevron2"/>
    <dgm:cxn modelId="{8550ED19-19DD-4A2D-B84E-2D7F2A6DF6C2}" type="presParOf" srcId="{AF1474BB-327C-4154-926C-F63D2FC65994}" destId="{64ABEF52-9141-4D73-82B4-4E90CD4DF31D}" srcOrd="1" destOrd="0" presId="urn:microsoft.com/office/officeart/2005/8/layout/chevron2"/>
    <dgm:cxn modelId="{4D4164A7-9E67-4899-9ED6-BEC1C1993824}" type="presParOf" srcId="{AF1474BB-327C-4154-926C-F63D2FC65994}" destId="{B766AA72-3F6D-4F39-9DDE-9D1935C9FFEF}" srcOrd="2" destOrd="0" presId="urn:microsoft.com/office/officeart/2005/8/layout/chevron2"/>
    <dgm:cxn modelId="{6AB9674A-E982-4E46-9FBE-6E425195A1EE}" type="presParOf" srcId="{B766AA72-3F6D-4F39-9DDE-9D1935C9FFEF}" destId="{DF28116A-4900-4EC4-B100-7FBE31D4FDD6}" srcOrd="0" destOrd="0" presId="urn:microsoft.com/office/officeart/2005/8/layout/chevron2"/>
    <dgm:cxn modelId="{1D1E2773-5ED5-4A76-A225-DF8517680272}" type="presParOf" srcId="{B766AA72-3F6D-4F39-9DDE-9D1935C9FFEF}" destId="{0B4DA71C-797B-47E7-BD22-F8F8F761AC81}" srcOrd="1" destOrd="0" presId="urn:microsoft.com/office/officeart/2005/8/layout/chevron2"/>
    <dgm:cxn modelId="{6420BE88-8103-44E3-941E-F9C45C42BAB2}" type="presParOf" srcId="{AF1474BB-327C-4154-926C-F63D2FC65994}" destId="{A0B1610D-A126-4B96-89B9-2AA1C3FEC792}" srcOrd="3" destOrd="0" presId="urn:microsoft.com/office/officeart/2005/8/layout/chevron2"/>
    <dgm:cxn modelId="{D4F684EB-ADA6-4342-8C78-8E8722A6E52E}" type="presParOf" srcId="{AF1474BB-327C-4154-926C-F63D2FC65994}" destId="{0CE7DA79-D2DF-446A-8739-E9B51DDDC110}" srcOrd="4" destOrd="0" presId="urn:microsoft.com/office/officeart/2005/8/layout/chevron2"/>
    <dgm:cxn modelId="{A66672F0-94A9-482F-B0FB-905447E6A8A7}" type="presParOf" srcId="{0CE7DA79-D2DF-446A-8739-E9B51DDDC110}" destId="{923596C2-E6FC-46BD-B77F-8ED4AF0A0C68}" srcOrd="0" destOrd="0" presId="urn:microsoft.com/office/officeart/2005/8/layout/chevron2"/>
    <dgm:cxn modelId="{ECCA6499-4223-471F-98F5-3A0890FFBB5B}" type="presParOf" srcId="{0CE7DA79-D2DF-446A-8739-E9B51DDDC110}" destId="{F8C49C98-123F-42B5-B4CC-16B736046E9A}" srcOrd="1" destOrd="0" presId="urn:microsoft.com/office/officeart/2005/8/layout/chevron2"/>
    <dgm:cxn modelId="{6D20BF71-ED0D-4A2A-B014-DA4197FCEDE8}" type="presParOf" srcId="{AF1474BB-327C-4154-926C-F63D2FC65994}" destId="{CC611FD9-FCD9-4B3A-8DF9-E2530122D240}" srcOrd="5" destOrd="0" presId="urn:microsoft.com/office/officeart/2005/8/layout/chevron2"/>
    <dgm:cxn modelId="{2F32FF6B-D7A4-498F-89B2-7A8D745EBFFC}" type="presParOf" srcId="{AF1474BB-327C-4154-926C-F63D2FC65994}" destId="{7FDD71DD-C240-4815-A8D1-6532C040A227}" srcOrd="6" destOrd="0" presId="urn:microsoft.com/office/officeart/2005/8/layout/chevron2"/>
    <dgm:cxn modelId="{6CC482ED-8B95-407B-89D7-895D6745E2B1}" type="presParOf" srcId="{7FDD71DD-C240-4815-A8D1-6532C040A227}" destId="{E040A944-0ACD-48F0-9E84-AFE2176C3180}" srcOrd="0" destOrd="0" presId="urn:microsoft.com/office/officeart/2005/8/layout/chevron2"/>
    <dgm:cxn modelId="{3E8C9570-6F94-4FE0-9F77-F84D7BA1E0C6}" type="presParOf" srcId="{7FDD71DD-C240-4815-A8D1-6532C040A227}" destId="{62DB2714-0509-482B-B638-82BFB9F48461}" srcOrd="1" destOrd="0" presId="urn:microsoft.com/office/officeart/2005/8/layout/chevron2"/>
    <dgm:cxn modelId="{EE3F0418-96EC-4D2A-B039-6D6ED18006BC}" type="presParOf" srcId="{AF1474BB-327C-4154-926C-F63D2FC65994}" destId="{2E765BFF-B0EA-49D3-A79C-C40099D5806F}" srcOrd="7" destOrd="0" presId="urn:microsoft.com/office/officeart/2005/8/layout/chevron2"/>
    <dgm:cxn modelId="{1ABA3C6C-E4E5-49F7-B1F6-7BE3EDFEF70C}" type="presParOf" srcId="{AF1474BB-327C-4154-926C-F63D2FC65994}" destId="{06B1BDCA-E1CE-4843-9928-1F5F42E6B767}" srcOrd="8" destOrd="0" presId="urn:microsoft.com/office/officeart/2005/8/layout/chevron2"/>
    <dgm:cxn modelId="{5A737DEC-D149-4578-82BF-319046704650}" type="presParOf" srcId="{06B1BDCA-E1CE-4843-9928-1F5F42E6B767}" destId="{5ABE0EEF-99CE-4F70-BFD3-10E9E4518367}" srcOrd="0" destOrd="0" presId="urn:microsoft.com/office/officeart/2005/8/layout/chevron2"/>
    <dgm:cxn modelId="{F9A10547-D268-402B-8A9B-1A1CA108A281}" type="presParOf" srcId="{06B1BDCA-E1CE-4843-9928-1F5F42E6B767}" destId="{F62EEAE7-EA7E-40F0-A40B-7ADDE03FA854}" srcOrd="1" destOrd="0" presId="urn:microsoft.com/office/officeart/2005/8/layout/chevron2"/>
    <dgm:cxn modelId="{EFFC4F09-E7B0-4E83-BA7D-595509F1FB43}" type="presParOf" srcId="{AF1474BB-327C-4154-926C-F63D2FC65994}" destId="{2592B854-7E8C-495F-BF89-D4B5EC96EF4E}" srcOrd="9" destOrd="0" presId="urn:microsoft.com/office/officeart/2005/8/layout/chevron2"/>
    <dgm:cxn modelId="{EDA0C399-68F9-454D-ACB8-CAD73ABB95B7}" type="presParOf" srcId="{AF1474BB-327C-4154-926C-F63D2FC65994}" destId="{9E8E0161-FE2A-40DE-B3A7-1120BB717331}" srcOrd="10" destOrd="0" presId="urn:microsoft.com/office/officeart/2005/8/layout/chevron2"/>
    <dgm:cxn modelId="{13F889C1-60B4-4F87-8F70-63D845CDBCA6}" type="presParOf" srcId="{9E8E0161-FE2A-40DE-B3A7-1120BB717331}" destId="{F9D50830-04F3-4C3B-B13F-6A897E521FF4}" srcOrd="0" destOrd="0" presId="urn:microsoft.com/office/officeart/2005/8/layout/chevron2"/>
    <dgm:cxn modelId="{BD91AF82-F7AF-48AC-9B70-546CB5E654C6}" type="presParOf" srcId="{9E8E0161-FE2A-40DE-B3A7-1120BB717331}" destId="{9F8E21B7-0E74-4E36-9602-204521DA380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F32F44-DBB4-4712-96F0-CEFD42FFF878}" type="datetimeFigureOut">
              <a:rPr lang="tr-TR" smtClean="0"/>
              <a:t>11.10.2015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4F17DC-7175-4017-BDEA-47FCE656ACDC}" type="slidenum">
              <a:rPr lang="tr-TR" smtClean="0"/>
              <a:t>‹#›</a:t>
            </a:fld>
            <a:endParaRPr lang="tr-TR"/>
          </a:p>
        </p:txBody>
      </p:sp>
    </p:spTree>
    <p:extLst>
      <p:ext uri="{BB962C8B-B14F-4D97-AF65-F5344CB8AC3E}">
        <p14:creationId xmlns:p14="http://schemas.microsoft.com/office/powerpoint/2010/main" val="971690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the last three decades there has been several important developments related to forestry and mountains. The year of 2015 is a kind of milestone. In this paper some examples and regulations have been examined.</a:t>
            </a:r>
            <a:endParaRPr lang="tr-TR" sz="1200" kern="1200" dirty="0" smtClean="0">
              <a:solidFill>
                <a:schemeClr val="tx1"/>
              </a:solidFill>
              <a:effectLst/>
              <a:latin typeface="+mn-lt"/>
              <a:ea typeface="+mn-ea"/>
              <a:cs typeface="+mn-cs"/>
            </a:endParaRPr>
          </a:p>
          <a:p>
            <a:endParaRPr lang="tr-TR" dirty="0" smtClean="0"/>
          </a:p>
        </p:txBody>
      </p:sp>
      <p:sp>
        <p:nvSpPr>
          <p:cNvPr id="4" name="Slayt Numarası Yer Tutucusu 3"/>
          <p:cNvSpPr>
            <a:spLocks noGrp="1"/>
          </p:cNvSpPr>
          <p:nvPr>
            <p:ph type="sldNum" sz="quarter" idx="10"/>
          </p:nvPr>
        </p:nvSpPr>
        <p:spPr/>
        <p:txBody>
          <a:bodyPr/>
          <a:lstStyle/>
          <a:p>
            <a:fld id="{EA4F17DC-7175-4017-BDEA-47FCE656ACDC}" type="slidenum">
              <a:rPr lang="tr-TR" smtClean="0"/>
              <a:t>1</a:t>
            </a:fld>
            <a:endParaRPr lang="tr-TR"/>
          </a:p>
        </p:txBody>
      </p:sp>
    </p:spTree>
    <p:extLst>
      <p:ext uri="{BB962C8B-B14F-4D97-AF65-F5344CB8AC3E}">
        <p14:creationId xmlns:p14="http://schemas.microsoft.com/office/powerpoint/2010/main" val="1386901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A4F17DC-7175-4017-BDEA-47FCE656ACDC}" type="slidenum">
              <a:rPr lang="tr-TR" smtClean="0"/>
              <a:t>3</a:t>
            </a:fld>
            <a:endParaRPr lang="tr-TR"/>
          </a:p>
        </p:txBody>
      </p:sp>
    </p:spTree>
    <p:extLst>
      <p:ext uri="{BB962C8B-B14F-4D97-AF65-F5344CB8AC3E}">
        <p14:creationId xmlns:p14="http://schemas.microsoft.com/office/powerpoint/2010/main" val="4153542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11.10.2015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11.10.2015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smailbelen52@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un.org/esa/forests/news/2015/05/the-forests-we-want-beyond-2015/index.html" TargetMode="External"/><Relationship Id="rId2" Type="http://schemas.openxmlformats.org/officeDocument/2006/relationships/hyperlink" Target="http://www.un.org/esa/forests/news/2015/06/forum-adopts-strenghtened-international-arrangement-on-forests/index.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http://www.foresteuropemadrid2015.org/documents-7th-conference/"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tr.glosbe.com/ky/tr/%D1%80%D0%B0%D1%85%D0%BC%D0%B0%D1%82" TargetMode="External"/><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980729"/>
            <a:ext cx="7772400" cy="2619722"/>
          </a:xfrm>
        </p:spPr>
        <p:txBody>
          <a:bodyPr>
            <a:normAutofit fontScale="90000"/>
          </a:bodyPr>
          <a:lstStyle/>
          <a:p>
            <a:r>
              <a:rPr lang="tr-TR" dirty="0"/>
              <a:t/>
            </a:r>
            <a:br>
              <a:rPr lang="tr-TR" dirty="0"/>
            </a:br>
            <a:r>
              <a:rPr lang="tr-TR" dirty="0" smtClean="0"/>
              <a:t/>
            </a:r>
            <a:br>
              <a:rPr lang="tr-TR" dirty="0" smtClean="0"/>
            </a:br>
            <a:r>
              <a:rPr lang="en-US" sz="1600" b="1" dirty="0" smtClean="0"/>
              <a:t>Restoration </a:t>
            </a:r>
            <a:r>
              <a:rPr lang="en-US" sz="1600" b="1" dirty="0"/>
              <a:t>and adaptation of the mountain forests of Central and North-East Asia"</a:t>
            </a:r>
            <a:r>
              <a:rPr lang="tr-TR" sz="1600" dirty="0"/>
              <a:t/>
            </a:r>
            <a:br>
              <a:rPr lang="tr-TR" sz="1600" dirty="0"/>
            </a:br>
            <a:r>
              <a:rPr lang="en-US" sz="1600" b="1" dirty="0"/>
              <a:t>Bishkek, Kyrgyzstan, 19 to 22 October 2015</a:t>
            </a:r>
            <a:r>
              <a:rPr lang="tr-TR" sz="1600" dirty="0"/>
              <a:t/>
            </a:r>
            <a:br>
              <a:rPr lang="tr-TR" sz="1600" dirty="0"/>
            </a:br>
            <a:r>
              <a:rPr lang="en-US" sz="1600" dirty="0"/>
              <a:t> </a:t>
            </a:r>
            <a:r>
              <a:rPr lang="tr-TR" sz="1600" dirty="0"/>
              <a:t/>
            </a:r>
            <a:br>
              <a:rPr lang="tr-TR" sz="1600" dirty="0"/>
            </a:br>
            <a:r>
              <a:rPr lang="tr-TR" sz="1600" dirty="0"/>
              <a:t/>
            </a:r>
            <a:br>
              <a:rPr lang="tr-TR" sz="1600" dirty="0"/>
            </a:br>
            <a:r>
              <a:rPr lang="en-US" sz="1600" b="1" dirty="0"/>
              <a:t>SOME EXAMPLES OF RECENT INTERNATIONAL DEVELOPMENTS ON FORESTRY AND </a:t>
            </a:r>
            <a:r>
              <a:rPr lang="en-US" sz="1600" b="1" dirty="0" smtClean="0"/>
              <a:t>MOUNTAINS</a:t>
            </a:r>
            <a:endParaRPr lang="tr-TR" dirty="0"/>
          </a:p>
        </p:txBody>
      </p:sp>
      <p:sp>
        <p:nvSpPr>
          <p:cNvPr id="3" name="Alt Başlık 2"/>
          <p:cNvSpPr>
            <a:spLocks noGrp="1"/>
          </p:cNvSpPr>
          <p:nvPr>
            <p:ph type="subTitle" idx="1"/>
          </p:nvPr>
        </p:nvSpPr>
        <p:spPr>
          <a:xfrm>
            <a:off x="1371600" y="3886200"/>
            <a:ext cx="6872808" cy="1752600"/>
          </a:xfrm>
        </p:spPr>
        <p:txBody>
          <a:bodyPr>
            <a:normAutofit fontScale="55000" lnSpcReduction="20000"/>
          </a:bodyPr>
          <a:lstStyle/>
          <a:p>
            <a:r>
              <a:rPr lang="tr-TR" b="1" dirty="0" smtClean="0"/>
              <a:t>İsmail Belen</a:t>
            </a:r>
            <a:r>
              <a:rPr lang="tr-TR" dirty="0"/>
              <a:t/>
            </a:r>
            <a:br>
              <a:rPr lang="tr-TR" dirty="0"/>
            </a:br>
            <a:r>
              <a:rPr lang="en-US" b="1" baseline="30000" dirty="0"/>
              <a:t> </a:t>
            </a:r>
            <a:r>
              <a:rPr lang="tr-TR" dirty="0"/>
              <a:t/>
            </a:r>
            <a:br>
              <a:rPr lang="tr-TR" dirty="0"/>
            </a:br>
            <a:r>
              <a:rPr lang="en-US" dirty="0" smtClean="0"/>
              <a:t>President </a:t>
            </a:r>
            <a:r>
              <a:rPr lang="en-US" dirty="0"/>
              <a:t>of the Committee of Mediterranean Forestry Questions </a:t>
            </a:r>
            <a:endParaRPr lang="tr-TR" dirty="0" smtClean="0"/>
          </a:p>
          <a:p>
            <a:r>
              <a:rPr lang="en-US" dirty="0" smtClean="0"/>
              <a:t>(</a:t>
            </a:r>
            <a:r>
              <a:rPr lang="en-US" dirty="0"/>
              <a:t>Silva </a:t>
            </a:r>
            <a:r>
              <a:rPr lang="en-US" dirty="0" err="1" smtClean="0"/>
              <a:t>Mediterranea</a:t>
            </a:r>
            <a:r>
              <a:rPr lang="tr-TR" dirty="0" smtClean="0"/>
              <a:t>, FAO</a:t>
            </a:r>
            <a:r>
              <a:rPr lang="en-US" dirty="0" smtClean="0"/>
              <a:t>),</a:t>
            </a:r>
            <a:endParaRPr lang="tr-TR" dirty="0" smtClean="0"/>
          </a:p>
          <a:p>
            <a:r>
              <a:rPr lang="en-US" dirty="0" smtClean="0"/>
              <a:t> </a:t>
            </a:r>
            <a:r>
              <a:rPr lang="en-US" u="sng" dirty="0">
                <a:hlinkClick r:id="rId3"/>
              </a:rPr>
              <a:t>ismailbelen52@gmail.com</a:t>
            </a:r>
            <a:r>
              <a:rPr lang="en-US" dirty="0"/>
              <a:t>, Turkey</a:t>
            </a:r>
            <a:r>
              <a:rPr lang="tr-TR" dirty="0"/>
              <a:t/>
            </a:r>
            <a:br>
              <a:rPr lang="tr-TR" dirty="0"/>
            </a:br>
            <a:r>
              <a:rPr lang="en-US" b="1" dirty="0"/>
              <a:t> </a:t>
            </a:r>
            <a:r>
              <a:rPr lang="tr-TR" dirty="0"/>
              <a:t/>
            </a:r>
            <a:br>
              <a:rPr lang="tr-TR" dirty="0"/>
            </a:br>
            <a:endParaRPr lang="tr-T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250" y="1268760"/>
            <a:ext cx="6157913"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009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562074"/>
          </a:xfrm>
        </p:spPr>
        <p:txBody>
          <a:bodyPr>
            <a:noAutofit/>
          </a:bodyPr>
          <a:lstStyle/>
          <a:p>
            <a:r>
              <a:rPr lang="tr-TR" sz="2800" dirty="0" smtClean="0"/>
              <a:t>1992-2012</a:t>
            </a:r>
            <a:endParaRPr lang="en-US" sz="280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485630061"/>
              </p:ext>
            </p:extLst>
          </p:nvPr>
        </p:nvGraphicFramePr>
        <p:xfrm>
          <a:off x="457200" y="1052736"/>
          <a:ext cx="8229600" cy="50734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73898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188640"/>
            <a:ext cx="8229600" cy="720080"/>
          </a:xfrm>
        </p:spPr>
        <p:txBody>
          <a:bodyPr>
            <a:normAutofit/>
          </a:bodyPr>
          <a:lstStyle/>
          <a:p>
            <a:r>
              <a:rPr lang="tr-TR" sz="1800" dirty="0" smtClean="0"/>
              <a:t>2015- </a:t>
            </a:r>
            <a:r>
              <a:rPr lang="en-US" sz="1800" noProof="0" dirty="0" smtClean="0"/>
              <a:t>A Milestone Year</a:t>
            </a:r>
            <a:endParaRPr lang="en-US" sz="1800" noProof="0"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1120213186"/>
              </p:ext>
            </p:extLst>
          </p:nvPr>
        </p:nvGraphicFramePr>
        <p:xfrm>
          <a:off x="457200" y="908720"/>
          <a:ext cx="8229600" cy="52174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59401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lstStyle/>
          <a:p>
            <a:r>
              <a:rPr lang="tr-TR" dirty="0" smtClean="0"/>
              <a:t>1992</a:t>
            </a:r>
            <a:endParaRPr lang="tr-TR" dirty="0"/>
          </a:p>
        </p:txBody>
      </p:sp>
      <p:sp>
        <p:nvSpPr>
          <p:cNvPr id="3" name="İçerik Yer Tutucusu 2"/>
          <p:cNvSpPr>
            <a:spLocks noGrp="1"/>
          </p:cNvSpPr>
          <p:nvPr>
            <p:ph idx="1"/>
          </p:nvPr>
        </p:nvSpPr>
        <p:spPr>
          <a:xfrm>
            <a:off x="457200" y="1600200"/>
            <a:ext cx="4144781" cy="4525963"/>
          </a:xfrm>
        </p:spPr>
        <p:txBody>
          <a:bodyPr>
            <a:normAutofit fontScale="77500" lnSpcReduction="20000"/>
          </a:bodyPr>
          <a:lstStyle/>
          <a:p>
            <a:pPr algn="just"/>
            <a:r>
              <a:rPr lang="en-US" b="1" dirty="0"/>
              <a:t>In 1992</a:t>
            </a:r>
            <a:r>
              <a:rPr lang="en-US" dirty="0"/>
              <a:t>, the United Nations Conference on Environment and Development, adopted Forest Principles together with Agenda 21, which included a chapter (Chapter 11) on “Combating Deforestation” and Chapter 13 “Managing Fragile Ecosystems: Sustainable Mountain Development”</a:t>
            </a:r>
            <a:endParaRPr lang="tr-TR"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8935" y="1599119"/>
            <a:ext cx="4100042" cy="3198033"/>
          </a:xfrm>
          <a:prstGeom prst="rect">
            <a:avLst/>
          </a:prstGeom>
        </p:spPr>
      </p:pic>
    </p:spTree>
    <p:extLst>
      <p:ext uri="{BB962C8B-B14F-4D97-AF65-F5344CB8AC3E}">
        <p14:creationId xmlns:p14="http://schemas.microsoft.com/office/powerpoint/2010/main" val="6016627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2000</a:t>
            </a:r>
            <a:endParaRPr lang="tr-TR" dirty="0"/>
          </a:p>
        </p:txBody>
      </p:sp>
      <p:sp>
        <p:nvSpPr>
          <p:cNvPr id="3" name="İçerik Yer Tutucusu 2"/>
          <p:cNvSpPr>
            <a:spLocks noGrp="1"/>
          </p:cNvSpPr>
          <p:nvPr>
            <p:ph idx="1"/>
          </p:nvPr>
        </p:nvSpPr>
        <p:spPr>
          <a:xfrm>
            <a:off x="457200" y="1600200"/>
            <a:ext cx="4834880" cy="4525963"/>
          </a:xfrm>
        </p:spPr>
        <p:txBody>
          <a:bodyPr>
            <a:normAutofit fontScale="85000" lnSpcReduction="10000"/>
          </a:bodyPr>
          <a:lstStyle/>
          <a:p>
            <a:r>
              <a:rPr lang="en-US" b="1" dirty="0"/>
              <a:t>In 2000</a:t>
            </a:r>
            <a:r>
              <a:rPr lang="en-US" dirty="0"/>
              <a:t>, the United Nations Economic and Social Council (ECOSOC) established the United Nations Forum on Forests (UNFF) with the main objective to promote “… the management, conservation and sustainable development of all types of forests and to strengthen long-term political commitment to this end…” </a:t>
            </a:r>
            <a:endParaRPr lang="tr-TR"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92080" y="1700808"/>
            <a:ext cx="3394720" cy="3672408"/>
          </a:xfrm>
          <a:prstGeom prst="rect">
            <a:avLst/>
          </a:prstGeom>
        </p:spPr>
      </p:pic>
    </p:spTree>
    <p:extLst>
      <p:ext uri="{BB962C8B-B14F-4D97-AF65-F5344CB8AC3E}">
        <p14:creationId xmlns:p14="http://schemas.microsoft.com/office/powerpoint/2010/main" val="1024636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2002</a:t>
            </a:r>
            <a:endParaRPr lang="tr-TR" dirty="0"/>
          </a:p>
        </p:txBody>
      </p:sp>
      <p:sp>
        <p:nvSpPr>
          <p:cNvPr id="3" name="İçerik Yer Tutucusu 2"/>
          <p:cNvSpPr>
            <a:spLocks noGrp="1"/>
          </p:cNvSpPr>
          <p:nvPr>
            <p:ph idx="1"/>
          </p:nvPr>
        </p:nvSpPr>
        <p:spPr>
          <a:xfrm>
            <a:off x="457200" y="1600200"/>
            <a:ext cx="4186808" cy="4525963"/>
          </a:xfrm>
        </p:spPr>
        <p:txBody>
          <a:bodyPr>
            <a:normAutofit fontScale="85000" lnSpcReduction="20000"/>
          </a:bodyPr>
          <a:lstStyle/>
          <a:p>
            <a:r>
              <a:rPr lang="tr-TR" i="1" dirty="0" err="1"/>
              <a:t>The</a:t>
            </a:r>
            <a:r>
              <a:rPr lang="tr-TR" i="1" dirty="0"/>
              <a:t> General </a:t>
            </a:r>
            <a:r>
              <a:rPr lang="tr-TR" i="1" dirty="0" smtClean="0"/>
              <a:t>Assembly </a:t>
            </a:r>
            <a:r>
              <a:rPr lang="en-US" dirty="0" smtClean="0"/>
              <a:t> </a:t>
            </a:r>
            <a:r>
              <a:rPr lang="en-US" dirty="0"/>
              <a:t>Proclaims the year 2002 as the International Year of Mountains;</a:t>
            </a:r>
          </a:p>
          <a:p>
            <a:r>
              <a:rPr lang="en-US" dirty="0" smtClean="0"/>
              <a:t>Invites </a:t>
            </a:r>
            <a:r>
              <a:rPr lang="en-US" dirty="0"/>
              <a:t>the </a:t>
            </a:r>
            <a:r>
              <a:rPr lang="tr-TR" dirty="0" smtClean="0"/>
              <a:t>FAO</a:t>
            </a:r>
            <a:r>
              <a:rPr lang="en-US" dirty="0" smtClean="0"/>
              <a:t>to </a:t>
            </a:r>
            <a:r>
              <a:rPr lang="en-US" dirty="0"/>
              <a:t>serve as the lead agency for the International Year of Mountains, in collaboration with Governments, the </a:t>
            </a:r>
            <a:r>
              <a:rPr lang="tr-TR" dirty="0" smtClean="0"/>
              <a:t>UNEP</a:t>
            </a:r>
            <a:r>
              <a:rPr lang="en-US" dirty="0" smtClean="0"/>
              <a:t>, </a:t>
            </a:r>
            <a:r>
              <a:rPr lang="en-US" dirty="0"/>
              <a:t>the </a:t>
            </a:r>
            <a:r>
              <a:rPr lang="tr-TR" dirty="0" smtClean="0"/>
              <a:t>UNDP</a:t>
            </a:r>
            <a:r>
              <a:rPr lang="en-US" dirty="0" smtClean="0"/>
              <a:t>, </a:t>
            </a:r>
            <a:r>
              <a:rPr lang="en-US" dirty="0"/>
              <a:t>the </a:t>
            </a:r>
            <a:r>
              <a:rPr lang="tr-TR" dirty="0" smtClean="0"/>
              <a:t>UNESCO </a:t>
            </a:r>
            <a:r>
              <a:rPr lang="en-US" dirty="0" smtClean="0"/>
              <a:t>and </a:t>
            </a:r>
            <a:r>
              <a:rPr lang="en-US" dirty="0"/>
              <a:t>other relevant </a:t>
            </a:r>
            <a:r>
              <a:rPr lang="en-US" dirty="0" smtClean="0"/>
              <a:t>organizations</a:t>
            </a:r>
            <a:r>
              <a:rPr lang="tr-TR" dirty="0" smtClean="0"/>
              <a:t>.</a:t>
            </a:r>
            <a:endParaRPr lang="en-US"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8024" y="1437985"/>
            <a:ext cx="4048125" cy="4048125"/>
          </a:xfrm>
          <a:prstGeom prst="rect">
            <a:avLst/>
          </a:prstGeom>
        </p:spPr>
      </p:pic>
    </p:spTree>
    <p:extLst>
      <p:ext uri="{BB962C8B-B14F-4D97-AF65-F5344CB8AC3E}">
        <p14:creationId xmlns:p14="http://schemas.microsoft.com/office/powerpoint/2010/main" val="19219473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2006</a:t>
            </a:r>
            <a:endParaRPr lang="en-US" dirty="0"/>
          </a:p>
        </p:txBody>
      </p:sp>
      <p:sp>
        <p:nvSpPr>
          <p:cNvPr id="3" name="İçerik Yer Tutucusu 2"/>
          <p:cNvSpPr>
            <a:spLocks noGrp="1"/>
          </p:cNvSpPr>
          <p:nvPr>
            <p:ph idx="1"/>
          </p:nvPr>
        </p:nvSpPr>
        <p:spPr/>
        <p:txBody>
          <a:bodyPr>
            <a:normAutofit fontScale="92500" lnSpcReduction="20000"/>
          </a:bodyPr>
          <a:lstStyle/>
          <a:p>
            <a:r>
              <a:rPr lang="en-US" b="1" dirty="0"/>
              <a:t>In 2006</a:t>
            </a:r>
            <a:r>
              <a:rPr lang="en-US" dirty="0"/>
              <a:t>, UNFF agreed on four shared Global Objectives on Forests as follows:</a:t>
            </a:r>
            <a:endParaRPr lang="tr-TR" dirty="0"/>
          </a:p>
          <a:p>
            <a:pPr lvl="0"/>
            <a:r>
              <a:rPr lang="en-US" dirty="0"/>
              <a:t>Reverse the loss of </a:t>
            </a:r>
            <a:r>
              <a:rPr lang="en-US" dirty="0" smtClean="0"/>
              <a:t>forest </a:t>
            </a:r>
            <a:endParaRPr lang="tr-TR" dirty="0" smtClean="0"/>
          </a:p>
          <a:p>
            <a:pPr lvl="0"/>
            <a:r>
              <a:rPr lang="en-US" dirty="0" smtClean="0"/>
              <a:t>Enhance </a:t>
            </a:r>
            <a:r>
              <a:rPr lang="en-US" dirty="0"/>
              <a:t>forest-based economic, social and environmental benefits;</a:t>
            </a:r>
            <a:endParaRPr lang="tr-TR" dirty="0"/>
          </a:p>
          <a:p>
            <a:pPr lvl="0"/>
            <a:r>
              <a:rPr lang="en-US" dirty="0"/>
              <a:t>Increase significantly the area of sustainably managed forests; and</a:t>
            </a:r>
            <a:endParaRPr lang="tr-TR" dirty="0"/>
          </a:p>
          <a:p>
            <a:pPr lvl="0"/>
            <a:r>
              <a:rPr lang="en-US" dirty="0"/>
              <a:t>Reverse the decline in official development assistance for SFM and mobilize increased financial resources for implementation of SFM.</a:t>
            </a:r>
            <a:endParaRPr lang="tr-TR" dirty="0"/>
          </a:p>
          <a:p>
            <a:endParaRPr lang="tr-TR" dirty="0"/>
          </a:p>
        </p:txBody>
      </p:sp>
    </p:spTree>
    <p:extLst>
      <p:ext uri="{BB962C8B-B14F-4D97-AF65-F5344CB8AC3E}">
        <p14:creationId xmlns:p14="http://schemas.microsoft.com/office/powerpoint/2010/main" val="2035122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2007</a:t>
            </a:r>
            <a:endParaRPr lang="tr-TR" dirty="0"/>
          </a:p>
        </p:txBody>
      </p:sp>
      <p:sp>
        <p:nvSpPr>
          <p:cNvPr id="3" name="İçerik Yer Tutucusu 2"/>
          <p:cNvSpPr>
            <a:spLocks noGrp="1"/>
          </p:cNvSpPr>
          <p:nvPr>
            <p:ph idx="1"/>
          </p:nvPr>
        </p:nvSpPr>
        <p:spPr/>
        <p:txBody>
          <a:bodyPr>
            <a:normAutofit fontScale="70000" lnSpcReduction="20000"/>
          </a:bodyPr>
          <a:lstStyle/>
          <a:p>
            <a:r>
              <a:rPr lang="en-US" dirty="0" smtClean="0"/>
              <a:t>In 2007, the Forum adopted the landmark UN Non-Legally Binding Instrument on All Types of Forests (Forest Instrument). The instrument will have a major impact on international cooperation and national action to reduce deforestation, prevent forest degradation, promote sustainable livelihoods and reduce poverty for all forest-dependent peoples.</a:t>
            </a:r>
            <a:endParaRPr lang="tr-TR" dirty="0" smtClean="0"/>
          </a:p>
          <a:p>
            <a:pPr lvl="0"/>
            <a:r>
              <a:rPr lang="en-US" dirty="0" smtClean="0"/>
              <a:t>To strengthen political commitment and action at all levels to implement effectively sustainable management of all types of forests and to achieve the shared global objectives on forests;</a:t>
            </a:r>
            <a:endParaRPr lang="tr-TR" dirty="0" smtClean="0"/>
          </a:p>
          <a:p>
            <a:pPr lvl="0"/>
            <a:r>
              <a:rPr lang="en-US" dirty="0" smtClean="0"/>
              <a:t>To enhance the contribution of forests to the achievement of the internationally agreed development goals, including the Millennium Development Goals, in particular with respect to poverty eradication and environmental sustainability;</a:t>
            </a:r>
            <a:endParaRPr lang="tr-TR" dirty="0" smtClean="0"/>
          </a:p>
          <a:p>
            <a:pPr lvl="0"/>
            <a:r>
              <a:rPr lang="en-US" dirty="0" smtClean="0"/>
              <a:t>To provide a framework for national action and international cooperation</a:t>
            </a:r>
            <a:endParaRPr lang="tr-TR" dirty="0" smtClean="0"/>
          </a:p>
          <a:p>
            <a:endParaRPr lang="tr-TR" dirty="0"/>
          </a:p>
        </p:txBody>
      </p:sp>
    </p:spTree>
    <p:extLst>
      <p:ext uri="{BB962C8B-B14F-4D97-AF65-F5344CB8AC3E}">
        <p14:creationId xmlns:p14="http://schemas.microsoft.com/office/powerpoint/2010/main" val="16426250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2011</a:t>
            </a:r>
            <a:endParaRPr lang="tr-TR" dirty="0"/>
          </a:p>
        </p:txBody>
      </p:sp>
      <p:sp>
        <p:nvSpPr>
          <p:cNvPr id="3" name="İçerik Yer Tutucusu 2"/>
          <p:cNvSpPr>
            <a:spLocks noGrp="1"/>
          </p:cNvSpPr>
          <p:nvPr>
            <p:ph idx="1"/>
          </p:nvPr>
        </p:nvSpPr>
        <p:spPr>
          <a:xfrm>
            <a:off x="457200" y="1600200"/>
            <a:ext cx="4690864" cy="4525963"/>
          </a:xfrm>
        </p:spPr>
        <p:txBody>
          <a:bodyPr/>
          <a:lstStyle/>
          <a:p>
            <a:r>
              <a:rPr lang="en-US" dirty="0"/>
              <a:t>The United Nations General Assembly has proclaimed 2011 as the International Year of Forests and adopted 21 March as International Day of Forest.</a:t>
            </a:r>
            <a:endParaRPr lang="tr-TR" dirty="0"/>
          </a:p>
          <a:p>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7994" y="1417638"/>
            <a:ext cx="3006744" cy="1867346"/>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6651" y="3645024"/>
            <a:ext cx="3247146" cy="2088232"/>
          </a:xfrm>
          <a:prstGeom prst="rect">
            <a:avLst/>
          </a:prstGeom>
        </p:spPr>
      </p:pic>
    </p:spTree>
    <p:extLst>
      <p:ext uri="{BB962C8B-B14F-4D97-AF65-F5344CB8AC3E}">
        <p14:creationId xmlns:p14="http://schemas.microsoft.com/office/powerpoint/2010/main" val="13364439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2012</a:t>
            </a:r>
            <a:endParaRPr lang="tr-TR" dirty="0"/>
          </a:p>
        </p:txBody>
      </p:sp>
      <p:sp>
        <p:nvSpPr>
          <p:cNvPr id="3" name="İçerik Yer Tutucusu 2"/>
          <p:cNvSpPr>
            <a:spLocks noGrp="1"/>
          </p:cNvSpPr>
          <p:nvPr>
            <p:ph idx="1"/>
          </p:nvPr>
        </p:nvSpPr>
        <p:spPr>
          <a:xfrm>
            <a:off x="457200" y="1600201"/>
            <a:ext cx="4114800" cy="4133055"/>
          </a:xfrm>
        </p:spPr>
        <p:txBody>
          <a:bodyPr>
            <a:normAutofit fontScale="70000" lnSpcReduction="20000"/>
          </a:bodyPr>
          <a:lstStyle/>
          <a:p>
            <a:r>
              <a:rPr lang="en-US" dirty="0"/>
              <a:t>In 2012, the Heads of State and Government renewed the commitment to sustainable development and adopted “ </a:t>
            </a:r>
            <a:r>
              <a:rPr lang="en-US" u="sng" dirty="0"/>
              <a:t>the Future we Want</a:t>
            </a:r>
            <a:r>
              <a:rPr lang="en-US" dirty="0"/>
              <a:t>” </a:t>
            </a:r>
            <a:endParaRPr lang="tr-TR" dirty="0"/>
          </a:p>
          <a:p>
            <a:r>
              <a:rPr lang="en-US" dirty="0"/>
              <a:t>In this very important political text, “forest and forestry as well as mountains” have been referred many times.  It has 283 Paragraphs.  Paragraphs 52,111, 114,115, 193,194,195, 210,211,212 are related to forestry and mountains. </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0061" y="1600201"/>
            <a:ext cx="3826052" cy="3811562"/>
          </a:xfrm>
          <a:prstGeom prst="rect">
            <a:avLst/>
          </a:prstGeom>
        </p:spPr>
      </p:pic>
    </p:spTree>
    <p:extLst>
      <p:ext uri="{BB962C8B-B14F-4D97-AF65-F5344CB8AC3E}">
        <p14:creationId xmlns:p14="http://schemas.microsoft.com/office/powerpoint/2010/main" val="15755212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778098"/>
          </a:xfrm>
        </p:spPr>
        <p:txBody>
          <a:bodyPr>
            <a:normAutofit/>
          </a:bodyPr>
          <a:lstStyle/>
          <a:p>
            <a:r>
              <a:rPr lang="tr-TR" sz="3200" dirty="0"/>
              <a:t>2012- </a:t>
            </a:r>
            <a:r>
              <a:rPr lang="tr-TR" sz="3200" dirty="0" err="1"/>
              <a:t>The</a:t>
            </a:r>
            <a:r>
              <a:rPr lang="tr-TR" sz="3200" dirty="0"/>
              <a:t> </a:t>
            </a:r>
            <a:r>
              <a:rPr lang="tr-TR" sz="3200" dirty="0" err="1"/>
              <a:t>Future</a:t>
            </a:r>
            <a:r>
              <a:rPr lang="tr-TR" sz="3200" dirty="0"/>
              <a:t> </a:t>
            </a:r>
            <a:r>
              <a:rPr lang="tr-TR" sz="3200" dirty="0" err="1"/>
              <a:t>we</a:t>
            </a:r>
            <a:r>
              <a:rPr lang="tr-TR" sz="3200" dirty="0"/>
              <a:t> </a:t>
            </a:r>
            <a:r>
              <a:rPr lang="tr-TR" sz="3200" dirty="0" err="1"/>
              <a:t>Want</a:t>
            </a:r>
            <a:endParaRPr lang="tr-TR" sz="3200" dirty="0"/>
          </a:p>
        </p:txBody>
      </p:sp>
      <p:sp>
        <p:nvSpPr>
          <p:cNvPr id="3" name="İçerik Yer Tutucusu 2"/>
          <p:cNvSpPr>
            <a:spLocks noGrp="1"/>
          </p:cNvSpPr>
          <p:nvPr>
            <p:ph idx="1"/>
          </p:nvPr>
        </p:nvSpPr>
        <p:spPr>
          <a:xfrm>
            <a:off x="457200" y="1052736"/>
            <a:ext cx="8229600" cy="5073427"/>
          </a:xfrm>
        </p:spPr>
        <p:txBody>
          <a:bodyPr>
            <a:noAutofit/>
          </a:bodyPr>
          <a:lstStyle/>
          <a:p>
            <a:r>
              <a:rPr lang="en-US" sz="1400" b="1" dirty="0"/>
              <a:t>52. </a:t>
            </a:r>
            <a:r>
              <a:rPr lang="en-US" sz="1400" dirty="0"/>
              <a:t>We recognize that farmers, including small-scale farmers and fishers, pastoralists and </a:t>
            </a:r>
            <a:r>
              <a:rPr lang="en-US" sz="1400" b="1" dirty="0"/>
              <a:t>foresters</a:t>
            </a:r>
            <a:r>
              <a:rPr lang="en-US" sz="1400" dirty="0"/>
              <a:t>, can make important contributions to sustainable development through production activities that are environmentally sound, enhance food security and the livelihood of the poor, and invigorate production and sustained economic growth.</a:t>
            </a:r>
            <a:endParaRPr lang="tr-TR" sz="1400" dirty="0"/>
          </a:p>
          <a:p>
            <a:r>
              <a:rPr lang="en-US" sz="1400" b="1" dirty="0"/>
              <a:t>111. </a:t>
            </a:r>
            <a:r>
              <a:rPr lang="en-US" sz="1400" dirty="0"/>
              <a:t>We reaffirm the necessity to promote, enhance and support more sustainable agriculture, including crops, livestock</a:t>
            </a:r>
            <a:r>
              <a:rPr lang="en-US" sz="1400" b="1" dirty="0"/>
              <a:t>, forestry</a:t>
            </a:r>
            <a:r>
              <a:rPr lang="en-US" sz="1400" dirty="0"/>
              <a:t>, fisheries and aquaculture, that improves food security, eradicates hunger, and is economically viable, while conserving land, water, plant and animal genetic resources, biodiversity and ecosystems, and enhancing resilience to climate change and natural disasters. We also recognize the need to maintain natural ecological processes that support food production systems.</a:t>
            </a:r>
            <a:endParaRPr lang="tr-TR" sz="1400" dirty="0"/>
          </a:p>
          <a:p>
            <a:r>
              <a:rPr lang="en-US" sz="1400" b="1" dirty="0"/>
              <a:t>114. </a:t>
            </a:r>
            <a:r>
              <a:rPr lang="en-US" sz="1400" dirty="0"/>
              <a:t>We resolve to take action to enhance agricultural research, extension services, training and education to improve agricultural productivity and sustainability through the voluntary sharing of knowledge and good practices. We further resolve to improve access to information, technical knowledge and know-how, including through new information and communication technologies that empower farmers, fishers and </a:t>
            </a:r>
            <a:r>
              <a:rPr lang="en-US" sz="1400" b="1" dirty="0"/>
              <a:t>foresters</a:t>
            </a:r>
            <a:r>
              <a:rPr lang="en-US" sz="1400" dirty="0"/>
              <a:t> to choose among diverse methods of achieving sustainable agricultural production. We call for the strengthening of international cooperation on agricultural research for development.</a:t>
            </a:r>
            <a:endParaRPr lang="tr-TR" sz="1400" dirty="0"/>
          </a:p>
          <a:p>
            <a:r>
              <a:rPr lang="en-US" sz="1400" b="1" dirty="0"/>
              <a:t>115. </a:t>
            </a:r>
            <a:r>
              <a:rPr lang="en-US" sz="1400" dirty="0"/>
              <a:t>We reaffirm the important work and inclusive nature of the Committee on World Food Security (CFS), including through its role in facilitating country-initiated assessments on sustainable food production and food security, and we encourage countries to give due consideration to implementing the CFS Voluntary Guidelines on </a:t>
            </a:r>
            <a:r>
              <a:rPr lang="en-US" sz="1400" b="1" dirty="0"/>
              <a:t>the Responsible Governance of Tenure of Land, Fisheries and Forests in the Context of National Food Security.</a:t>
            </a:r>
            <a:r>
              <a:rPr lang="en-US" sz="1400" dirty="0"/>
              <a:t> We take note of the on-going discussions on responsible agricultural investment in the framework of the CFS, as well as the Principles for Responsible Agricultural Investment (PRAI</a:t>
            </a:r>
            <a:r>
              <a:rPr lang="en-US" sz="1400" dirty="0" smtClean="0"/>
              <a:t>).</a:t>
            </a:r>
            <a:endParaRPr lang="tr-TR" sz="1400" dirty="0"/>
          </a:p>
        </p:txBody>
      </p:sp>
    </p:spTree>
    <p:extLst>
      <p:ext uri="{BB962C8B-B14F-4D97-AF65-F5344CB8AC3E}">
        <p14:creationId xmlns:p14="http://schemas.microsoft.com/office/powerpoint/2010/main" val="5576594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634082"/>
          </a:xfrm>
        </p:spPr>
        <p:txBody>
          <a:bodyPr>
            <a:normAutofit fontScale="90000"/>
          </a:bodyPr>
          <a:lstStyle/>
          <a:p>
            <a:r>
              <a:rPr lang="tr-TR" dirty="0"/>
              <a:t>2012- </a:t>
            </a:r>
            <a:r>
              <a:rPr lang="tr-TR" dirty="0" err="1"/>
              <a:t>The</a:t>
            </a:r>
            <a:r>
              <a:rPr lang="tr-TR" dirty="0"/>
              <a:t> </a:t>
            </a:r>
            <a:r>
              <a:rPr lang="tr-TR" dirty="0" err="1"/>
              <a:t>Future</a:t>
            </a:r>
            <a:r>
              <a:rPr lang="tr-TR" dirty="0"/>
              <a:t> </a:t>
            </a:r>
            <a:r>
              <a:rPr lang="tr-TR" dirty="0" err="1"/>
              <a:t>we</a:t>
            </a:r>
            <a:r>
              <a:rPr lang="tr-TR" dirty="0"/>
              <a:t> </a:t>
            </a:r>
            <a:r>
              <a:rPr lang="tr-TR" dirty="0" err="1" smtClean="0"/>
              <a:t>Want</a:t>
            </a:r>
            <a:r>
              <a:rPr lang="tr-TR" dirty="0" smtClean="0"/>
              <a:t>- </a:t>
            </a:r>
            <a:r>
              <a:rPr lang="tr-TR" dirty="0" err="1" smtClean="0"/>
              <a:t>Forests</a:t>
            </a:r>
            <a:endParaRPr lang="tr-TR" dirty="0"/>
          </a:p>
        </p:txBody>
      </p:sp>
      <p:sp>
        <p:nvSpPr>
          <p:cNvPr id="3" name="İçerik Yer Tutucusu 2"/>
          <p:cNvSpPr>
            <a:spLocks noGrp="1"/>
          </p:cNvSpPr>
          <p:nvPr>
            <p:ph idx="1"/>
          </p:nvPr>
        </p:nvSpPr>
        <p:spPr>
          <a:xfrm>
            <a:off x="457200" y="908720"/>
            <a:ext cx="8229600" cy="5760640"/>
          </a:xfrm>
        </p:spPr>
        <p:txBody>
          <a:bodyPr>
            <a:noAutofit/>
          </a:bodyPr>
          <a:lstStyle/>
          <a:p>
            <a:r>
              <a:rPr lang="en-US" sz="1300" dirty="0" smtClean="0"/>
              <a:t>193</a:t>
            </a:r>
            <a:r>
              <a:rPr lang="en-US" sz="1300" dirty="0"/>
              <a:t>. We highlight the social, economic and </a:t>
            </a:r>
            <a:r>
              <a:rPr lang="en-US" sz="1300" b="1" dirty="0"/>
              <a:t>environmental benefits of forests to people</a:t>
            </a:r>
            <a:r>
              <a:rPr lang="en-US" sz="1300" dirty="0"/>
              <a:t> and the contributions of sustainable forest management to the themes and objective of the Conference. We support cross-sectoral and cross-institutional policies promoting sustainable forest management. We reaffirm that the wide range of products and services that forests provide creates opportunities to address many of the most pressing sustainable development challenges. We call for enhanced efforts to achieve the sustainable management of forests, reforestation, restoration and afforestation, and we support all efforts that effectively slow, halt and reverse deforestation and forest degradation, including inter alia promoting trade in legally-harvested forest products. We note the importance of ongoing initiatives such as reducing emissions from deforestation and forest degradation in developing countries; and the role of conservation, sustainable management of forests and enhancement of forest carbon stocks in developing countries. We call for increased efforts to strengthen forest governance frameworks and means of implementation, in accordance with Non-Legally Binding Instrument on All Types of Forests (NLBI) to achieve sustainable forest management. To this end, we commit to improving the livelihoods of people and communities by creating the conditions needed for them to sustainably manage forests including through strengthening cooperation arrangements in the areas of finance, trade, transfer of environmentally sound technologies, capacity-building and governance, as well as by promoting secure land tenure, particularly decision-making and benefit sharing, in accordance with national legislation and priorities. </a:t>
            </a:r>
            <a:endParaRPr lang="tr-TR" sz="1300" dirty="0"/>
          </a:p>
          <a:p>
            <a:r>
              <a:rPr lang="en-US" sz="1300" dirty="0"/>
              <a:t>194. We call for urgent implementation of the Non-legally Binding Instrument on all Types of Forests and the Ministerial Declaration of the high-level segment of the ninth session of the United Nations Forum on Forests on the occasion of the launch of the International Year of Forests. </a:t>
            </a:r>
            <a:endParaRPr lang="tr-TR" sz="1300" dirty="0"/>
          </a:p>
          <a:p>
            <a:r>
              <a:rPr lang="en-US" sz="1300" dirty="0"/>
              <a:t>195. We recognize that the United Nations Forum on Forests, with its universal membership and comprehensive mandate, plays a vital role in addressing forest-related issues in a holistic and integrated manner, and promoting international policy coordination and cooperation to achieve sustainable forest management. We invite the Collaborative Partnership on Forests to continue its support to the Forum and encourage stakeholders to remain actively engaged in the work of the Forum. 196. We stress the importance of integrating sustainable forest management objectives and practices into the mainstream of economic policy and decision-making, and to that end we commit to working through the governing bodies of member organizations of the Collaborative Partnership on Forests to integrate, as appropriate, the sustainable management of all types of forests into their strategies and </a:t>
            </a:r>
            <a:r>
              <a:rPr lang="en-US" sz="1300" dirty="0" err="1"/>
              <a:t>programmes</a:t>
            </a:r>
            <a:r>
              <a:rPr lang="en-US" sz="1300" dirty="0"/>
              <a:t>.</a:t>
            </a:r>
            <a:endParaRPr lang="tr-TR" sz="1300" dirty="0"/>
          </a:p>
          <a:p>
            <a:endParaRPr lang="tr-TR" sz="1300" dirty="0"/>
          </a:p>
        </p:txBody>
      </p:sp>
    </p:spTree>
    <p:extLst>
      <p:ext uri="{BB962C8B-B14F-4D97-AF65-F5344CB8AC3E}">
        <p14:creationId xmlns:p14="http://schemas.microsoft.com/office/powerpoint/2010/main" val="37292730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634082"/>
          </a:xfrm>
        </p:spPr>
        <p:txBody>
          <a:bodyPr>
            <a:noAutofit/>
          </a:bodyPr>
          <a:lstStyle/>
          <a:p>
            <a:r>
              <a:rPr lang="tr-TR" sz="2800" dirty="0"/>
              <a:t>2012- </a:t>
            </a:r>
            <a:r>
              <a:rPr lang="tr-TR" sz="2800" dirty="0" err="1"/>
              <a:t>The</a:t>
            </a:r>
            <a:r>
              <a:rPr lang="tr-TR" sz="2800" dirty="0"/>
              <a:t> </a:t>
            </a:r>
            <a:r>
              <a:rPr lang="tr-TR" sz="2800" dirty="0" err="1"/>
              <a:t>Future</a:t>
            </a:r>
            <a:r>
              <a:rPr lang="tr-TR" sz="2800" dirty="0"/>
              <a:t> </a:t>
            </a:r>
            <a:r>
              <a:rPr lang="tr-TR" sz="2800" dirty="0" err="1"/>
              <a:t>we</a:t>
            </a:r>
            <a:r>
              <a:rPr lang="tr-TR" sz="2800" dirty="0"/>
              <a:t> </a:t>
            </a:r>
            <a:r>
              <a:rPr lang="tr-TR" sz="2800" dirty="0" err="1" smtClean="0"/>
              <a:t>Want-Mountains</a:t>
            </a:r>
            <a:endParaRPr lang="tr-TR" sz="2800" dirty="0"/>
          </a:p>
        </p:txBody>
      </p:sp>
      <p:sp>
        <p:nvSpPr>
          <p:cNvPr id="3" name="İçerik Yer Tutucusu 2"/>
          <p:cNvSpPr>
            <a:spLocks noGrp="1"/>
          </p:cNvSpPr>
          <p:nvPr>
            <p:ph idx="1"/>
          </p:nvPr>
        </p:nvSpPr>
        <p:spPr>
          <a:xfrm>
            <a:off x="457200" y="908720"/>
            <a:ext cx="8229600" cy="5616624"/>
          </a:xfrm>
        </p:spPr>
        <p:txBody>
          <a:bodyPr>
            <a:noAutofit/>
          </a:bodyPr>
          <a:lstStyle/>
          <a:p>
            <a:pPr algn="just"/>
            <a:r>
              <a:rPr lang="en-US" sz="1600" dirty="0" smtClean="0"/>
              <a:t>210</a:t>
            </a:r>
            <a:r>
              <a:rPr lang="en-US" sz="1600" dirty="0"/>
              <a:t>. We recognize that the benefits derived from mountain regions are essential for sustainable development. Mountain ecosystems play a crucial role in providing water resources to a large portion of the world’s population; fragile mountain ecosystems are particularly vulnerable to the adverse impacts of climate change, deforestation and forest degradation, land use change, land degradation, and natural disasters; and mountain glaciers around the world are retreating and getting thinner with increasing impacts on the environment and human well-being. </a:t>
            </a:r>
            <a:endParaRPr lang="tr-TR" sz="1600" dirty="0"/>
          </a:p>
          <a:p>
            <a:pPr algn="just"/>
            <a:r>
              <a:rPr lang="en-US" sz="1600" dirty="0"/>
              <a:t>211. We further recognize that mountains are often home to communities, including indigenous peoples and local communities, who have developed sustainable uses of mountain resources. They are, however, often marginalized, and we therefore stress that continued effort will be required to address poverty, food security and nutrition, social exclusion and environmental degradation in these areas. We invite States to strengthen cooperative action with effective involvement and sharing of experience of all relevant stakeholders, by strengthening existing arrangements, agreements, and centers of excellence for sustainable mountain development, as well as exploring new arrangements and agreements, as appropriate. </a:t>
            </a:r>
            <a:endParaRPr lang="tr-TR" sz="1600" dirty="0"/>
          </a:p>
          <a:p>
            <a:pPr algn="just"/>
            <a:r>
              <a:rPr lang="en-US" sz="1600" dirty="0"/>
              <a:t>212. We call for greater efforts toward the conservation of mountain ecosystems, including their biodiversity. We encourage States to adopt a long-term vision and holistic approaches, including through incorporating mountain-specific policies into national sustainable development strategies which could include, inter alia, poverty reduction plans and </a:t>
            </a:r>
            <a:r>
              <a:rPr lang="en-US" sz="1600" dirty="0" err="1"/>
              <a:t>programmes</a:t>
            </a:r>
            <a:r>
              <a:rPr lang="en-US" sz="1600" dirty="0"/>
              <a:t> in mountain areas, particularly in developing countries. In this regard, we call for international support for sustainable mountain development in developing countries</a:t>
            </a:r>
            <a:endParaRPr lang="tr-TR" sz="1600" dirty="0"/>
          </a:p>
          <a:p>
            <a:pPr algn="just"/>
            <a:endParaRPr lang="tr-TR" sz="1600" dirty="0"/>
          </a:p>
        </p:txBody>
      </p:sp>
    </p:spTree>
    <p:extLst>
      <p:ext uri="{BB962C8B-B14F-4D97-AF65-F5344CB8AC3E}">
        <p14:creationId xmlns:p14="http://schemas.microsoft.com/office/powerpoint/2010/main" val="122555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562074"/>
          </a:xfrm>
        </p:spPr>
        <p:txBody>
          <a:bodyPr>
            <a:normAutofit fontScale="90000"/>
          </a:bodyPr>
          <a:lstStyle/>
          <a:p>
            <a:r>
              <a:rPr lang="tr-TR" sz="3200" dirty="0" smtClean="0"/>
              <a:t>May-2015-The </a:t>
            </a:r>
            <a:r>
              <a:rPr lang="tr-TR" sz="3200" dirty="0" err="1" smtClean="0"/>
              <a:t>Forest</a:t>
            </a:r>
            <a:r>
              <a:rPr lang="tr-TR" sz="3200" dirty="0" smtClean="0"/>
              <a:t> </a:t>
            </a:r>
            <a:r>
              <a:rPr lang="tr-TR" sz="3200" dirty="0" err="1" smtClean="0"/>
              <a:t>we</a:t>
            </a:r>
            <a:r>
              <a:rPr lang="tr-TR" sz="3200" dirty="0" smtClean="0"/>
              <a:t> </a:t>
            </a:r>
            <a:r>
              <a:rPr lang="tr-TR" sz="3200" dirty="0" err="1" smtClean="0"/>
              <a:t>Want</a:t>
            </a:r>
            <a:endParaRPr lang="tr-TR" sz="3200" dirty="0"/>
          </a:p>
        </p:txBody>
      </p:sp>
      <p:sp>
        <p:nvSpPr>
          <p:cNvPr id="3" name="İçerik Yer Tutucusu 2"/>
          <p:cNvSpPr>
            <a:spLocks noGrp="1"/>
          </p:cNvSpPr>
          <p:nvPr>
            <p:ph idx="1"/>
          </p:nvPr>
        </p:nvSpPr>
        <p:spPr>
          <a:xfrm>
            <a:off x="457200" y="980728"/>
            <a:ext cx="8229600" cy="5145435"/>
          </a:xfrm>
        </p:spPr>
        <p:txBody>
          <a:bodyPr>
            <a:noAutofit/>
          </a:bodyPr>
          <a:lstStyle/>
          <a:p>
            <a:pPr fontAlgn="base"/>
            <a:r>
              <a:rPr lang="en-US" sz="1800" dirty="0"/>
              <a:t>The latest </a:t>
            </a:r>
            <a:r>
              <a:rPr lang="tr-TR" sz="1800" dirty="0" err="1" smtClean="0"/>
              <a:t>session</a:t>
            </a:r>
            <a:r>
              <a:rPr lang="tr-TR" sz="1800" dirty="0" smtClean="0"/>
              <a:t> of UNFF </a:t>
            </a:r>
            <a:r>
              <a:rPr lang="en-US" sz="1800" dirty="0" smtClean="0"/>
              <a:t> </a:t>
            </a:r>
            <a:r>
              <a:rPr lang="en-US" sz="1800" dirty="0"/>
              <a:t>held in New York (2015)  and adopted Resolution on the </a:t>
            </a:r>
            <a:r>
              <a:rPr lang="en-US" sz="1800" dirty="0">
                <a:hlinkClick r:id="rId2"/>
              </a:rPr>
              <a:t>International Arrangement on Forests</a:t>
            </a:r>
            <a:r>
              <a:rPr lang="en-US" sz="1800" dirty="0"/>
              <a:t> and Ministerial Declaration </a:t>
            </a:r>
            <a:r>
              <a:rPr lang="en-US" sz="1800" b="1" dirty="0"/>
              <a:t>"</a:t>
            </a:r>
            <a:r>
              <a:rPr lang="en-US" sz="1800" b="1" dirty="0">
                <a:hlinkClick r:id="rId3"/>
              </a:rPr>
              <a:t>The forests we want: beyond 2015</a:t>
            </a:r>
            <a:r>
              <a:rPr lang="en-US" sz="1800" dirty="0"/>
              <a:t>"</a:t>
            </a:r>
            <a:endParaRPr lang="tr-TR" sz="1800" dirty="0"/>
          </a:p>
          <a:p>
            <a:r>
              <a:rPr lang="en-US" sz="1800" dirty="0" smtClean="0"/>
              <a:t>Some </a:t>
            </a:r>
            <a:r>
              <a:rPr lang="en-US" sz="1800" dirty="0"/>
              <a:t>items of this Ministerial Declaration as follows:</a:t>
            </a:r>
            <a:endParaRPr lang="tr-TR" sz="1800" dirty="0"/>
          </a:p>
          <a:p>
            <a:pPr lvl="0"/>
            <a:r>
              <a:rPr lang="tr-TR" sz="1800" dirty="0" err="1" smtClean="0"/>
              <a:t>Over</a:t>
            </a:r>
            <a:r>
              <a:rPr lang="en-US" sz="1800" dirty="0" smtClean="0"/>
              <a:t> </a:t>
            </a:r>
            <a:r>
              <a:rPr lang="en-US" sz="1800" b="1" dirty="0"/>
              <a:t>1.6 billion people depend on forests</a:t>
            </a:r>
            <a:r>
              <a:rPr lang="en-US" sz="1800" dirty="0"/>
              <a:t> for subsistence, livelihoods, employment and income </a:t>
            </a:r>
            <a:r>
              <a:rPr lang="en-US" sz="1800" dirty="0" smtClean="0"/>
              <a:t>generation</a:t>
            </a:r>
            <a:r>
              <a:rPr lang="tr-TR" sz="1800" dirty="0" smtClean="0"/>
              <a:t>.</a:t>
            </a:r>
            <a:endParaRPr lang="tr-TR" sz="1800" dirty="0"/>
          </a:p>
          <a:p>
            <a:pPr lvl="0"/>
            <a:r>
              <a:rPr lang="tr-TR" sz="1800" dirty="0" smtClean="0"/>
              <a:t>F</a:t>
            </a:r>
            <a:r>
              <a:rPr lang="en-US" sz="1800" dirty="0" err="1" smtClean="0"/>
              <a:t>orests</a:t>
            </a:r>
            <a:r>
              <a:rPr lang="en-US" sz="1800" dirty="0" smtClean="0"/>
              <a:t> </a:t>
            </a:r>
            <a:r>
              <a:rPr lang="en-US" sz="1800" dirty="0"/>
              <a:t>and sustainable forest management provide multiple benefits for the </a:t>
            </a:r>
            <a:r>
              <a:rPr lang="en-US" sz="1800" b="1" dirty="0"/>
              <a:t>lives and well-being</a:t>
            </a:r>
            <a:r>
              <a:rPr lang="en-US" sz="1800" dirty="0"/>
              <a:t> of people across the planet, recognizing the importance of living well in harmony with nature;</a:t>
            </a:r>
            <a:endParaRPr lang="tr-TR" sz="1800" dirty="0"/>
          </a:p>
          <a:p>
            <a:r>
              <a:rPr lang="en-US" sz="1800" dirty="0" smtClean="0"/>
              <a:t>The </a:t>
            </a:r>
            <a:r>
              <a:rPr lang="en-US" sz="1800" dirty="0"/>
              <a:t>sustainable management of all types of forests is vital to facilitate transformative change and address major challenges, such as </a:t>
            </a:r>
            <a:r>
              <a:rPr lang="en-US" sz="1800" b="1" dirty="0"/>
              <a:t>poverty eradication, economic growth and sustainable livelihoods, food security and nutrition, gender equality, cultural and spiritual values, health, water, energy production, climate change mitigation and adaptation, combating desertification, reduction of dust and sand storms, biodiversity conservation, sustainable soil and land management, watershed protection and disaster risk reduction;</a:t>
            </a:r>
            <a:r>
              <a:rPr lang="tr-TR" sz="1800" dirty="0"/>
              <a:t> </a:t>
            </a:r>
            <a:r>
              <a:rPr lang="en-US" sz="1800" b="1" dirty="0"/>
              <a:t> </a:t>
            </a:r>
            <a:endParaRPr lang="tr-TR" sz="1800" dirty="0"/>
          </a:p>
        </p:txBody>
      </p:sp>
    </p:spTree>
    <p:extLst>
      <p:ext uri="{BB962C8B-B14F-4D97-AF65-F5344CB8AC3E}">
        <p14:creationId xmlns:p14="http://schemas.microsoft.com/office/powerpoint/2010/main" val="3444936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lvl="0"/>
            <a:r>
              <a:rPr lang="tr-TR" sz="2800" dirty="0" smtClean="0"/>
              <a:t>Sept-2015 (</a:t>
            </a:r>
            <a:r>
              <a:rPr lang="en-US" sz="2800" dirty="0" smtClean="0"/>
              <a:t>2050 </a:t>
            </a:r>
            <a:r>
              <a:rPr lang="en-US" sz="2800" dirty="0"/>
              <a:t>vision for forests and </a:t>
            </a:r>
            <a:r>
              <a:rPr lang="en-US" sz="2800" dirty="0" smtClean="0"/>
              <a:t>forestry</a:t>
            </a:r>
            <a:r>
              <a:rPr lang="tr-TR" sz="2800" dirty="0" smtClean="0"/>
              <a:t>)</a:t>
            </a:r>
            <a:r>
              <a:rPr lang="tr-TR" sz="2800" b="1" dirty="0"/>
              <a:t/>
            </a:r>
            <a:br>
              <a:rPr lang="tr-TR" sz="2800" b="1" dirty="0"/>
            </a:br>
            <a:endParaRPr lang="tr-TR" sz="2800" dirty="0"/>
          </a:p>
        </p:txBody>
      </p:sp>
      <p:sp>
        <p:nvSpPr>
          <p:cNvPr id="3" name="İçerik Yer Tutucusu 2"/>
          <p:cNvSpPr>
            <a:spLocks noGrp="1"/>
          </p:cNvSpPr>
          <p:nvPr>
            <p:ph idx="1"/>
          </p:nvPr>
        </p:nvSpPr>
        <p:spPr>
          <a:xfrm>
            <a:off x="457200" y="1124744"/>
            <a:ext cx="8229600" cy="5112568"/>
          </a:xfrm>
        </p:spPr>
        <p:txBody>
          <a:bodyPr>
            <a:normAutofit/>
          </a:bodyPr>
          <a:lstStyle/>
          <a:p>
            <a:r>
              <a:rPr lang="en-US" sz="1700" dirty="0"/>
              <a:t>The first World Forestry Congress was held in Rome in 1926 and has generally taken place every six years since then. The Eleventh World Forestry Congress was held in Antalya, Turkey from 13 to 22 October, 1997. </a:t>
            </a:r>
            <a:endParaRPr lang="tr-TR" sz="1700" dirty="0"/>
          </a:p>
          <a:p>
            <a:r>
              <a:rPr lang="en-US" sz="1700" dirty="0"/>
              <a:t>This year, nearly 4000 participants from 138 countries </a:t>
            </a:r>
            <a:r>
              <a:rPr lang="tr-TR" sz="1700" dirty="0" err="1" smtClean="0"/>
              <a:t>came</a:t>
            </a:r>
            <a:r>
              <a:rPr lang="tr-TR" sz="1700" dirty="0" smtClean="0"/>
              <a:t> </a:t>
            </a:r>
            <a:r>
              <a:rPr lang="tr-TR" sz="1700" dirty="0" err="1" smtClean="0"/>
              <a:t>together</a:t>
            </a:r>
            <a:r>
              <a:rPr lang="en-US" sz="1700" dirty="0" smtClean="0"/>
              <a:t>. </a:t>
            </a:r>
            <a:endParaRPr lang="tr-TR" sz="1700" dirty="0"/>
          </a:p>
          <a:p>
            <a:r>
              <a:rPr lang="en-US" sz="1700" dirty="0"/>
              <a:t>Three important political documents adopted during this conference as follows:</a:t>
            </a:r>
            <a:endParaRPr lang="tr-TR" sz="1700" dirty="0"/>
          </a:p>
          <a:p>
            <a:pPr lvl="0"/>
            <a:r>
              <a:rPr lang="en-US" sz="1700" dirty="0"/>
              <a:t>The Durban Declaration-2050 vision for forests and forestry</a:t>
            </a:r>
            <a:endParaRPr lang="tr-TR" sz="1700" dirty="0"/>
          </a:p>
          <a:p>
            <a:pPr lvl="0"/>
            <a:r>
              <a:rPr lang="en-US" sz="1700" dirty="0"/>
              <a:t>Message on Climate Change </a:t>
            </a:r>
            <a:endParaRPr lang="tr-TR" sz="1700" dirty="0"/>
          </a:p>
          <a:p>
            <a:pPr lvl="0"/>
            <a:r>
              <a:rPr lang="en-US" sz="1700" dirty="0" smtClean="0"/>
              <a:t>Message</a:t>
            </a:r>
            <a:r>
              <a:rPr lang="tr-TR" sz="1700" dirty="0" smtClean="0"/>
              <a:t> </a:t>
            </a:r>
            <a:r>
              <a:rPr lang="en-US" sz="1700" dirty="0" smtClean="0"/>
              <a:t>to </a:t>
            </a:r>
            <a:r>
              <a:rPr lang="en-US" sz="1700" dirty="0"/>
              <a:t>the </a:t>
            </a:r>
            <a:r>
              <a:rPr lang="tr-TR" sz="1700" dirty="0" smtClean="0"/>
              <a:t>UNGA</a:t>
            </a:r>
            <a:r>
              <a:rPr lang="en-US" sz="1700" dirty="0" smtClean="0"/>
              <a:t> </a:t>
            </a:r>
            <a:r>
              <a:rPr lang="en-US" sz="1700" dirty="0"/>
              <a:t>Summit for the adoption of the 2030 Agenda for Sustainable </a:t>
            </a:r>
            <a:r>
              <a:rPr lang="en-US" sz="1700" dirty="0" smtClean="0"/>
              <a:t>Development</a:t>
            </a:r>
            <a:endParaRPr lang="tr-TR" sz="1700" dirty="0" smtClean="0"/>
          </a:p>
          <a:p>
            <a:pPr marL="0" lvl="0" indent="0">
              <a:buNone/>
            </a:pPr>
            <a:endParaRPr lang="tr-TR" dirty="0"/>
          </a:p>
        </p:txBody>
      </p:sp>
      <p:pic>
        <p:nvPicPr>
          <p:cNvPr id="5" name="Resim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3951312"/>
            <a:ext cx="7632848" cy="2286000"/>
          </a:xfrm>
          <a:prstGeom prst="rect">
            <a:avLst/>
          </a:prstGeom>
        </p:spPr>
      </p:pic>
    </p:spTree>
    <p:extLst>
      <p:ext uri="{BB962C8B-B14F-4D97-AF65-F5344CB8AC3E}">
        <p14:creationId xmlns:p14="http://schemas.microsoft.com/office/powerpoint/2010/main" val="977652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2015-Durban </a:t>
            </a:r>
            <a:r>
              <a:rPr lang="tr-TR" dirty="0" err="1" smtClean="0"/>
              <a:t>Declaration</a:t>
            </a:r>
            <a:endParaRPr lang="tr-TR" dirty="0"/>
          </a:p>
        </p:txBody>
      </p:sp>
      <p:sp>
        <p:nvSpPr>
          <p:cNvPr id="3" name="İçerik Yer Tutucusu 2"/>
          <p:cNvSpPr>
            <a:spLocks noGrp="1"/>
          </p:cNvSpPr>
          <p:nvPr>
            <p:ph idx="1"/>
          </p:nvPr>
        </p:nvSpPr>
        <p:spPr/>
        <p:txBody>
          <a:bodyPr>
            <a:normAutofit fontScale="62500" lnSpcReduction="20000"/>
          </a:bodyPr>
          <a:lstStyle/>
          <a:p>
            <a:pPr lvl="0"/>
            <a:r>
              <a:rPr lang="en-US" dirty="0" smtClean="0"/>
              <a:t>Forests </a:t>
            </a:r>
            <a:r>
              <a:rPr lang="en-US" dirty="0"/>
              <a:t>are more than trees and are fundamental for food security and improved livelihoods. The forests of the future </a:t>
            </a:r>
            <a:r>
              <a:rPr lang="en-US" b="1" dirty="0"/>
              <a:t>will increase the resilience of communities </a:t>
            </a:r>
            <a:r>
              <a:rPr lang="en-US" dirty="0"/>
              <a:t>by: providing food, wood energy, shelter, fodder and </a:t>
            </a:r>
            <a:r>
              <a:rPr lang="en-US" dirty="0" err="1"/>
              <a:t>fibre</a:t>
            </a:r>
            <a:r>
              <a:rPr lang="en-US" dirty="0"/>
              <a:t>; generating income and employment to allow communities and societies to prosper; and </a:t>
            </a:r>
            <a:r>
              <a:rPr lang="en-US" dirty="0" err="1"/>
              <a:t>harbouring</a:t>
            </a:r>
            <a:r>
              <a:rPr lang="en-US" dirty="0"/>
              <a:t> biodiversity. They will support sustainable agriculture and human wellbeing by stabilizing soils and climate and regulating water flows.</a:t>
            </a:r>
            <a:endParaRPr lang="tr-TR" dirty="0"/>
          </a:p>
          <a:p>
            <a:pPr lvl="0"/>
            <a:r>
              <a:rPr lang="en-US" dirty="0"/>
              <a:t>Integrated approaches to land use provide a way forward for improving policies and practices to: address the drivers of deforestation; address conflicts over land use; capitalize on the full range of economic, social and environmental benefits of integrating forests with agriculture; and maintain multiple forest services in the landscape context.</a:t>
            </a:r>
            <a:endParaRPr lang="tr-TR" dirty="0"/>
          </a:p>
          <a:p>
            <a:pPr lvl="0"/>
            <a:r>
              <a:rPr lang="en-US" dirty="0"/>
              <a:t>Forests are an essential solution to climate change adaptation and mitigation. Sustainably managed forests will increase the resilience of ecosystems and societies and optimize the role of forests and trees in absorbing and storing carbon while also providing other environmental services.</a:t>
            </a:r>
            <a:endParaRPr lang="tr-TR" dirty="0"/>
          </a:p>
          <a:p>
            <a:endParaRPr lang="tr-TR" dirty="0"/>
          </a:p>
        </p:txBody>
      </p:sp>
    </p:spTree>
    <p:extLst>
      <p:ext uri="{BB962C8B-B14F-4D97-AF65-F5344CB8AC3E}">
        <p14:creationId xmlns:p14="http://schemas.microsoft.com/office/powerpoint/2010/main" val="1036146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922114"/>
          </a:xfrm>
        </p:spPr>
        <p:txBody>
          <a:bodyPr>
            <a:normAutofit/>
          </a:bodyPr>
          <a:lstStyle/>
          <a:p>
            <a:r>
              <a:rPr lang="tr-TR" sz="3200" dirty="0" smtClean="0"/>
              <a:t>Sept-2015- </a:t>
            </a:r>
            <a:r>
              <a:rPr lang="tr-TR" sz="3200" dirty="0" err="1" smtClean="0"/>
              <a:t>Sustainable</a:t>
            </a:r>
            <a:r>
              <a:rPr lang="tr-TR" sz="3200" dirty="0" smtClean="0"/>
              <a:t> Development </a:t>
            </a:r>
            <a:r>
              <a:rPr lang="tr-TR" sz="3200" dirty="0" err="1" smtClean="0"/>
              <a:t>Goals</a:t>
            </a:r>
            <a:endParaRPr lang="tr-TR" sz="3200" dirty="0"/>
          </a:p>
        </p:txBody>
      </p:sp>
      <p:sp>
        <p:nvSpPr>
          <p:cNvPr id="3" name="İçerik Yer Tutucusu 2"/>
          <p:cNvSpPr>
            <a:spLocks noGrp="1"/>
          </p:cNvSpPr>
          <p:nvPr>
            <p:ph idx="1"/>
          </p:nvPr>
        </p:nvSpPr>
        <p:spPr>
          <a:xfrm>
            <a:off x="457200" y="1600200"/>
            <a:ext cx="4042792" cy="4525963"/>
          </a:xfrm>
        </p:spPr>
        <p:txBody>
          <a:bodyPr>
            <a:normAutofit fontScale="70000" lnSpcReduction="20000"/>
          </a:bodyPr>
          <a:lstStyle/>
          <a:p>
            <a:pPr fontAlgn="base"/>
            <a:r>
              <a:rPr lang="en-US" dirty="0"/>
              <a:t>United Nations General Assembly adopted the “Sustainable Developments Goals”. There are 17 Sustainable Developments Goals and 169 targets under this titles.</a:t>
            </a:r>
            <a:endParaRPr lang="tr-TR" dirty="0"/>
          </a:p>
          <a:p>
            <a:pPr fontAlgn="base"/>
            <a:r>
              <a:rPr lang="en-US" dirty="0" smtClean="0"/>
              <a:t>Number </a:t>
            </a:r>
            <a:r>
              <a:rPr lang="en-US" dirty="0"/>
              <a:t>15 is truly related to forestry, land degradation, mountains, biodiversity. Number 6 has targets on water-related ecosystems, including mountains, forests, wetlands, rivers, aquifers and lakes</a:t>
            </a:r>
            <a:endParaRPr lang="tr-TR" dirty="0"/>
          </a:p>
          <a:p>
            <a:endParaRPr lang="tr-TR" dirty="0"/>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3968" y="1484784"/>
            <a:ext cx="4402832" cy="4421088"/>
          </a:xfrm>
          <a:prstGeom prst="rect">
            <a:avLst/>
          </a:prstGeom>
        </p:spPr>
      </p:pic>
    </p:spTree>
    <p:extLst>
      <p:ext uri="{BB962C8B-B14F-4D97-AF65-F5344CB8AC3E}">
        <p14:creationId xmlns:p14="http://schemas.microsoft.com/office/powerpoint/2010/main" val="2982151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70" y="-99392"/>
            <a:ext cx="8761102" cy="6957392"/>
          </a:xfrm>
          <a:prstGeom prst="rect">
            <a:avLst/>
          </a:prstGeom>
        </p:spPr>
      </p:pic>
    </p:spTree>
    <p:extLst>
      <p:ext uri="{BB962C8B-B14F-4D97-AF65-F5344CB8AC3E}">
        <p14:creationId xmlns:p14="http://schemas.microsoft.com/office/powerpoint/2010/main" val="13578485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490066"/>
          </a:xfrm>
        </p:spPr>
        <p:txBody>
          <a:bodyPr>
            <a:normAutofit/>
          </a:bodyPr>
          <a:lstStyle/>
          <a:p>
            <a:r>
              <a:rPr lang="tr-TR" sz="2400" dirty="0"/>
              <a:t>2015- </a:t>
            </a:r>
            <a:r>
              <a:rPr lang="tr-TR" sz="2400" dirty="0" err="1"/>
              <a:t>Sustainable</a:t>
            </a:r>
            <a:r>
              <a:rPr lang="tr-TR" sz="2400" dirty="0"/>
              <a:t> Development </a:t>
            </a:r>
            <a:r>
              <a:rPr lang="tr-TR" sz="2400" dirty="0" err="1"/>
              <a:t>Goals</a:t>
            </a:r>
            <a:endParaRPr lang="tr-TR" sz="2400" dirty="0"/>
          </a:p>
        </p:txBody>
      </p:sp>
      <p:sp>
        <p:nvSpPr>
          <p:cNvPr id="3" name="İçerik Yer Tutucusu 2"/>
          <p:cNvSpPr>
            <a:spLocks noGrp="1"/>
          </p:cNvSpPr>
          <p:nvPr>
            <p:ph idx="1"/>
          </p:nvPr>
        </p:nvSpPr>
        <p:spPr>
          <a:xfrm>
            <a:off x="457200" y="980728"/>
            <a:ext cx="8229600" cy="5544616"/>
          </a:xfrm>
        </p:spPr>
        <p:txBody>
          <a:bodyPr>
            <a:noAutofit/>
          </a:bodyPr>
          <a:lstStyle/>
          <a:p>
            <a:pPr marL="0" lvl="0" indent="0">
              <a:buNone/>
            </a:pPr>
            <a:r>
              <a:rPr lang="en-US" sz="1400" dirty="0" smtClean="0"/>
              <a:t>Goal 1. End </a:t>
            </a:r>
            <a:r>
              <a:rPr lang="en-US" sz="1400" b="1" dirty="0" smtClean="0"/>
              <a:t>poverty</a:t>
            </a:r>
            <a:r>
              <a:rPr lang="en-US" sz="1400" dirty="0" smtClean="0"/>
              <a:t> in all its forms everywhere</a:t>
            </a:r>
          </a:p>
          <a:p>
            <a:pPr marL="0" lvl="0" indent="0">
              <a:buNone/>
            </a:pPr>
            <a:r>
              <a:rPr lang="en-US" sz="1400" dirty="0" smtClean="0"/>
              <a:t>Goal 2. End hunger, achieve </a:t>
            </a:r>
            <a:r>
              <a:rPr lang="en-US" sz="1400" b="1" dirty="0" smtClean="0"/>
              <a:t>food security </a:t>
            </a:r>
            <a:r>
              <a:rPr lang="en-US" sz="1400" dirty="0" smtClean="0"/>
              <a:t>and improved </a:t>
            </a:r>
            <a:r>
              <a:rPr lang="en-US" sz="1400" b="1" dirty="0" smtClean="0"/>
              <a:t>nutrition </a:t>
            </a:r>
            <a:r>
              <a:rPr lang="en-US" sz="1400" dirty="0" smtClean="0"/>
              <a:t>and promote sustainable </a:t>
            </a:r>
            <a:r>
              <a:rPr lang="en-US" sz="1400" b="1" dirty="0" smtClean="0"/>
              <a:t>agriculture</a:t>
            </a:r>
          </a:p>
          <a:p>
            <a:pPr marL="0" lvl="0" indent="0">
              <a:buNone/>
            </a:pPr>
            <a:r>
              <a:rPr lang="en-US" sz="1400" dirty="0" smtClean="0"/>
              <a:t>Goal 3. Ensure </a:t>
            </a:r>
            <a:r>
              <a:rPr lang="en-US" sz="1400" b="1" dirty="0" smtClean="0"/>
              <a:t>healthy lives </a:t>
            </a:r>
            <a:r>
              <a:rPr lang="en-US" sz="1400" dirty="0" smtClean="0"/>
              <a:t>and promote well-being for all at all ages</a:t>
            </a:r>
          </a:p>
          <a:p>
            <a:pPr marL="0" lvl="0" indent="0">
              <a:buNone/>
            </a:pPr>
            <a:r>
              <a:rPr lang="en-US" sz="1400" dirty="0" smtClean="0"/>
              <a:t>Goal 4. Ensure inclusive and equitable quality education and promote lifelong learning opportunities for all</a:t>
            </a:r>
          </a:p>
          <a:p>
            <a:pPr marL="0" lvl="0" indent="0">
              <a:buNone/>
            </a:pPr>
            <a:r>
              <a:rPr lang="en-US" sz="1400" dirty="0" smtClean="0"/>
              <a:t>Goal 5. Achieve </a:t>
            </a:r>
            <a:r>
              <a:rPr lang="en-US" sz="1400" b="1" dirty="0" smtClean="0"/>
              <a:t>gender equality </a:t>
            </a:r>
            <a:r>
              <a:rPr lang="en-US" sz="1400" dirty="0" smtClean="0"/>
              <a:t>and empower all women and girls</a:t>
            </a:r>
          </a:p>
          <a:p>
            <a:pPr marL="0" lvl="0" indent="0">
              <a:buNone/>
            </a:pPr>
            <a:r>
              <a:rPr lang="en-US" sz="1400" dirty="0" smtClean="0"/>
              <a:t>Goal 6. Ensure availability and </a:t>
            </a:r>
            <a:r>
              <a:rPr lang="en-US" sz="1400" b="1" dirty="0" smtClean="0"/>
              <a:t>sustainable management of water </a:t>
            </a:r>
            <a:r>
              <a:rPr lang="en-US" sz="1400" dirty="0" smtClean="0"/>
              <a:t>and sanitation for all</a:t>
            </a:r>
          </a:p>
          <a:p>
            <a:pPr marL="0" lvl="0" indent="0">
              <a:buNone/>
            </a:pPr>
            <a:r>
              <a:rPr lang="en-US" sz="1400" dirty="0" smtClean="0"/>
              <a:t>Goal 7. Ensure access to affordable, reliable, sustainable and modern </a:t>
            </a:r>
            <a:r>
              <a:rPr lang="en-US" sz="1400" b="1" dirty="0" smtClean="0"/>
              <a:t>energy </a:t>
            </a:r>
            <a:r>
              <a:rPr lang="en-US" sz="1400" dirty="0" smtClean="0"/>
              <a:t>for all</a:t>
            </a:r>
          </a:p>
          <a:p>
            <a:pPr marL="0" lvl="0" indent="0">
              <a:buNone/>
            </a:pPr>
            <a:r>
              <a:rPr lang="en-US" sz="1400" dirty="0" smtClean="0"/>
              <a:t>Goal 8. Promote sustained, inclusive and sustainable </a:t>
            </a:r>
            <a:r>
              <a:rPr lang="en-US" sz="1400" b="1" dirty="0" smtClean="0"/>
              <a:t>economic growth</a:t>
            </a:r>
            <a:r>
              <a:rPr lang="en-US" sz="1400" dirty="0" smtClean="0"/>
              <a:t>, full and productive employment and decent work for all</a:t>
            </a:r>
          </a:p>
          <a:p>
            <a:pPr marL="0" lvl="0" indent="0">
              <a:buNone/>
            </a:pPr>
            <a:r>
              <a:rPr lang="en-US" sz="1400" dirty="0" smtClean="0"/>
              <a:t>Goal 9. Build resilient infrastructure, promote inclusive and sustainable industrialization and foster innovation</a:t>
            </a:r>
          </a:p>
          <a:p>
            <a:pPr marL="0" lvl="0" indent="0">
              <a:buNone/>
            </a:pPr>
            <a:r>
              <a:rPr lang="en-US" sz="1400" dirty="0" smtClean="0"/>
              <a:t>Goal 10. Reduce inequality within and among countries</a:t>
            </a:r>
          </a:p>
          <a:p>
            <a:pPr marL="0" lvl="0" indent="0">
              <a:buNone/>
            </a:pPr>
            <a:r>
              <a:rPr lang="en-US" sz="1400" dirty="0" smtClean="0"/>
              <a:t>Goal 11. Make cities and human settlements inclusive, safe, resilient and sustainable</a:t>
            </a:r>
          </a:p>
          <a:p>
            <a:pPr marL="0" lvl="0" indent="0">
              <a:buNone/>
            </a:pPr>
            <a:r>
              <a:rPr lang="en-US" sz="1400" dirty="0" smtClean="0"/>
              <a:t>Goal 12. Ensure sustainable consumption and production patterns</a:t>
            </a:r>
          </a:p>
          <a:p>
            <a:pPr marL="0" lvl="0" indent="0">
              <a:buNone/>
            </a:pPr>
            <a:r>
              <a:rPr lang="en-US" sz="1400" dirty="0" smtClean="0"/>
              <a:t>Goal 13. Take urgent action to </a:t>
            </a:r>
            <a:r>
              <a:rPr lang="en-US" sz="1400" b="1" dirty="0" smtClean="0"/>
              <a:t>combat climate </a:t>
            </a:r>
            <a:r>
              <a:rPr lang="en-US" sz="1400" dirty="0" smtClean="0"/>
              <a:t>change and its impacts*</a:t>
            </a:r>
          </a:p>
          <a:p>
            <a:pPr marL="0" lvl="0" indent="0">
              <a:buNone/>
            </a:pPr>
            <a:r>
              <a:rPr lang="en-US" sz="1400" dirty="0" smtClean="0"/>
              <a:t>Goal 14. Conserve and sustainably use the oceans, seas and marine resources for sustainable development</a:t>
            </a:r>
          </a:p>
          <a:p>
            <a:pPr marL="0" lvl="0" indent="0">
              <a:buNone/>
            </a:pPr>
            <a:r>
              <a:rPr lang="en-US" sz="1400" dirty="0" smtClean="0"/>
              <a:t>Goal 15. </a:t>
            </a:r>
            <a:r>
              <a:rPr lang="en-US" sz="1400" b="1" dirty="0" smtClean="0"/>
              <a:t>Protect, restore and promote sustainable use of terrestrial ecosystems, sustainably manage forests, combat desertification, and halt and reverse land degradation and halt biodiversity loss</a:t>
            </a:r>
          </a:p>
          <a:p>
            <a:pPr marL="0" lvl="0" indent="0">
              <a:buNone/>
            </a:pPr>
            <a:r>
              <a:rPr lang="en-US" sz="1400" dirty="0" smtClean="0"/>
              <a:t>Goal 16. Promote peaceful and inclusive societies for sustainable development, provide access to justice for all and build effective, accountable and inclusive institutions at all levels</a:t>
            </a:r>
          </a:p>
          <a:p>
            <a:pPr marL="0" lvl="0" indent="0">
              <a:buNone/>
            </a:pPr>
            <a:r>
              <a:rPr lang="en-US" sz="1400" dirty="0" smtClean="0"/>
              <a:t>Goal 17. Strengthen the means of implementation and revitalize the Global Partnership for Sustainable Development</a:t>
            </a:r>
          </a:p>
          <a:p>
            <a:pPr marL="0" indent="0">
              <a:buNone/>
            </a:pPr>
            <a:endParaRPr lang="en-US" sz="1400" dirty="0"/>
          </a:p>
        </p:txBody>
      </p:sp>
    </p:spTree>
    <p:extLst>
      <p:ext uri="{BB962C8B-B14F-4D97-AF65-F5344CB8AC3E}">
        <p14:creationId xmlns:p14="http://schemas.microsoft.com/office/powerpoint/2010/main" val="166460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5902"/>
            <a:ext cx="8784976" cy="6242985"/>
          </a:xfrm>
          <a:prstGeom prst="rect">
            <a:avLst/>
          </a:prstGeom>
        </p:spPr>
      </p:pic>
    </p:spTree>
    <p:extLst>
      <p:ext uri="{BB962C8B-B14F-4D97-AF65-F5344CB8AC3E}">
        <p14:creationId xmlns:p14="http://schemas.microsoft.com/office/powerpoint/2010/main" val="3509076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634082"/>
          </a:xfrm>
        </p:spPr>
        <p:txBody>
          <a:bodyPr>
            <a:normAutofit/>
          </a:bodyPr>
          <a:lstStyle/>
          <a:p>
            <a:r>
              <a:rPr lang="tr-TR" sz="3200" dirty="0" err="1" smtClean="0"/>
              <a:t>Goal</a:t>
            </a:r>
            <a:r>
              <a:rPr lang="tr-TR" sz="3200" dirty="0" smtClean="0"/>
              <a:t> 15</a:t>
            </a:r>
            <a:endParaRPr lang="tr-TR" sz="3200" dirty="0"/>
          </a:p>
        </p:txBody>
      </p:sp>
      <p:sp>
        <p:nvSpPr>
          <p:cNvPr id="3" name="İçerik Yer Tutucusu 2"/>
          <p:cNvSpPr>
            <a:spLocks noGrp="1"/>
          </p:cNvSpPr>
          <p:nvPr>
            <p:ph idx="1"/>
          </p:nvPr>
        </p:nvSpPr>
        <p:spPr>
          <a:xfrm>
            <a:off x="457200" y="1196752"/>
            <a:ext cx="8229600" cy="5217443"/>
          </a:xfrm>
        </p:spPr>
        <p:txBody>
          <a:bodyPr>
            <a:normAutofit fontScale="47500" lnSpcReduction="20000"/>
          </a:bodyPr>
          <a:lstStyle/>
          <a:p>
            <a:pPr marL="0" indent="0" algn="just">
              <a:buNone/>
            </a:pPr>
            <a:r>
              <a:rPr lang="en-US" sz="4300" dirty="0" smtClean="0"/>
              <a:t>15.1</a:t>
            </a:r>
            <a:r>
              <a:rPr lang="tr-TR" sz="4300" dirty="0" smtClean="0"/>
              <a:t> </a:t>
            </a:r>
            <a:r>
              <a:rPr lang="en-US" sz="4300" dirty="0" smtClean="0"/>
              <a:t>By </a:t>
            </a:r>
            <a:r>
              <a:rPr lang="en-US" sz="4300" dirty="0"/>
              <a:t>2020, ensure the conservation, restoration and sustainable use of terrestrial and inland freshwater ecosystems and their services, in particular forests, wetlands, mountains and drylands, in line with obligations under international agreements </a:t>
            </a:r>
            <a:endParaRPr lang="tr-TR" sz="4300" dirty="0"/>
          </a:p>
          <a:p>
            <a:pPr marL="0" indent="0" algn="just">
              <a:buNone/>
            </a:pPr>
            <a:r>
              <a:rPr lang="en-US" sz="4300" dirty="0" smtClean="0"/>
              <a:t>15.2</a:t>
            </a:r>
            <a:r>
              <a:rPr lang="tr-TR" sz="4300" dirty="0" smtClean="0"/>
              <a:t> </a:t>
            </a:r>
            <a:r>
              <a:rPr lang="en-US" sz="4300" dirty="0" smtClean="0"/>
              <a:t>By </a:t>
            </a:r>
            <a:r>
              <a:rPr lang="en-US" sz="4300" dirty="0"/>
              <a:t>2020, promote the implementation of sustainable management of all types of forests, halt deforestation, restore degraded forests and substantially increase afforestation and reforestation globally</a:t>
            </a:r>
            <a:endParaRPr lang="tr-TR" sz="4300" dirty="0"/>
          </a:p>
          <a:p>
            <a:pPr marL="0" indent="0" algn="just">
              <a:buNone/>
            </a:pPr>
            <a:r>
              <a:rPr lang="en-US" sz="4300" dirty="0" smtClean="0"/>
              <a:t>15.3</a:t>
            </a:r>
            <a:r>
              <a:rPr lang="tr-TR" sz="4300" dirty="0" smtClean="0"/>
              <a:t> </a:t>
            </a:r>
            <a:r>
              <a:rPr lang="en-US" sz="4300" dirty="0" smtClean="0"/>
              <a:t>By </a:t>
            </a:r>
            <a:r>
              <a:rPr lang="en-US" sz="4300" dirty="0"/>
              <a:t>2030, combat desertification, restore degraded land and soil, including land affected by desertification, drought and floods, and strive to achieve a land degradation-neutral world </a:t>
            </a:r>
            <a:endParaRPr lang="tr-TR" sz="4300" dirty="0"/>
          </a:p>
          <a:p>
            <a:pPr marL="0" indent="0" algn="just">
              <a:buNone/>
            </a:pPr>
            <a:r>
              <a:rPr lang="en-US" sz="4300" dirty="0" smtClean="0"/>
              <a:t>15.4</a:t>
            </a:r>
            <a:r>
              <a:rPr lang="tr-TR" sz="4300" dirty="0" smtClean="0"/>
              <a:t> </a:t>
            </a:r>
            <a:r>
              <a:rPr lang="en-US" sz="4300" dirty="0" smtClean="0"/>
              <a:t>By </a:t>
            </a:r>
            <a:r>
              <a:rPr lang="en-US" sz="4300" dirty="0"/>
              <a:t>2030, ensure the conservation of mountain ecosystems, including their biodiversity, in order to enhance their capacity to provide benefits that are essential for sustainable development </a:t>
            </a:r>
            <a:endParaRPr lang="tr-TR" sz="4300" dirty="0"/>
          </a:p>
          <a:p>
            <a:pPr marL="0" indent="0" algn="just">
              <a:buNone/>
            </a:pPr>
            <a:r>
              <a:rPr lang="en-US" sz="4300" dirty="0" smtClean="0"/>
              <a:t>15.5</a:t>
            </a:r>
            <a:r>
              <a:rPr lang="tr-TR" sz="4300" dirty="0" smtClean="0"/>
              <a:t> </a:t>
            </a:r>
            <a:r>
              <a:rPr lang="en-US" sz="4300" dirty="0" smtClean="0"/>
              <a:t>Take </a:t>
            </a:r>
            <a:r>
              <a:rPr lang="en-US" sz="4300" dirty="0"/>
              <a:t>urgent and significant action to reduce the degradation of natural habitats, halt the loss of biodiversity and, by 2020, protect and prevent the extinction of threatened species </a:t>
            </a:r>
            <a:endParaRPr lang="tr-TR" sz="4300" dirty="0"/>
          </a:p>
          <a:p>
            <a:pPr marL="0" indent="0" algn="just">
              <a:buNone/>
            </a:pPr>
            <a:r>
              <a:rPr lang="en-US" sz="4300" dirty="0" smtClean="0"/>
              <a:t>15.6</a:t>
            </a:r>
            <a:r>
              <a:rPr lang="tr-TR" sz="4300" dirty="0" smtClean="0"/>
              <a:t> </a:t>
            </a:r>
            <a:r>
              <a:rPr lang="en-US" sz="4300" dirty="0" smtClean="0"/>
              <a:t>Promote </a:t>
            </a:r>
            <a:r>
              <a:rPr lang="en-US" sz="4300" dirty="0"/>
              <a:t>fair and equitable sharing of the benefits arising from the utilization of genetic resources and promote appropriate access to such resources, as internationally </a:t>
            </a:r>
            <a:r>
              <a:rPr lang="en-US" sz="4300" dirty="0" smtClean="0"/>
              <a:t>agreed</a:t>
            </a:r>
            <a:endParaRPr lang="tr-TR" sz="4300" dirty="0"/>
          </a:p>
        </p:txBody>
      </p:sp>
    </p:spTree>
    <p:extLst>
      <p:ext uri="{BB962C8B-B14F-4D97-AF65-F5344CB8AC3E}">
        <p14:creationId xmlns:p14="http://schemas.microsoft.com/office/powerpoint/2010/main" val="25407626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274638"/>
            <a:ext cx="8229600" cy="634082"/>
          </a:xfrm>
        </p:spPr>
        <p:txBody>
          <a:bodyPr>
            <a:normAutofit/>
          </a:bodyPr>
          <a:lstStyle/>
          <a:p>
            <a:r>
              <a:rPr lang="tr-TR" sz="3200" dirty="0" err="1" smtClean="0"/>
              <a:t>Goal</a:t>
            </a:r>
            <a:r>
              <a:rPr lang="tr-TR" sz="3200" dirty="0" smtClean="0"/>
              <a:t> 15</a:t>
            </a:r>
            <a:endParaRPr lang="tr-TR" sz="3200" dirty="0"/>
          </a:p>
        </p:txBody>
      </p:sp>
      <p:sp>
        <p:nvSpPr>
          <p:cNvPr id="3" name="İçerik Yer Tutucusu 2"/>
          <p:cNvSpPr>
            <a:spLocks noGrp="1"/>
          </p:cNvSpPr>
          <p:nvPr>
            <p:ph idx="1"/>
          </p:nvPr>
        </p:nvSpPr>
        <p:spPr>
          <a:xfrm>
            <a:off x="457200" y="1196752"/>
            <a:ext cx="8229600" cy="5217443"/>
          </a:xfrm>
        </p:spPr>
        <p:txBody>
          <a:bodyPr>
            <a:normAutofit fontScale="47500" lnSpcReduction="20000"/>
          </a:bodyPr>
          <a:lstStyle/>
          <a:p>
            <a:pPr marL="0" indent="0" algn="just">
              <a:buNone/>
            </a:pPr>
            <a:r>
              <a:rPr lang="en-US" sz="4300" smtClean="0"/>
              <a:t>15.7 </a:t>
            </a:r>
            <a:r>
              <a:rPr lang="en-US" sz="4300" dirty="0"/>
              <a:t>Take urgent action to end poaching and trafficking of protected species of flora and fauna and address both demand and supply of illegal wildlife products </a:t>
            </a:r>
            <a:endParaRPr lang="tr-TR" sz="4300" dirty="0"/>
          </a:p>
          <a:p>
            <a:pPr marL="0" indent="0" algn="just">
              <a:buNone/>
            </a:pPr>
            <a:r>
              <a:rPr lang="en-US" sz="4300" dirty="0" smtClean="0"/>
              <a:t>15.8</a:t>
            </a:r>
            <a:r>
              <a:rPr lang="tr-TR" sz="4300" dirty="0" smtClean="0"/>
              <a:t> </a:t>
            </a:r>
            <a:r>
              <a:rPr lang="en-US" sz="4300" dirty="0" smtClean="0"/>
              <a:t>By </a:t>
            </a:r>
            <a:r>
              <a:rPr lang="en-US" sz="4300" dirty="0"/>
              <a:t>2020, introduce measures to prevent the introduction and significantly reduce the impact of invasive alien species on land and water ecosystems and control or eradicate the priority species </a:t>
            </a:r>
            <a:endParaRPr lang="tr-TR" sz="4300" dirty="0"/>
          </a:p>
          <a:p>
            <a:pPr marL="0" indent="0" algn="just">
              <a:buNone/>
            </a:pPr>
            <a:r>
              <a:rPr lang="en-US" sz="4300" dirty="0" smtClean="0"/>
              <a:t>15.9</a:t>
            </a:r>
            <a:r>
              <a:rPr lang="tr-TR" sz="4300" dirty="0" smtClean="0"/>
              <a:t> </a:t>
            </a:r>
            <a:r>
              <a:rPr lang="en-US" sz="4300" dirty="0" smtClean="0"/>
              <a:t>By </a:t>
            </a:r>
            <a:r>
              <a:rPr lang="en-US" sz="4300" dirty="0"/>
              <a:t>2020, integrate ecosystem and biodiversity values into national and local planning, development processes, poverty reduction strategies and accounts </a:t>
            </a:r>
            <a:endParaRPr lang="tr-TR" sz="4300" dirty="0"/>
          </a:p>
          <a:p>
            <a:pPr marL="0" indent="0" algn="just">
              <a:buNone/>
            </a:pPr>
            <a:r>
              <a:rPr lang="en-US" sz="4300" dirty="0" smtClean="0"/>
              <a:t>15.A</a:t>
            </a:r>
            <a:r>
              <a:rPr lang="tr-TR" sz="4300" dirty="0" smtClean="0"/>
              <a:t> </a:t>
            </a:r>
            <a:r>
              <a:rPr lang="en-US" sz="4300" dirty="0" smtClean="0"/>
              <a:t>Mobilize </a:t>
            </a:r>
            <a:r>
              <a:rPr lang="en-US" sz="4300" dirty="0"/>
              <a:t>and significantly increase financial resources from all sources to conserve and sustainably use biodiversity and ecosystems</a:t>
            </a:r>
            <a:endParaRPr lang="tr-TR" sz="4300" dirty="0"/>
          </a:p>
          <a:p>
            <a:pPr marL="0" indent="0" algn="just">
              <a:buNone/>
            </a:pPr>
            <a:r>
              <a:rPr lang="en-US" sz="4300" dirty="0" smtClean="0"/>
              <a:t>15.B</a:t>
            </a:r>
            <a:r>
              <a:rPr lang="tr-TR" sz="4300" dirty="0" smtClean="0"/>
              <a:t> </a:t>
            </a:r>
            <a:r>
              <a:rPr lang="en-US" sz="4300" dirty="0" smtClean="0"/>
              <a:t>Mobilize </a:t>
            </a:r>
            <a:r>
              <a:rPr lang="en-US" sz="4300" dirty="0"/>
              <a:t>significant resources from all sources and at all levels to finance sustainable forest management and provide adequate incentives to developing countries to advance such management, including for conservation and reforestation </a:t>
            </a:r>
            <a:endParaRPr lang="tr-TR" sz="4300" dirty="0"/>
          </a:p>
          <a:p>
            <a:pPr marL="0" indent="0" algn="just">
              <a:buNone/>
            </a:pPr>
            <a:r>
              <a:rPr lang="en-US" sz="4300" dirty="0" smtClean="0"/>
              <a:t>15.C</a:t>
            </a:r>
            <a:r>
              <a:rPr lang="tr-TR" sz="4300" dirty="0" smtClean="0"/>
              <a:t> </a:t>
            </a:r>
            <a:r>
              <a:rPr lang="en-US" sz="4300" dirty="0" smtClean="0"/>
              <a:t>Enhance </a:t>
            </a:r>
            <a:r>
              <a:rPr lang="en-US" sz="4300" dirty="0"/>
              <a:t>global support for efforts to combat poaching and trafficking of protected species, including by increasing the capacity of local communities to pursue sustainable livelihood opportunities </a:t>
            </a:r>
            <a:endParaRPr lang="tr-TR" sz="4300" dirty="0"/>
          </a:p>
          <a:p>
            <a:endParaRPr lang="tr-TR" dirty="0"/>
          </a:p>
        </p:txBody>
      </p:sp>
    </p:spTree>
    <p:extLst>
      <p:ext uri="{BB962C8B-B14F-4D97-AF65-F5344CB8AC3E}">
        <p14:creationId xmlns:p14="http://schemas.microsoft.com/office/powerpoint/2010/main" val="2540762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en-US" sz="2800" dirty="0"/>
              <a:t>Goal 6. Ensure availability and sustainable management of water and sanitation for all</a:t>
            </a:r>
            <a:br>
              <a:rPr lang="en-US" sz="2800" dirty="0"/>
            </a:br>
            <a:endParaRPr lang="tr-TR" sz="2800" dirty="0"/>
          </a:p>
        </p:txBody>
      </p:sp>
      <p:sp>
        <p:nvSpPr>
          <p:cNvPr id="3" name="İçerik Yer Tutucusu 2"/>
          <p:cNvSpPr>
            <a:spLocks noGrp="1"/>
          </p:cNvSpPr>
          <p:nvPr>
            <p:ph idx="1"/>
          </p:nvPr>
        </p:nvSpPr>
        <p:spPr/>
        <p:txBody>
          <a:bodyPr>
            <a:normAutofit fontScale="55000" lnSpcReduction="20000"/>
          </a:bodyPr>
          <a:lstStyle/>
          <a:p>
            <a:r>
              <a:rPr lang="en-US" dirty="0" smtClean="0"/>
              <a:t>6.1</a:t>
            </a:r>
            <a:r>
              <a:rPr lang="en-US" dirty="0"/>
              <a:t>	By 2030, achieve universal and equitable access to safe and affordable drinking water for all </a:t>
            </a:r>
          </a:p>
          <a:p>
            <a:r>
              <a:rPr lang="en-US" dirty="0"/>
              <a:t>6.2	By 2030, achieve access to adequate and equitable sanitation and hygiene for all and end open defecation, paying special attention to the needs of women and girls and those in vulnerable situations </a:t>
            </a:r>
          </a:p>
          <a:p>
            <a:r>
              <a:rPr lang="en-US" dirty="0"/>
              <a:t>6.3	By 2030, improve water quality by reducing pollution, eliminating dumping and minimizing release of hazardous chemicals and materials, halving the proportion of untreated wastewater and substantially increasing recycling and safe reuse globally</a:t>
            </a:r>
          </a:p>
          <a:p>
            <a:r>
              <a:rPr lang="en-US" dirty="0"/>
              <a:t>6.4	By 2030, substantially increase water-use efficiency across all sectors and ensure sustainable withdrawals and supply of freshwater to address water scarcity and substantially reduce the number of people suffering from water scarcity </a:t>
            </a:r>
          </a:p>
          <a:p>
            <a:r>
              <a:rPr lang="en-US" dirty="0"/>
              <a:t>6.5	By 2030, implement integrated water resources management at all levels, including through transboundary cooperation as appropriate </a:t>
            </a:r>
          </a:p>
          <a:p>
            <a:r>
              <a:rPr lang="en-US" b="1" dirty="0"/>
              <a:t>6.6	By 2020, protect and restore water-related ecosystems, including mountains, forests, wetlands, rivers, aquifers and lakes</a:t>
            </a:r>
          </a:p>
          <a:p>
            <a:endParaRPr lang="tr-TR" dirty="0"/>
          </a:p>
        </p:txBody>
      </p:sp>
    </p:spTree>
    <p:extLst>
      <p:ext uri="{BB962C8B-B14F-4D97-AF65-F5344CB8AC3E}">
        <p14:creationId xmlns:p14="http://schemas.microsoft.com/office/powerpoint/2010/main" val="562482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extLst>
              <a:ext uri="{28A0092B-C50C-407E-A947-70E740481C1C}">
                <a14:useLocalDpi xmlns:a14="http://schemas.microsoft.com/office/drawing/2010/main" val="0"/>
              </a:ext>
            </a:extLst>
          </a:blip>
          <a:srcRect l="26870" t="16786" r="17871" b="5201"/>
          <a:stretch/>
        </p:blipFill>
        <p:spPr>
          <a:xfrm>
            <a:off x="2226568" y="4797152"/>
            <a:ext cx="4433664" cy="1963093"/>
          </a:xfrm>
          <a:prstGeom prst="rect">
            <a:avLst/>
          </a:prstGeom>
        </p:spPr>
      </p:pic>
      <p:sp>
        <p:nvSpPr>
          <p:cNvPr id="2" name="Unvan 1"/>
          <p:cNvSpPr>
            <a:spLocks noGrp="1"/>
          </p:cNvSpPr>
          <p:nvPr>
            <p:ph type="title"/>
          </p:nvPr>
        </p:nvSpPr>
        <p:spPr>
          <a:xfrm>
            <a:off x="457200" y="274638"/>
            <a:ext cx="8229600" cy="634082"/>
          </a:xfrm>
        </p:spPr>
        <p:txBody>
          <a:bodyPr>
            <a:normAutofit fontScale="90000"/>
          </a:bodyPr>
          <a:lstStyle/>
          <a:p>
            <a:r>
              <a:rPr lang="tr-TR" sz="2000" dirty="0" smtClean="0"/>
              <a:t>Oct-2015-</a:t>
            </a:r>
            <a:br>
              <a:rPr lang="tr-TR" sz="2000" dirty="0" smtClean="0"/>
            </a:br>
            <a:r>
              <a:rPr lang="en-US" sz="2000" dirty="0" smtClean="0"/>
              <a:t>UNCCD COP12- </a:t>
            </a:r>
            <a:br>
              <a:rPr lang="en-US" sz="2000" dirty="0" smtClean="0"/>
            </a:br>
            <a:r>
              <a:rPr lang="en-US" sz="2000" dirty="0" smtClean="0"/>
              <a:t>Turkey, 12-23 October 2015</a:t>
            </a:r>
            <a:endParaRPr lang="en-US" sz="2000" dirty="0"/>
          </a:p>
        </p:txBody>
      </p:sp>
      <p:sp>
        <p:nvSpPr>
          <p:cNvPr id="3" name="İçerik Yer Tutucusu 2"/>
          <p:cNvSpPr>
            <a:spLocks noGrp="1"/>
          </p:cNvSpPr>
          <p:nvPr>
            <p:ph idx="1"/>
          </p:nvPr>
        </p:nvSpPr>
        <p:spPr>
          <a:xfrm>
            <a:off x="457200" y="908720"/>
            <a:ext cx="8435280" cy="5217443"/>
          </a:xfrm>
        </p:spPr>
        <p:txBody>
          <a:bodyPr>
            <a:normAutofit/>
          </a:bodyPr>
          <a:lstStyle/>
          <a:p>
            <a:pPr algn="just"/>
            <a:endParaRPr lang="tr-TR" sz="1600" dirty="0" smtClean="0"/>
          </a:p>
          <a:p>
            <a:pPr algn="just"/>
            <a:r>
              <a:rPr lang="en-US" sz="1600" dirty="0" smtClean="0"/>
              <a:t>The Conference of the Parties seems to adopt this following Decision on Land Degradation Neutrality. It says;</a:t>
            </a:r>
          </a:p>
          <a:p>
            <a:pPr algn="just"/>
            <a:r>
              <a:rPr lang="en-US" sz="1600" dirty="0" smtClean="0"/>
              <a:t>Welcoming the United Nations General Assembly adoption of the outcome document Transforming our world: the 2030 Agenda for Sustainable Development, which includes Sustainable Development Goal (SDG) 15: “Protect, restore and promote sustainable use of terrestrial ecosystems, sustainably manage forests, combat desertification, and halt and reverse land degradation and halt biodiversity loss”; and target 15.3: “By 2030, combat desertification, restore degraded land and soil, including land affected by desertification, drought and floods, and strive to achieve a land-degradation-neutral world”,</a:t>
            </a:r>
          </a:p>
          <a:p>
            <a:pPr algn="just"/>
            <a:r>
              <a:rPr lang="en-US" sz="1600" dirty="0" smtClean="0"/>
              <a:t>Endorses the following definition of land degradation neutrality (LDN): “Land degradation neutrality [in affected areas] [in arid, semi-arid and dry sub-humid areas] is a state whereby the amount and quality of land resources necessary to support ecosystem functions and services and enhance food security remain stable or increase within specified temporal and spatial scales and ecosystems”</a:t>
            </a:r>
            <a:endParaRPr lang="en-US" sz="1600" dirty="0"/>
          </a:p>
        </p:txBody>
      </p:sp>
    </p:spTree>
    <p:extLst>
      <p:ext uri="{BB962C8B-B14F-4D97-AF65-F5344CB8AC3E}">
        <p14:creationId xmlns:p14="http://schemas.microsoft.com/office/powerpoint/2010/main" val="3080337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dirty="0" smtClean="0"/>
              <a:t>Oct-2015 </a:t>
            </a:r>
            <a:r>
              <a:rPr lang="tr-TR" dirty="0" err="1" smtClean="0"/>
              <a:t>Forest</a:t>
            </a:r>
            <a:r>
              <a:rPr lang="tr-TR" dirty="0" smtClean="0"/>
              <a:t> Europe</a:t>
            </a:r>
            <a:endParaRPr lang="tr-TR" dirty="0"/>
          </a:p>
        </p:txBody>
      </p:sp>
      <p:sp>
        <p:nvSpPr>
          <p:cNvPr id="3" name="İçerik Yer Tutucusu 2"/>
          <p:cNvSpPr>
            <a:spLocks noGrp="1"/>
          </p:cNvSpPr>
          <p:nvPr>
            <p:ph idx="1"/>
          </p:nvPr>
        </p:nvSpPr>
        <p:spPr/>
        <p:txBody>
          <a:bodyPr>
            <a:normAutofit fontScale="85000" lnSpcReduction="20000"/>
          </a:bodyPr>
          <a:lstStyle/>
          <a:p>
            <a:pPr lvl="0"/>
            <a:r>
              <a:rPr lang="en-US" sz="2400" dirty="0" smtClean="0"/>
              <a:t>The</a:t>
            </a:r>
            <a:r>
              <a:rPr lang="en-US" sz="2400" dirty="0"/>
              <a:t> 7th FOREST EUROPE Ministerial Conference will be held on 20-21 October 2015</a:t>
            </a:r>
            <a:r>
              <a:rPr lang="en-US" sz="2400" dirty="0" smtClean="0"/>
              <a:t>.</a:t>
            </a:r>
            <a:endParaRPr lang="tr-TR" sz="2400" dirty="0" smtClean="0"/>
          </a:p>
          <a:p>
            <a:r>
              <a:rPr lang="en-US" sz="2400" dirty="0"/>
              <a:t>It is expected to adopt these following declarations, </a:t>
            </a:r>
            <a:r>
              <a:rPr lang="en-US" sz="2400" u="sng" dirty="0">
                <a:hlinkClick r:id="rId2"/>
              </a:rPr>
              <a:t>resolutions and decisions.</a:t>
            </a:r>
            <a:endParaRPr lang="tr-TR" sz="2400" dirty="0"/>
          </a:p>
          <a:p>
            <a:pPr lvl="0"/>
            <a:r>
              <a:rPr lang="en-US" sz="2400" dirty="0"/>
              <a:t>Madrid Ministerial Declaration: 25 years together promoting Sustainable Forest Management in Europe</a:t>
            </a:r>
            <a:endParaRPr lang="tr-TR" sz="2400" dirty="0"/>
          </a:p>
          <a:p>
            <a:pPr lvl="0"/>
            <a:r>
              <a:rPr lang="en-US" sz="2400" dirty="0"/>
              <a:t>Madrid Ministerial Resolution 1: Forest sector in the center of Green Economy</a:t>
            </a:r>
            <a:endParaRPr lang="tr-TR" sz="2400" dirty="0"/>
          </a:p>
          <a:p>
            <a:pPr lvl="1"/>
            <a:r>
              <a:rPr lang="tr-TR" sz="2000" dirty="0"/>
              <a:t>WELCOMING </a:t>
            </a:r>
            <a:r>
              <a:rPr lang="tr-TR" sz="2000" dirty="0" err="1"/>
              <a:t>the</a:t>
            </a:r>
            <a:r>
              <a:rPr lang="tr-TR" sz="2000" dirty="0"/>
              <a:t> global </a:t>
            </a:r>
            <a:r>
              <a:rPr lang="tr-TR" sz="2000" dirty="0" err="1"/>
              <a:t>and</a:t>
            </a:r>
            <a:r>
              <a:rPr lang="tr-TR" sz="2000" dirty="0"/>
              <a:t> </a:t>
            </a:r>
            <a:r>
              <a:rPr lang="tr-TR" sz="2000" dirty="0" err="1"/>
              <a:t>regional</a:t>
            </a:r>
            <a:r>
              <a:rPr lang="tr-TR" sz="2000" dirty="0"/>
              <a:t> on-</a:t>
            </a:r>
            <a:r>
              <a:rPr lang="tr-TR" sz="2000" dirty="0" err="1"/>
              <a:t>going</a:t>
            </a:r>
            <a:r>
              <a:rPr lang="tr-TR" sz="2000" dirty="0"/>
              <a:t> </a:t>
            </a:r>
            <a:r>
              <a:rPr lang="tr-TR" sz="2000" dirty="0" err="1"/>
              <a:t>work</a:t>
            </a:r>
            <a:r>
              <a:rPr lang="tr-TR" sz="2000" dirty="0"/>
              <a:t> on </a:t>
            </a:r>
            <a:r>
              <a:rPr lang="tr-TR" sz="2000" dirty="0" err="1"/>
              <a:t>green</a:t>
            </a:r>
            <a:r>
              <a:rPr lang="tr-TR" sz="2000" dirty="0"/>
              <a:t> </a:t>
            </a:r>
            <a:r>
              <a:rPr lang="tr-TR" sz="2000" dirty="0" err="1"/>
              <a:t>economy</a:t>
            </a:r>
            <a:r>
              <a:rPr lang="tr-TR" sz="2000" dirty="0"/>
              <a:t> </a:t>
            </a:r>
            <a:r>
              <a:rPr lang="tr-TR" sz="2000" dirty="0" err="1"/>
              <a:t>and</a:t>
            </a:r>
            <a:r>
              <a:rPr lang="tr-TR" sz="2000" dirty="0"/>
              <a:t> </a:t>
            </a:r>
            <a:r>
              <a:rPr lang="tr-TR" sz="2000" dirty="0" err="1"/>
              <a:t>social</a:t>
            </a:r>
            <a:r>
              <a:rPr lang="tr-TR" sz="2000" dirty="0"/>
              <a:t> </a:t>
            </a:r>
            <a:r>
              <a:rPr lang="tr-TR" sz="2000" dirty="0" err="1"/>
              <a:t>issues</a:t>
            </a:r>
            <a:r>
              <a:rPr lang="tr-TR" sz="2000" dirty="0"/>
              <a:t>, </a:t>
            </a:r>
            <a:r>
              <a:rPr lang="tr-TR" sz="2000" dirty="0" err="1"/>
              <a:t>such</a:t>
            </a:r>
            <a:r>
              <a:rPr lang="tr-TR" sz="2000" dirty="0"/>
              <a:t> as </a:t>
            </a:r>
            <a:r>
              <a:rPr lang="tr-TR" sz="2000" dirty="0" err="1"/>
              <a:t>the</a:t>
            </a:r>
            <a:r>
              <a:rPr lang="tr-TR" sz="2000" dirty="0"/>
              <a:t> Rio+20 </a:t>
            </a:r>
            <a:r>
              <a:rPr lang="tr-TR" sz="2000" dirty="0" err="1"/>
              <a:t>and</a:t>
            </a:r>
            <a:r>
              <a:rPr lang="tr-TR" sz="2000" dirty="0"/>
              <a:t> post-2015 </a:t>
            </a:r>
            <a:r>
              <a:rPr lang="tr-TR" sz="2000" dirty="0" err="1"/>
              <a:t>development</a:t>
            </a:r>
            <a:r>
              <a:rPr lang="tr-TR" sz="2000" dirty="0"/>
              <a:t> </a:t>
            </a:r>
            <a:r>
              <a:rPr lang="tr-TR" sz="2000" dirty="0" err="1"/>
              <a:t>agenda</a:t>
            </a:r>
            <a:r>
              <a:rPr lang="tr-TR" sz="2000" dirty="0"/>
              <a:t> </a:t>
            </a:r>
            <a:r>
              <a:rPr lang="tr-TR" sz="2000" dirty="0" err="1"/>
              <a:t>including</a:t>
            </a:r>
            <a:r>
              <a:rPr lang="tr-TR" sz="2000" dirty="0"/>
              <a:t> </a:t>
            </a:r>
            <a:r>
              <a:rPr lang="tr-TR" sz="2000" dirty="0" err="1"/>
              <a:t>the</a:t>
            </a:r>
            <a:r>
              <a:rPr lang="tr-TR" sz="2000" dirty="0"/>
              <a:t> </a:t>
            </a:r>
            <a:r>
              <a:rPr lang="tr-TR" sz="2000" dirty="0" err="1"/>
              <a:t>development</a:t>
            </a:r>
            <a:r>
              <a:rPr lang="tr-TR" sz="2000" dirty="0"/>
              <a:t> of </a:t>
            </a:r>
            <a:r>
              <a:rPr lang="tr-TR" sz="2000" dirty="0" err="1"/>
              <a:t>the</a:t>
            </a:r>
            <a:r>
              <a:rPr lang="tr-TR" sz="2000" dirty="0"/>
              <a:t> </a:t>
            </a:r>
            <a:r>
              <a:rPr lang="tr-TR" sz="2000" dirty="0" err="1"/>
              <a:t>Sustainable</a:t>
            </a:r>
            <a:r>
              <a:rPr lang="tr-TR" sz="2000" dirty="0"/>
              <a:t> Development </a:t>
            </a:r>
            <a:r>
              <a:rPr lang="tr-TR" sz="2000" dirty="0" err="1"/>
              <a:t>Goals</a:t>
            </a:r>
            <a:r>
              <a:rPr lang="tr-TR" sz="2000" dirty="0"/>
              <a:t>, </a:t>
            </a:r>
            <a:r>
              <a:rPr lang="tr-TR" sz="2000" dirty="0" err="1"/>
              <a:t>the</a:t>
            </a:r>
            <a:r>
              <a:rPr lang="tr-TR" sz="2000" dirty="0"/>
              <a:t> </a:t>
            </a:r>
            <a:r>
              <a:rPr lang="tr-TR" sz="2000" dirty="0" err="1"/>
              <a:t>Decent</a:t>
            </a:r>
            <a:r>
              <a:rPr lang="tr-TR" sz="2000" dirty="0"/>
              <a:t> </a:t>
            </a:r>
            <a:r>
              <a:rPr lang="tr-TR" sz="2000" dirty="0" err="1"/>
              <a:t>Work</a:t>
            </a:r>
            <a:r>
              <a:rPr lang="tr-TR" sz="2000" dirty="0"/>
              <a:t> </a:t>
            </a:r>
            <a:r>
              <a:rPr lang="tr-TR" sz="2000" dirty="0" err="1"/>
              <a:t>Agenda</a:t>
            </a:r>
            <a:r>
              <a:rPr lang="tr-TR" sz="2000" dirty="0"/>
              <a:t> of </a:t>
            </a:r>
            <a:r>
              <a:rPr lang="tr-TR" sz="2000" dirty="0" err="1"/>
              <a:t>the</a:t>
            </a:r>
            <a:r>
              <a:rPr lang="tr-TR" sz="2000" dirty="0"/>
              <a:t> International </a:t>
            </a:r>
            <a:r>
              <a:rPr lang="tr-TR" sz="2000" dirty="0" err="1"/>
              <a:t>Labor</a:t>
            </a:r>
            <a:r>
              <a:rPr lang="tr-TR" sz="2000" dirty="0"/>
              <a:t> </a:t>
            </a:r>
            <a:r>
              <a:rPr lang="tr-TR" sz="2000" dirty="0" err="1"/>
              <a:t>Organization</a:t>
            </a:r>
            <a:r>
              <a:rPr lang="tr-TR" sz="2000" dirty="0"/>
              <a:t> </a:t>
            </a:r>
            <a:r>
              <a:rPr lang="tr-TR" sz="2000" dirty="0" err="1"/>
              <a:t>and</a:t>
            </a:r>
            <a:r>
              <a:rPr lang="tr-TR" sz="2000" dirty="0"/>
              <a:t> </a:t>
            </a:r>
            <a:r>
              <a:rPr lang="tr-TR" sz="2000" dirty="0" err="1"/>
              <a:t>the</a:t>
            </a:r>
            <a:r>
              <a:rPr lang="tr-TR" sz="2000" dirty="0"/>
              <a:t> </a:t>
            </a:r>
            <a:r>
              <a:rPr lang="tr-TR" sz="2000" dirty="0" err="1"/>
              <a:t>Rovaniemi</a:t>
            </a:r>
            <a:r>
              <a:rPr lang="tr-TR" sz="2000" dirty="0"/>
              <a:t> Action Plan </a:t>
            </a:r>
            <a:r>
              <a:rPr lang="tr-TR" sz="2000" dirty="0" err="1"/>
              <a:t>for</a:t>
            </a:r>
            <a:r>
              <a:rPr lang="tr-TR" sz="2000" dirty="0"/>
              <a:t> </a:t>
            </a:r>
            <a:r>
              <a:rPr lang="tr-TR" sz="2000" dirty="0" err="1"/>
              <a:t>the</a:t>
            </a:r>
            <a:r>
              <a:rPr lang="tr-TR" sz="2000" dirty="0"/>
              <a:t> </a:t>
            </a:r>
            <a:r>
              <a:rPr lang="tr-TR" sz="2000" dirty="0" err="1"/>
              <a:t>Forest</a:t>
            </a:r>
            <a:r>
              <a:rPr lang="tr-TR" sz="2000" dirty="0"/>
              <a:t> </a:t>
            </a:r>
            <a:r>
              <a:rPr lang="tr-TR" sz="2000" dirty="0" err="1"/>
              <a:t>Sector</a:t>
            </a:r>
            <a:r>
              <a:rPr lang="tr-TR" sz="2000" dirty="0"/>
              <a:t> in a </a:t>
            </a:r>
            <a:r>
              <a:rPr lang="tr-TR" sz="2000" dirty="0" err="1"/>
              <a:t>Green</a:t>
            </a:r>
            <a:r>
              <a:rPr lang="tr-TR" sz="2000" dirty="0"/>
              <a:t> </a:t>
            </a:r>
            <a:r>
              <a:rPr lang="tr-TR" sz="2000" dirty="0" err="1"/>
              <a:t>Economy</a:t>
            </a:r>
            <a:r>
              <a:rPr lang="tr-TR" sz="2000" dirty="0"/>
              <a:t> </a:t>
            </a:r>
            <a:r>
              <a:rPr lang="tr-TR" sz="2000" dirty="0" err="1"/>
              <a:t>and</a:t>
            </a:r>
            <a:r>
              <a:rPr lang="tr-TR" sz="2000" dirty="0"/>
              <a:t> TAKING NOTE of </a:t>
            </a:r>
            <a:r>
              <a:rPr lang="tr-TR" sz="2000" dirty="0" err="1"/>
              <a:t>the</a:t>
            </a:r>
            <a:r>
              <a:rPr lang="tr-TR" sz="2000" dirty="0"/>
              <a:t> </a:t>
            </a:r>
            <a:r>
              <a:rPr lang="tr-TR" sz="2000" dirty="0" err="1"/>
              <a:t>outcomes</a:t>
            </a:r>
            <a:r>
              <a:rPr lang="tr-TR" sz="2000" dirty="0"/>
              <a:t> of </a:t>
            </a:r>
            <a:r>
              <a:rPr lang="tr-TR" sz="2000" dirty="0" err="1"/>
              <a:t>the</a:t>
            </a:r>
            <a:r>
              <a:rPr lang="tr-TR" sz="2000" dirty="0"/>
              <a:t> World </a:t>
            </a:r>
            <a:r>
              <a:rPr lang="tr-TR" sz="2000" dirty="0" err="1"/>
              <a:t>Forestry</a:t>
            </a:r>
            <a:r>
              <a:rPr lang="tr-TR" sz="2000" dirty="0"/>
              <a:t> </a:t>
            </a:r>
            <a:r>
              <a:rPr lang="tr-TR" sz="2000" dirty="0" err="1"/>
              <a:t>Congress</a:t>
            </a:r>
            <a:r>
              <a:rPr lang="tr-TR" sz="2000" dirty="0"/>
              <a:t> "</a:t>
            </a:r>
            <a:r>
              <a:rPr lang="tr-TR" sz="2000" dirty="0" err="1"/>
              <a:t>Forests</a:t>
            </a:r>
            <a:r>
              <a:rPr lang="tr-TR" sz="2000" dirty="0"/>
              <a:t> </a:t>
            </a:r>
            <a:r>
              <a:rPr lang="tr-TR" sz="2000" dirty="0" err="1"/>
              <a:t>and</a:t>
            </a:r>
            <a:r>
              <a:rPr lang="tr-TR" sz="2000" dirty="0"/>
              <a:t> People: </a:t>
            </a:r>
            <a:r>
              <a:rPr lang="tr-TR" sz="2000" dirty="0" err="1"/>
              <a:t>Investing</a:t>
            </a:r>
            <a:r>
              <a:rPr lang="tr-TR" sz="2000" dirty="0"/>
              <a:t> in a </a:t>
            </a:r>
            <a:r>
              <a:rPr lang="tr-TR" sz="2000" dirty="0" err="1"/>
              <a:t>Sustainable</a:t>
            </a:r>
            <a:r>
              <a:rPr lang="tr-TR" sz="2000" dirty="0"/>
              <a:t> </a:t>
            </a:r>
            <a:r>
              <a:rPr lang="tr-TR" sz="2000" dirty="0" err="1"/>
              <a:t>Future</a:t>
            </a:r>
            <a:endParaRPr lang="tr-TR" sz="2000" dirty="0"/>
          </a:p>
          <a:p>
            <a:pPr lvl="0"/>
            <a:r>
              <a:rPr lang="en-US" sz="2400" dirty="0"/>
              <a:t>Madrid Ministerial Resolution 2: Protection of forests in a changing environment</a:t>
            </a:r>
            <a:endParaRPr lang="tr-TR" sz="2400" dirty="0"/>
          </a:p>
          <a:p>
            <a:pPr lvl="0"/>
            <a:r>
              <a:rPr lang="en-US" sz="2400" dirty="0"/>
              <a:t>Madrid Ministerial Decision: The future direction of FOREST EUROPE</a:t>
            </a:r>
            <a:endParaRPr lang="tr-TR" sz="2400" dirty="0"/>
          </a:p>
          <a:p>
            <a:pPr lvl="0"/>
            <a:endParaRPr lang="tr-TR" sz="2400"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2160" y="274638"/>
            <a:ext cx="2674640" cy="1417559"/>
          </a:xfrm>
          <a:prstGeom prst="rect">
            <a:avLst/>
          </a:prstGeom>
        </p:spPr>
      </p:pic>
    </p:spTree>
    <p:extLst>
      <p:ext uri="{BB962C8B-B14F-4D97-AF65-F5344CB8AC3E}">
        <p14:creationId xmlns:p14="http://schemas.microsoft.com/office/powerpoint/2010/main" val="2596746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Dec-2015</a:t>
            </a:r>
            <a:endParaRPr lang="tr-TR" dirty="0"/>
          </a:p>
        </p:txBody>
      </p:sp>
      <p:sp>
        <p:nvSpPr>
          <p:cNvPr id="3" name="İçerik Yer Tutucusu 2"/>
          <p:cNvSpPr>
            <a:spLocks noGrp="1"/>
          </p:cNvSpPr>
          <p:nvPr>
            <p:ph idx="1"/>
          </p:nvPr>
        </p:nvSpPr>
        <p:spPr>
          <a:xfrm>
            <a:off x="457200" y="1600200"/>
            <a:ext cx="4762872" cy="4525963"/>
          </a:xfrm>
        </p:spPr>
        <p:txBody>
          <a:bodyPr>
            <a:normAutofit fontScale="92500" lnSpcReduction="20000"/>
          </a:bodyPr>
          <a:lstStyle/>
          <a:p>
            <a:r>
              <a:rPr lang="en-US" dirty="0"/>
              <a:t>The twenty-first session of the Conference of the Parties (COP) and the eleventh session of the Conference of the Parties serving as the meeting of the Parties to the Kyoto Protocol (CMP) will take place from 30 November to 11 December 2015, in Paris, France.</a:t>
            </a:r>
            <a:endParaRPr lang="tr-TR" dirty="0"/>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8712" y="1600200"/>
            <a:ext cx="2781468" cy="3778598"/>
          </a:xfrm>
          <a:prstGeom prst="rect">
            <a:avLst/>
          </a:prstGeom>
        </p:spPr>
      </p:pic>
    </p:spTree>
    <p:extLst>
      <p:ext uri="{BB962C8B-B14F-4D97-AF65-F5344CB8AC3E}">
        <p14:creationId xmlns:p14="http://schemas.microsoft.com/office/powerpoint/2010/main" val="25401269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16632"/>
            <a:ext cx="8568952" cy="4514850"/>
          </a:xfrm>
          <a:prstGeom prst="rect">
            <a:avLst/>
          </a:prstGeom>
        </p:spPr>
      </p:pic>
      <p:sp>
        <p:nvSpPr>
          <p:cNvPr id="3" name="Metin kutusu 2"/>
          <p:cNvSpPr txBox="1"/>
          <p:nvPr/>
        </p:nvSpPr>
        <p:spPr>
          <a:xfrm>
            <a:off x="1115616" y="5229200"/>
            <a:ext cx="6984776" cy="1200329"/>
          </a:xfrm>
          <a:prstGeom prst="rect">
            <a:avLst/>
          </a:prstGeom>
          <a:noFill/>
        </p:spPr>
        <p:txBody>
          <a:bodyPr wrap="square" rtlCol="0">
            <a:spAutoFit/>
          </a:bodyPr>
          <a:lstStyle/>
          <a:p>
            <a:pPr algn="ctr"/>
            <a:r>
              <a:rPr lang="az-Cyrl-AZ" sz="2400" b="1" u="sng" dirty="0" smtClean="0">
                <a:hlinkClick r:id="rId3"/>
              </a:rPr>
              <a:t>рахмат</a:t>
            </a:r>
            <a:r>
              <a:rPr lang="az-Cyrl-AZ" sz="2400" b="1" dirty="0"/>
              <a:t> </a:t>
            </a:r>
            <a:r>
              <a:rPr lang="tr-TR" sz="2400" dirty="0" smtClean="0"/>
              <a:t> </a:t>
            </a:r>
          </a:p>
          <a:p>
            <a:pPr algn="ctr"/>
            <a:endParaRPr lang="tr-TR" sz="2400" dirty="0" smtClean="0"/>
          </a:p>
          <a:p>
            <a:pPr algn="ctr"/>
            <a:endParaRPr lang="tr-TR" sz="2400" dirty="0"/>
          </a:p>
        </p:txBody>
      </p:sp>
      <p:sp>
        <p:nvSpPr>
          <p:cNvPr id="4" name="Metin kutusu 3"/>
          <p:cNvSpPr txBox="1"/>
          <p:nvPr/>
        </p:nvSpPr>
        <p:spPr>
          <a:xfrm>
            <a:off x="6732240" y="476672"/>
            <a:ext cx="1800200"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tr-TR" dirty="0"/>
              <a:t>Telman </a:t>
            </a:r>
            <a:r>
              <a:rPr lang="tr-TR" dirty="0" err="1"/>
              <a:t>Village</a:t>
            </a:r>
            <a:r>
              <a:rPr lang="tr-TR" dirty="0"/>
              <a:t> May 2014</a:t>
            </a:r>
          </a:p>
          <a:p>
            <a:endParaRPr lang="tr-TR" dirty="0"/>
          </a:p>
        </p:txBody>
      </p:sp>
    </p:spTree>
    <p:extLst>
      <p:ext uri="{BB962C8B-B14F-4D97-AF65-F5344CB8AC3E}">
        <p14:creationId xmlns:p14="http://schemas.microsoft.com/office/powerpoint/2010/main" val="3703302222"/>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241</TotalTime>
  <Words>2740</Words>
  <Application>Microsoft Office PowerPoint</Application>
  <PresentationFormat>Ekran Gösterisi (4:3)</PresentationFormat>
  <Paragraphs>148</Paragraphs>
  <Slides>27</Slides>
  <Notes>2</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27</vt:i4>
      </vt:variant>
    </vt:vector>
  </HeadingPairs>
  <TitlesOfParts>
    <vt:vector size="30" baseType="lpstr">
      <vt:lpstr>Arial</vt:lpstr>
      <vt:lpstr>Calibri</vt:lpstr>
      <vt:lpstr>Ofis Teması</vt:lpstr>
      <vt:lpstr>  Restoration and adaptation of the mountain forests of Central and North-East Asia" Bishkek, Kyrgyzstan, 19 to 22 October 2015    SOME EXAMPLES OF RECENT INTERNATIONAL DEVELOPMENTS ON FORESTRY AND MOUNTAINS</vt:lpstr>
      <vt:lpstr>1992-2012</vt:lpstr>
      <vt:lpstr>2015- A Milestone Year</vt:lpstr>
      <vt:lpstr>1992</vt:lpstr>
      <vt:lpstr>2000</vt:lpstr>
      <vt:lpstr>2002</vt:lpstr>
      <vt:lpstr>2006</vt:lpstr>
      <vt:lpstr>2007</vt:lpstr>
      <vt:lpstr>2011</vt:lpstr>
      <vt:lpstr>2012</vt:lpstr>
      <vt:lpstr>2012- The Future we Want</vt:lpstr>
      <vt:lpstr>2012- The Future we Want- Forests</vt:lpstr>
      <vt:lpstr>2012- The Future we Want-Mountains</vt:lpstr>
      <vt:lpstr>May-2015-The Forest we Want</vt:lpstr>
      <vt:lpstr>Sept-2015 (2050 vision for forests and forestry) </vt:lpstr>
      <vt:lpstr>2015-Durban Declaration</vt:lpstr>
      <vt:lpstr>Sept-2015- Sustainable Development Goals</vt:lpstr>
      <vt:lpstr>PowerPoint Sunusu</vt:lpstr>
      <vt:lpstr>2015- Sustainable Development Goals</vt:lpstr>
      <vt:lpstr>PowerPoint Sunusu</vt:lpstr>
      <vt:lpstr>Goal 15</vt:lpstr>
      <vt:lpstr>Goal 15</vt:lpstr>
      <vt:lpstr>Goal 6. Ensure availability and sustainable management of water and sanitation for all </vt:lpstr>
      <vt:lpstr>Oct-2015- UNCCD COP12-  Turkey, 12-23 October 2015</vt:lpstr>
      <vt:lpstr>Oct-2015 Forest Europe</vt:lpstr>
      <vt:lpstr>Dec-2015</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Restoration and adaptation of the mountain forests of Central and North-East Asia" Bishkek, Kyrgyzstan, 19 to 22 October 2015    SOME EXAMPLES OF RECENT INTERNATIONAL DEVELOPMENTS ON FORESTRY AND MOUNTAINS</dc:title>
  <dc:creator>Ismail Belen</dc:creator>
  <cp:lastModifiedBy>user</cp:lastModifiedBy>
  <cp:revision>32</cp:revision>
  <dcterms:created xsi:type="dcterms:W3CDTF">2015-10-09T12:34:59Z</dcterms:created>
  <dcterms:modified xsi:type="dcterms:W3CDTF">2015-10-11T08:45:38Z</dcterms:modified>
</cp:coreProperties>
</file>