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2" r:id="rId3"/>
    <p:sldId id="265" r:id="rId4"/>
    <p:sldId id="266" r:id="rId5"/>
    <p:sldId id="267" r:id="rId6"/>
    <p:sldId id="268" r:id="rId7"/>
    <p:sldId id="269" r:id="rId8"/>
    <p:sldId id="260" r:id="rId9"/>
    <p:sldId id="270" r:id="rId10"/>
    <p:sldId id="280" r:id="rId11"/>
    <p:sldId id="271" r:id="rId12"/>
    <p:sldId id="272" r:id="rId13"/>
    <p:sldId id="273" r:id="rId14"/>
    <p:sldId id="274" r:id="rId15"/>
    <p:sldId id="275" r:id="rId16"/>
    <p:sldId id="277" r:id="rId17"/>
    <p:sldId id="278" r:id="rId18"/>
    <p:sldId id="279" r:id="rId19"/>
    <p:sldId id="276" r:id="rId20"/>
    <p:sldId id="261" r:id="rId2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8" d="100"/>
          <a:sy n="88" d="100"/>
        </p:scale>
        <p:origin x="62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D1310621-4C17-4FBB-9FE5-D8FCD50223B4}" type="datetimeFigureOut">
              <a:rPr lang="tr-TR" smtClean="0"/>
              <a:t>30.03.2019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4A63569-66CF-4348-A521-F7AEC2BD212F}" type="slidenum">
              <a:rPr lang="tr-TR" smtClean="0"/>
              <a:t>‹#›</a:t>
            </a:fld>
            <a:endParaRPr lang="tr-TR"/>
          </a:p>
        </p:txBody>
      </p:sp>
    </p:spTree>
    <p:extLst>
      <p:ext uri="{BB962C8B-B14F-4D97-AF65-F5344CB8AC3E}">
        <p14:creationId xmlns:p14="http://schemas.microsoft.com/office/powerpoint/2010/main" val="5689266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D1310621-4C17-4FBB-9FE5-D8FCD50223B4}" type="datetimeFigureOut">
              <a:rPr lang="tr-TR" smtClean="0"/>
              <a:t>30.03.2019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4A63569-66CF-4348-A521-F7AEC2BD212F}" type="slidenum">
              <a:rPr lang="tr-TR" smtClean="0"/>
              <a:t>‹#›</a:t>
            </a:fld>
            <a:endParaRPr lang="tr-TR"/>
          </a:p>
        </p:txBody>
      </p:sp>
    </p:spTree>
    <p:extLst>
      <p:ext uri="{BB962C8B-B14F-4D97-AF65-F5344CB8AC3E}">
        <p14:creationId xmlns:p14="http://schemas.microsoft.com/office/powerpoint/2010/main" val="7286807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D1310621-4C17-4FBB-9FE5-D8FCD50223B4}" type="datetimeFigureOut">
              <a:rPr lang="tr-TR" smtClean="0"/>
              <a:t>30.03.2019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4A63569-66CF-4348-A521-F7AEC2BD212F}" type="slidenum">
              <a:rPr lang="tr-TR" smtClean="0"/>
              <a:t>‹#›</a:t>
            </a:fld>
            <a:endParaRPr lang="tr-TR"/>
          </a:p>
        </p:txBody>
      </p:sp>
    </p:spTree>
    <p:extLst>
      <p:ext uri="{BB962C8B-B14F-4D97-AF65-F5344CB8AC3E}">
        <p14:creationId xmlns:p14="http://schemas.microsoft.com/office/powerpoint/2010/main" val="2750011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D1310621-4C17-4FBB-9FE5-D8FCD50223B4}" type="datetimeFigureOut">
              <a:rPr lang="tr-TR" smtClean="0"/>
              <a:t>30.03.2019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4A63569-66CF-4348-A521-F7AEC2BD212F}" type="slidenum">
              <a:rPr lang="tr-TR" smtClean="0"/>
              <a:t>‹#›</a:t>
            </a:fld>
            <a:endParaRPr lang="tr-TR"/>
          </a:p>
        </p:txBody>
      </p:sp>
    </p:spTree>
    <p:extLst>
      <p:ext uri="{BB962C8B-B14F-4D97-AF65-F5344CB8AC3E}">
        <p14:creationId xmlns:p14="http://schemas.microsoft.com/office/powerpoint/2010/main" val="2814921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D1310621-4C17-4FBB-9FE5-D8FCD50223B4}" type="datetimeFigureOut">
              <a:rPr lang="tr-TR" smtClean="0"/>
              <a:t>30.03.2019</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84A63569-66CF-4348-A521-F7AEC2BD212F}" type="slidenum">
              <a:rPr lang="tr-TR" smtClean="0"/>
              <a:t>‹#›</a:t>
            </a:fld>
            <a:endParaRPr lang="tr-TR"/>
          </a:p>
        </p:txBody>
      </p:sp>
    </p:spTree>
    <p:extLst>
      <p:ext uri="{BB962C8B-B14F-4D97-AF65-F5344CB8AC3E}">
        <p14:creationId xmlns:p14="http://schemas.microsoft.com/office/powerpoint/2010/main" val="2354497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D1310621-4C17-4FBB-9FE5-D8FCD50223B4}" type="datetimeFigureOut">
              <a:rPr lang="tr-TR" smtClean="0"/>
              <a:t>30.03.2019</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84A63569-66CF-4348-A521-F7AEC2BD212F}" type="slidenum">
              <a:rPr lang="tr-TR" smtClean="0"/>
              <a:t>‹#›</a:t>
            </a:fld>
            <a:endParaRPr lang="tr-TR"/>
          </a:p>
        </p:txBody>
      </p:sp>
    </p:spTree>
    <p:extLst>
      <p:ext uri="{BB962C8B-B14F-4D97-AF65-F5344CB8AC3E}">
        <p14:creationId xmlns:p14="http://schemas.microsoft.com/office/powerpoint/2010/main" val="775392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D1310621-4C17-4FBB-9FE5-D8FCD50223B4}" type="datetimeFigureOut">
              <a:rPr lang="tr-TR" smtClean="0"/>
              <a:t>30.03.2019</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84A63569-66CF-4348-A521-F7AEC2BD212F}" type="slidenum">
              <a:rPr lang="tr-TR" smtClean="0"/>
              <a:t>‹#›</a:t>
            </a:fld>
            <a:endParaRPr lang="tr-TR"/>
          </a:p>
        </p:txBody>
      </p:sp>
    </p:spTree>
    <p:extLst>
      <p:ext uri="{BB962C8B-B14F-4D97-AF65-F5344CB8AC3E}">
        <p14:creationId xmlns:p14="http://schemas.microsoft.com/office/powerpoint/2010/main" val="1509780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D1310621-4C17-4FBB-9FE5-D8FCD50223B4}" type="datetimeFigureOut">
              <a:rPr lang="tr-TR" smtClean="0"/>
              <a:t>30.03.2019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4A63569-66CF-4348-A521-F7AEC2BD212F}" type="slidenum">
              <a:rPr lang="tr-TR" smtClean="0"/>
              <a:t>‹#›</a:t>
            </a:fld>
            <a:endParaRPr lang="tr-TR"/>
          </a:p>
        </p:txBody>
      </p:sp>
    </p:spTree>
    <p:extLst>
      <p:ext uri="{BB962C8B-B14F-4D97-AF65-F5344CB8AC3E}">
        <p14:creationId xmlns:p14="http://schemas.microsoft.com/office/powerpoint/2010/main" val="1956493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D1310621-4C17-4FBB-9FE5-D8FCD50223B4}" type="datetimeFigureOut">
              <a:rPr lang="tr-TR" smtClean="0"/>
              <a:t>30.03.2019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4A63569-66CF-4348-A521-F7AEC2BD212F}" type="slidenum">
              <a:rPr lang="tr-TR" smtClean="0"/>
              <a:t>‹#›</a:t>
            </a:fld>
            <a:endParaRPr lang="tr-TR"/>
          </a:p>
        </p:txBody>
      </p:sp>
    </p:spTree>
    <p:extLst>
      <p:ext uri="{BB962C8B-B14F-4D97-AF65-F5344CB8AC3E}">
        <p14:creationId xmlns:p14="http://schemas.microsoft.com/office/powerpoint/2010/main" val="4139594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D1310621-4C17-4FBB-9FE5-D8FCD50223B4}" type="datetimeFigureOut">
              <a:rPr lang="tr-TR" smtClean="0"/>
              <a:t>30.03.2019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4A63569-66CF-4348-A521-F7AEC2BD212F}" type="slidenum">
              <a:rPr lang="tr-TR" smtClean="0"/>
              <a:t>‹#›</a:t>
            </a:fld>
            <a:endParaRPr lang="tr-TR"/>
          </a:p>
        </p:txBody>
      </p:sp>
    </p:spTree>
    <p:extLst>
      <p:ext uri="{BB962C8B-B14F-4D97-AF65-F5344CB8AC3E}">
        <p14:creationId xmlns:p14="http://schemas.microsoft.com/office/powerpoint/2010/main" val="437487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D1310621-4C17-4FBB-9FE5-D8FCD50223B4}" type="datetimeFigureOut">
              <a:rPr lang="tr-TR" smtClean="0"/>
              <a:t>30.03.2019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4A63569-66CF-4348-A521-F7AEC2BD212F}" type="slidenum">
              <a:rPr lang="tr-TR" smtClean="0"/>
              <a:t>‹#›</a:t>
            </a:fld>
            <a:endParaRPr lang="tr-TR"/>
          </a:p>
        </p:txBody>
      </p:sp>
    </p:spTree>
    <p:extLst>
      <p:ext uri="{BB962C8B-B14F-4D97-AF65-F5344CB8AC3E}">
        <p14:creationId xmlns:p14="http://schemas.microsoft.com/office/powerpoint/2010/main" val="97924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310621-4C17-4FBB-9FE5-D8FCD50223B4}" type="datetimeFigureOut">
              <a:rPr lang="tr-TR" smtClean="0"/>
              <a:t>30.03.2019</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A63569-66CF-4348-A521-F7AEC2BD212F}" type="slidenum">
              <a:rPr lang="tr-TR" smtClean="0"/>
              <a:t>‹#›</a:t>
            </a:fld>
            <a:endParaRPr lang="tr-TR"/>
          </a:p>
        </p:txBody>
      </p:sp>
    </p:spTree>
    <p:extLst>
      <p:ext uri="{BB962C8B-B14F-4D97-AF65-F5344CB8AC3E}">
        <p14:creationId xmlns:p14="http://schemas.microsoft.com/office/powerpoint/2010/main" val="29657825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mailto:ormuh@ormuh.org.tr" TargetMode="External"/><Relationship Id="rId2" Type="http://schemas.openxmlformats.org/officeDocument/2006/relationships/hyperlink" Target="https://ormuh.org.tr/" TargetMode="External"/><Relationship Id="rId1" Type="http://schemas.openxmlformats.org/officeDocument/2006/relationships/slideLayout" Target="../slideLayouts/slideLayout2.xml"/><Relationship Id="rId4" Type="http://schemas.openxmlformats.org/officeDocument/2006/relationships/hyperlink" Target="mailto:ismailbelen52@gmail.com"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ormuh.org.tr/subeler"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ormuh.org.tr/post/yeni-dergimiz-cikti" TargetMode="External"/><Relationship Id="rId2" Type="http://schemas.openxmlformats.org/officeDocument/2006/relationships/hyperlink" Target="https://www.ormuh.org.tr/"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knowledge.unccd.int/cso/turkish-chamber-forest-engineers" TargetMode="External"/><Relationship Id="rId2" Type="http://schemas.openxmlformats.org/officeDocument/2006/relationships/hyperlink" Target="http://european-foresters.eu/meetings/gcm/74,6"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4.jpg"/><Relationship Id="rId7" Type="http://schemas.openxmlformats.org/officeDocument/2006/relationships/image" Target="../media/image8.jp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7.xml"/><Relationship Id="rId5" Type="http://schemas.openxmlformats.org/officeDocument/2006/relationships/image" Target="../media/image13.jpg"/><Relationship Id="rId4" Type="http://schemas.openxmlformats.org/officeDocument/2006/relationships/image" Target="../media/image1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hyperlink" Target="http://www.gonder.org.tr/wp-content/uploads/2018/12/Bosnia-Avc%C4%B1lar.docx" TargetMode="External"/><Relationship Id="rId3" Type="http://schemas.openxmlformats.org/officeDocument/2006/relationships/hyperlink" Target="http://www.albaforest.com/" TargetMode="External"/><Relationship Id="rId7" Type="http://schemas.openxmlformats.org/officeDocument/2006/relationships/hyperlink" Target="http://ahik.org/" TargetMode="External"/><Relationship Id="rId2" Type="http://schemas.openxmlformats.org/officeDocument/2006/relationships/hyperlink" Target="http://www.gonder.org.tr/wp-content/uploads/2018/12/Arnavutluk-Alba-Forest.pdf" TargetMode="External"/><Relationship Id="rId1" Type="http://schemas.openxmlformats.org/officeDocument/2006/relationships/slideLayout" Target="../slideLayouts/slideLayout7.xml"/><Relationship Id="rId6" Type="http://schemas.openxmlformats.org/officeDocument/2006/relationships/hyperlink" Target="http://www.gonder.org.tr/wp-content/uploads/2018/12/Azerbaycan-%D0%BA%D0%BE%D0%BF%D0%B8%D1%8F.docx" TargetMode="External"/><Relationship Id="rId5" Type="http://schemas.openxmlformats.org/officeDocument/2006/relationships/hyperlink" Target="http://www.gonder.org.tr/wp-content/uploads/2018/12/Azerbaycan-T%C3%BCrk%C3%A7e.docx" TargetMode="External"/><Relationship Id="rId10" Type="http://schemas.openxmlformats.org/officeDocument/2006/relationships/hyperlink" Target="http://ssspdp.ba/" TargetMode="External"/><Relationship Id="rId4" Type="http://schemas.openxmlformats.org/officeDocument/2006/relationships/hyperlink" Target="http://www.gonder.org.tr/wp-content/uploads/2018/12/Azerbaycan-English.docx" TargetMode="External"/><Relationship Id="rId9" Type="http://schemas.openxmlformats.org/officeDocument/2006/relationships/hyperlink" Target="http://www.slobih.ba/"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www.gonder.org.tr/wp-content/uploads/2018/12/Romanya-Federatia-Silva.docx" TargetMode="External"/><Relationship Id="rId3" Type="http://schemas.openxmlformats.org/officeDocument/2006/relationships/hyperlink" Target="http://www.gonder.org.tr/wp-content/uploads/2018/12/Bosnia-Beekepers.docx" TargetMode="External"/><Relationship Id="rId7" Type="http://schemas.openxmlformats.org/officeDocument/2006/relationships/hyperlink" Target="http://efdsz.hu/" TargetMode="External"/><Relationship Id="rId2" Type="http://schemas.openxmlformats.org/officeDocument/2006/relationships/hyperlink" Target="http://usitfbih.ba/" TargetMode="External"/><Relationship Id="rId1" Type="http://schemas.openxmlformats.org/officeDocument/2006/relationships/slideLayout" Target="../slideLayouts/slideLayout7.xml"/><Relationship Id="rId6" Type="http://schemas.openxmlformats.org/officeDocument/2006/relationships/hyperlink" Target="http://www.landuse-association.kg/" TargetMode="External"/><Relationship Id="rId5" Type="http://schemas.openxmlformats.org/officeDocument/2006/relationships/hyperlink" Target="http://www.gonder.org.tr/wp-content/uploads/2018/12/K%C4%B1rg%C4%B1zistan-Kyrgyz-Kaflu-MoU.docx" TargetMode="External"/><Relationship Id="rId4" Type="http://schemas.openxmlformats.org/officeDocument/2006/relationships/hyperlink" Target="http://aifm.org/en" TargetMode="External"/><Relationship Id="rId9" Type="http://schemas.openxmlformats.org/officeDocument/2006/relationships/hyperlink" Target="https://federatiasilva.ro/"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s://www.tocbirsen.org.tr/" TargetMode="External"/><Relationship Id="rId3" Type="http://schemas.openxmlformats.org/officeDocument/2006/relationships/hyperlink" Target="http://progresulsilvic.ro/" TargetMode="External"/><Relationship Id="rId7" Type="http://schemas.openxmlformats.org/officeDocument/2006/relationships/hyperlink" Target="http://www.ozorman-is.org.tr/" TargetMode="External"/><Relationship Id="rId2" Type="http://schemas.openxmlformats.org/officeDocument/2006/relationships/hyperlink" Target="http://www.gonder.org.tr/wp-content/uploads/2018/12/Romania-Progresul-Silvic.pdf" TargetMode="External"/><Relationship Id="rId1" Type="http://schemas.openxmlformats.org/officeDocument/2006/relationships/slideLayout" Target="../slideLayouts/slideLayout7.xml"/><Relationship Id="rId6" Type="http://schemas.openxmlformats.org/officeDocument/2006/relationships/hyperlink" Target="http://www.gonder.org.tr/wp-content/uploads/2018/12/OMO-_z-Orman-__-3-Aral%C4%B1k-2018.docx" TargetMode="External"/><Relationship Id="rId5" Type="http://schemas.openxmlformats.org/officeDocument/2006/relationships/hyperlink" Target="http://www.orfamder.org/" TargetMode="External"/><Relationship Id="rId4" Type="http://schemas.openxmlformats.org/officeDocument/2006/relationships/hyperlink" Target="http://www.gonder.org.tr/wp-content/uploads/2018/12/ORFAMDER-3-Aral%C4%B1k-2018.docx"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621972" y="2344737"/>
            <a:ext cx="9144000" cy="1681163"/>
          </a:xfrm>
        </p:spPr>
        <p:txBody>
          <a:bodyPr>
            <a:normAutofit fontScale="90000"/>
          </a:bodyPr>
          <a:lstStyle/>
          <a:p>
            <a:r>
              <a:rPr lang="en-US" dirty="0" smtClean="0"/>
              <a:t>Chamber of Forest Engineers of Turkey</a:t>
            </a:r>
            <a:endParaRPr lang="en-US" dirty="0"/>
          </a:p>
        </p:txBody>
      </p:sp>
      <p:sp>
        <p:nvSpPr>
          <p:cNvPr id="3" name="Alt Başlık 2"/>
          <p:cNvSpPr>
            <a:spLocks noGrp="1"/>
          </p:cNvSpPr>
          <p:nvPr>
            <p:ph type="subTitle" idx="1"/>
          </p:nvPr>
        </p:nvSpPr>
        <p:spPr>
          <a:xfrm>
            <a:off x="1621972" y="4287838"/>
            <a:ext cx="9144000" cy="1655762"/>
          </a:xfrm>
        </p:spPr>
        <p:txBody>
          <a:bodyPr>
            <a:normAutofit/>
          </a:bodyPr>
          <a:lstStyle/>
          <a:p>
            <a:r>
              <a:rPr lang="tr-TR" dirty="0" smtClean="0"/>
              <a:t>April 2019</a:t>
            </a:r>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932" y="418986"/>
            <a:ext cx="4286250" cy="1428750"/>
          </a:xfrm>
          <a:prstGeom prst="rect">
            <a:avLst/>
          </a:prstGeom>
        </p:spPr>
      </p:pic>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5462" y="498702"/>
            <a:ext cx="1840367" cy="1823247"/>
          </a:xfrm>
          <a:prstGeom prst="rect">
            <a:avLst/>
          </a:prstGeom>
        </p:spPr>
      </p:pic>
    </p:spTree>
    <p:extLst>
      <p:ext uri="{BB962C8B-B14F-4D97-AF65-F5344CB8AC3E}">
        <p14:creationId xmlns:p14="http://schemas.microsoft.com/office/powerpoint/2010/main" val="2560151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1104446"/>
          </a:xfrm>
        </p:spPr>
        <p:style>
          <a:lnRef idx="1">
            <a:schemeClr val="accent6"/>
          </a:lnRef>
          <a:fillRef idx="2">
            <a:schemeClr val="accent6"/>
          </a:fillRef>
          <a:effectRef idx="1">
            <a:schemeClr val="accent6"/>
          </a:effectRef>
          <a:fontRef idx="minor">
            <a:schemeClr val="dk1"/>
          </a:fontRef>
        </p:style>
        <p:txBody>
          <a:bodyPr>
            <a:normAutofit/>
          </a:bodyPr>
          <a:lstStyle/>
          <a:p>
            <a:r>
              <a:rPr lang="en-NZ" sz="4000" dirty="0"/>
              <a:t>The Chamber of Forest Engineer of </a:t>
            </a:r>
            <a:r>
              <a:rPr lang="en-NZ" sz="4000" dirty="0" smtClean="0"/>
              <a:t>Turkey</a:t>
            </a:r>
            <a:r>
              <a:rPr lang="tr-TR" sz="4000" dirty="0"/>
              <a:t> </a:t>
            </a:r>
            <a:r>
              <a:rPr lang="tr-TR" sz="4000" dirty="0" smtClean="0"/>
              <a:t>(OMO)</a:t>
            </a:r>
            <a:endParaRPr lang="tr-TR" sz="4000" dirty="0"/>
          </a:p>
        </p:txBody>
      </p:sp>
      <p:sp>
        <p:nvSpPr>
          <p:cNvPr id="3" name="İçerik Yer Tutucusu 2"/>
          <p:cNvSpPr>
            <a:spLocks noGrp="1"/>
          </p:cNvSpPr>
          <p:nvPr>
            <p:ph idx="1"/>
          </p:nvPr>
        </p:nvSpPr>
        <p:spPr/>
        <p:txBody>
          <a:bodyPr>
            <a:normAutofit/>
          </a:bodyPr>
          <a:lstStyle/>
          <a:p>
            <a:r>
              <a:rPr lang="en-ID" sz="2000" dirty="0"/>
              <a:t>Chamber of Forest Engineers is one of the non-governmental organization recognized by the Constitution of the Republic of Turkey</a:t>
            </a:r>
            <a:r>
              <a:rPr lang="en-ID" sz="2000" dirty="0" smtClean="0"/>
              <a:t>.</a:t>
            </a:r>
            <a:r>
              <a:rPr lang="en-GB" sz="2000" dirty="0"/>
              <a:t> </a:t>
            </a:r>
            <a:endParaRPr lang="tr-TR" sz="2000" dirty="0" smtClean="0"/>
          </a:p>
          <a:p>
            <a:r>
              <a:rPr lang="en-GB" sz="2000" dirty="0" smtClean="0"/>
              <a:t>According </a:t>
            </a:r>
            <a:r>
              <a:rPr lang="en-GB" sz="2000" dirty="0"/>
              <a:t>to the Turkish Constitution it has “public corporate entity” and “public institute nature”.  Currently it has approximately 17 thousand (17 000) active members.</a:t>
            </a:r>
            <a:endParaRPr lang="en-ID" sz="2000" dirty="0"/>
          </a:p>
          <a:p>
            <a:r>
              <a:rPr lang="en-ID" sz="2000" dirty="0"/>
              <a:t>OMO is an organization with a legal personality affiliated to the UNION OF CHAMBERS OF TURKISH ENGINEERS AND ARCHITECTS. It has its own code approved by the Grand National Assembly of Turkey</a:t>
            </a:r>
          </a:p>
          <a:p>
            <a:r>
              <a:rPr lang="en-ID" sz="2000" dirty="0" smtClean="0">
                <a:ea typeface="Verdana" pitchFamily="34" charset="0"/>
                <a:cs typeface="Verdana" pitchFamily="34" charset="0"/>
              </a:rPr>
              <a:t>the </a:t>
            </a:r>
            <a:r>
              <a:rPr lang="en-ID" sz="2000" dirty="0">
                <a:ea typeface="Verdana" pitchFamily="34" charset="0"/>
                <a:cs typeface="Verdana" pitchFamily="34" charset="0"/>
              </a:rPr>
              <a:t>Chamber has ordinary functions on forestry and foresters’ matters over the country such as:</a:t>
            </a:r>
          </a:p>
          <a:p>
            <a:pPr marL="1076325" lvl="1" indent="-354013" fontAlgn="base">
              <a:spcBef>
                <a:spcPct val="0"/>
              </a:spcBef>
              <a:spcAft>
                <a:spcPct val="0"/>
              </a:spcAft>
              <a:buFont typeface="Wingdings" pitchFamily="2" charset="2"/>
              <a:buChar char="ü"/>
            </a:pPr>
            <a:r>
              <a:rPr lang="en-ID" altLang="en-US" sz="2000" dirty="0">
                <a:ea typeface="Verdana" panose="020B0604030504040204" pitchFamily="34" charset="0"/>
                <a:cs typeface="Verdana" panose="020B0604030504040204" pitchFamily="34" charset="0"/>
              </a:rPr>
              <a:t>contribution to preparation/improvement of forestry related policy, strategy, laws, regulations, norms and standards, </a:t>
            </a:r>
          </a:p>
          <a:p>
            <a:pPr marL="1076325" lvl="1" indent="-354013" fontAlgn="base">
              <a:spcBef>
                <a:spcPct val="0"/>
              </a:spcBef>
              <a:spcAft>
                <a:spcPct val="0"/>
              </a:spcAft>
              <a:buFont typeface="Wingdings" pitchFamily="2" charset="2"/>
              <a:buChar char="ü"/>
            </a:pPr>
            <a:r>
              <a:rPr lang="en-ID" altLang="en-US" sz="2000" dirty="0">
                <a:ea typeface="Verdana" panose="020B0604030504040204" pitchFamily="34" charset="0"/>
                <a:cs typeface="Verdana" panose="020B0604030504040204" pitchFamily="34" charset="0"/>
              </a:rPr>
              <a:t>Protect and improvement of the rights, authorities and responsibilities of forest engineers,</a:t>
            </a:r>
          </a:p>
          <a:p>
            <a:pPr marL="1076325" lvl="1" indent="-354013" fontAlgn="base">
              <a:spcBef>
                <a:spcPct val="0"/>
              </a:spcBef>
              <a:spcAft>
                <a:spcPct val="0"/>
              </a:spcAft>
              <a:buFont typeface="Wingdings" pitchFamily="2" charset="2"/>
              <a:buChar char="ü"/>
            </a:pPr>
            <a:r>
              <a:rPr lang="en-ID" sz="2000" dirty="0">
                <a:ea typeface="Verdana" pitchFamily="34" charset="0"/>
                <a:cs typeface="Verdana" pitchFamily="34" charset="0"/>
              </a:rPr>
              <a:t>Preparation and dissemination of </a:t>
            </a:r>
            <a:r>
              <a:rPr lang="en-ID" altLang="en-US" sz="2000" dirty="0">
                <a:ea typeface="Verdana" panose="020B0604030504040204" pitchFamily="34" charset="0"/>
                <a:cs typeface="Verdana" panose="020B0604030504040204" pitchFamily="34" charset="0"/>
              </a:rPr>
              <a:t>forestry related documents, reports, books, visual promotion materials (e.g. quarterly journal of </a:t>
            </a:r>
            <a:r>
              <a:rPr lang="en-ID" altLang="en-US" sz="2000" i="1" dirty="0">
                <a:ea typeface="Verdana" panose="020B0604030504040204" pitchFamily="34" charset="0"/>
                <a:cs typeface="Verdana" panose="020B0604030504040204" pitchFamily="34" charset="0"/>
              </a:rPr>
              <a:t>Forest Engineering)</a:t>
            </a:r>
            <a:r>
              <a:rPr lang="en-ID" altLang="en-US" sz="2000" dirty="0">
                <a:ea typeface="Verdana" panose="020B0604030504040204" pitchFamily="34" charset="0"/>
                <a:cs typeface="Verdana" panose="020B0604030504040204" pitchFamily="34" charset="0"/>
              </a:rPr>
              <a:t> </a:t>
            </a:r>
          </a:p>
        </p:txBody>
      </p:sp>
    </p:spTree>
    <p:extLst>
      <p:ext uri="{BB962C8B-B14F-4D97-AF65-F5344CB8AC3E}">
        <p14:creationId xmlns:p14="http://schemas.microsoft.com/office/powerpoint/2010/main" val="486996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o 4"/>
          <p:cNvGraphicFramePr>
            <a:graphicFrameLocks noGrp="1"/>
          </p:cNvGraphicFramePr>
          <p:nvPr>
            <p:extLst>
              <p:ext uri="{D42A27DB-BD31-4B8C-83A1-F6EECF244321}">
                <p14:modId xmlns:p14="http://schemas.microsoft.com/office/powerpoint/2010/main" val="3181200439"/>
              </p:ext>
            </p:extLst>
          </p:nvPr>
        </p:nvGraphicFramePr>
        <p:xfrm>
          <a:off x="0" y="71187"/>
          <a:ext cx="12192000" cy="6786814"/>
        </p:xfrm>
        <a:graphic>
          <a:graphicData uri="http://schemas.openxmlformats.org/drawingml/2006/table">
            <a:tbl>
              <a:tblPr firstRow="1" firstCol="1" bandRow="1">
                <a:tableStyleId>{5C22544A-7EE6-4342-B048-85BDC9FD1C3A}</a:tableStyleId>
              </a:tblPr>
              <a:tblGrid>
                <a:gridCol w="2289511"/>
                <a:gridCol w="9902489"/>
              </a:tblGrid>
              <a:tr h="625087">
                <a:tc>
                  <a:txBody>
                    <a:bodyPr/>
                    <a:lstStyle/>
                    <a:p>
                      <a:pPr>
                        <a:lnSpc>
                          <a:spcPct val="107000"/>
                        </a:lnSpc>
                        <a:spcAft>
                          <a:spcPts val="0"/>
                        </a:spcAft>
                      </a:pPr>
                      <a:r>
                        <a:rPr lang="en-GB" sz="1800" dirty="0">
                          <a:effectLst/>
                        </a:rPr>
                        <a:t>Date of </a:t>
                      </a:r>
                      <a:r>
                        <a:rPr lang="en-GB" sz="1800" dirty="0" err="1" smtClean="0">
                          <a:effectLst/>
                        </a:rPr>
                        <a:t>Estab</a:t>
                      </a:r>
                      <a:r>
                        <a:rPr lang="tr-TR" sz="1800" dirty="0" smtClean="0">
                          <a:effectLst/>
                        </a:rPr>
                        <a:t>.</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1800" dirty="0">
                          <a:effectLst/>
                        </a:rPr>
                        <a:t>4 February 1954</a:t>
                      </a:r>
                    </a:p>
                    <a:p>
                      <a:pPr fontAlgn="base">
                        <a:lnSpc>
                          <a:spcPct val="107000"/>
                        </a:lnSpc>
                        <a:spcAft>
                          <a:spcPts val="15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523762">
                <a:tc>
                  <a:txBody>
                    <a:bodyPr/>
                    <a:lstStyle/>
                    <a:p>
                      <a:pPr>
                        <a:lnSpc>
                          <a:spcPct val="107000"/>
                        </a:lnSpc>
                        <a:spcAft>
                          <a:spcPts val="0"/>
                        </a:spcAft>
                      </a:pPr>
                      <a:r>
                        <a:rPr lang="en-GB" sz="1800">
                          <a:effectLst/>
                        </a:rPr>
                        <a:t>Date of Register</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1800" dirty="0">
                          <a:effectLst/>
                        </a:rPr>
                        <a:t>4 February </a:t>
                      </a:r>
                      <a:r>
                        <a:rPr lang="en-GB" sz="1800" dirty="0" smtClean="0">
                          <a:effectLst/>
                        </a:rPr>
                        <a:t>1954</a:t>
                      </a:r>
                      <a:endParaRPr lang="en-GB" sz="1800" dirty="0">
                        <a:effectLst/>
                      </a:endParaRPr>
                    </a:p>
                  </a:txBody>
                  <a:tcPr marL="0" marR="0" marT="0" marB="0" anchor="ctr"/>
                </a:tc>
              </a:tr>
              <a:tr h="331828">
                <a:tc>
                  <a:txBody>
                    <a:bodyPr/>
                    <a:lstStyle/>
                    <a:p>
                      <a:pPr>
                        <a:lnSpc>
                          <a:spcPct val="107000"/>
                        </a:lnSpc>
                        <a:spcAft>
                          <a:spcPts val="0"/>
                        </a:spcAft>
                      </a:pPr>
                      <a:r>
                        <a:rPr lang="en-GB" sz="1800">
                          <a:effectLst/>
                        </a:rPr>
                        <a:t>Place of Register</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1800">
                          <a:effectLst/>
                        </a:rPr>
                        <a:t>The Official Gazette  of Turkey</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3010114">
                <a:tc>
                  <a:txBody>
                    <a:bodyPr/>
                    <a:lstStyle/>
                    <a:p>
                      <a:pPr>
                        <a:lnSpc>
                          <a:spcPct val="107000"/>
                        </a:lnSpc>
                        <a:spcAft>
                          <a:spcPts val="0"/>
                        </a:spcAft>
                      </a:pPr>
                      <a:r>
                        <a:rPr lang="en-GB" sz="1800">
                          <a:effectLst/>
                        </a:rPr>
                        <a:t>Institution Nature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1800" dirty="0">
                          <a:effectLst/>
                        </a:rPr>
                        <a:t>OMO, a non-profit NGO, was established within the framework of ” 6235 Numbered Turkish Engineer and Architect Chambers Union Law” published at Turkey’s Official Gazette dated 4 February 1954.</a:t>
                      </a:r>
                    </a:p>
                    <a:p>
                      <a:pPr fontAlgn="base">
                        <a:lnSpc>
                          <a:spcPct val="107000"/>
                        </a:lnSpc>
                        <a:spcAft>
                          <a:spcPts val="1500"/>
                        </a:spcAft>
                      </a:pPr>
                      <a:r>
                        <a:rPr lang="en-GB" sz="1800" dirty="0">
                          <a:effectLst/>
                        </a:rPr>
                        <a:t>According to Turkish Legislation this date is the establishment and registry date of OMO.</a:t>
                      </a:r>
                    </a:p>
                    <a:p>
                      <a:pPr fontAlgn="base">
                        <a:lnSpc>
                          <a:spcPct val="107000"/>
                        </a:lnSpc>
                        <a:spcAft>
                          <a:spcPts val="1500"/>
                        </a:spcAft>
                      </a:pPr>
                      <a:r>
                        <a:rPr lang="en-GB" sz="1800" dirty="0">
                          <a:effectLst/>
                        </a:rPr>
                        <a:t>OMO has also “Main Regulation” beside the Law which was also published  at Turkey’s Official Gazette. The Main Regulation establishes the structure, working principles and procedures of OMO.</a:t>
                      </a:r>
                    </a:p>
                    <a:p>
                      <a:pPr fontAlgn="base">
                        <a:lnSpc>
                          <a:spcPct val="107000"/>
                        </a:lnSpc>
                        <a:spcAft>
                          <a:spcPts val="1500"/>
                        </a:spcAft>
                      </a:pPr>
                      <a:r>
                        <a:rPr lang="en-GB" sz="1800" dirty="0">
                          <a:effectLst/>
                        </a:rPr>
                        <a:t>Since the OMO was established by law, there is no separate declaration of establishment or charter. This “Main Regulation” replaces “Charter of OMO”</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919030">
                <a:tc>
                  <a:txBody>
                    <a:bodyPr/>
                    <a:lstStyle/>
                    <a:p>
                      <a:pPr>
                        <a:lnSpc>
                          <a:spcPct val="107000"/>
                        </a:lnSpc>
                        <a:spcAft>
                          <a:spcPts val="0"/>
                        </a:spcAft>
                      </a:pPr>
                      <a:r>
                        <a:rPr lang="en-GB" sz="1800">
                          <a:effectLst/>
                        </a:rPr>
                        <a:t>Post Address</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1800" dirty="0" err="1">
                          <a:effectLst/>
                        </a:rPr>
                        <a:t>Beştepeler</a:t>
                      </a:r>
                      <a:r>
                        <a:rPr lang="en-GB" sz="1800" dirty="0">
                          <a:effectLst/>
                        </a:rPr>
                        <a:t> </a:t>
                      </a:r>
                      <a:r>
                        <a:rPr lang="en-GB" sz="1800" dirty="0" err="1">
                          <a:effectLst/>
                        </a:rPr>
                        <a:t>Mah</a:t>
                      </a:r>
                      <a:r>
                        <a:rPr lang="en-GB" sz="1800" dirty="0">
                          <a:effectLst/>
                        </a:rPr>
                        <a:t>. 31.Sk. No:3 </a:t>
                      </a:r>
                      <a:r>
                        <a:rPr lang="en-GB" sz="1800" dirty="0" err="1">
                          <a:effectLst/>
                        </a:rPr>
                        <a:t>Beştepe</a:t>
                      </a:r>
                      <a:r>
                        <a:rPr lang="en-GB" sz="1800" dirty="0">
                          <a:effectLst/>
                        </a:rPr>
                        <a:t> </a:t>
                      </a:r>
                      <a:r>
                        <a:rPr lang="en-GB" sz="1800" dirty="0" err="1">
                          <a:effectLst/>
                        </a:rPr>
                        <a:t>Yenimahalle</a:t>
                      </a:r>
                      <a:r>
                        <a:rPr lang="en-GB" sz="1800" dirty="0">
                          <a:effectLst/>
                        </a:rPr>
                        <a:t> </a:t>
                      </a:r>
                      <a:r>
                        <a:rPr lang="en-GB" sz="1800" dirty="0" smtClean="0">
                          <a:effectLst/>
                        </a:rPr>
                        <a:t>–Postal </a:t>
                      </a:r>
                      <a:r>
                        <a:rPr lang="en-GB" sz="1800" dirty="0">
                          <a:effectLst/>
                        </a:rPr>
                        <a:t>Code:  06560</a:t>
                      </a:r>
                    </a:p>
                    <a:p>
                      <a:pPr fontAlgn="base">
                        <a:lnSpc>
                          <a:spcPct val="107000"/>
                        </a:lnSpc>
                        <a:spcAft>
                          <a:spcPts val="1500"/>
                        </a:spcAft>
                      </a:pPr>
                      <a:r>
                        <a:rPr lang="en-GB" sz="1800" dirty="0">
                          <a:effectLst/>
                        </a:rPr>
                        <a:t>Ankara TURKEY</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331828">
                <a:tc>
                  <a:txBody>
                    <a:bodyPr/>
                    <a:lstStyle/>
                    <a:p>
                      <a:pPr>
                        <a:lnSpc>
                          <a:spcPct val="107000"/>
                        </a:lnSpc>
                        <a:spcAft>
                          <a:spcPts val="0"/>
                        </a:spcAft>
                      </a:pPr>
                      <a:r>
                        <a:rPr lang="en-GB" sz="1800" dirty="0">
                          <a:effectLst/>
                        </a:rPr>
                        <a:t>Web Page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1800" u="none" strike="noStrike">
                          <a:effectLst/>
                          <a:hlinkClick r:id="rId2"/>
                        </a:rPr>
                        <a:t>https://ormuh.org.tr/</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331828">
                <a:tc>
                  <a:txBody>
                    <a:bodyPr/>
                    <a:lstStyle/>
                    <a:p>
                      <a:pPr>
                        <a:lnSpc>
                          <a:spcPct val="107000"/>
                        </a:lnSpc>
                        <a:spcAft>
                          <a:spcPts val="0"/>
                        </a:spcAft>
                      </a:pPr>
                      <a:r>
                        <a:rPr lang="en-GB" sz="1800">
                          <a:effectLst/>
                        </a:rPr>
                        <a:t>Email</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1800" u="none" strike="noStrike">
                          <a:effectLst/>
                          <a:hlinkClick r:id="rId3"/>
                        </a:rPr>
                        <a:t>ormuh@ormuh.org.tr</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331828">
                <a:tc>
                  <a:txBody>
                    <a:bodyPr/>
                    <a:lstStyle/>
                    <a:p>
                      <a:pPr>
                        <a:lnSpc>
                          <a:spcPct val="107000"/>
                        </a:lnSpc>
                        <a:spcAft>
                          <a:spcPts val="0"/>
                        </a:spcAft>
                      </a:pPr>
                      <a:r>
                        <a:rPr lang="en-GB" sz="1800">
                          <a:effectLst/>
                        </a:rPr>
                        <a:t>Phone</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1800">
                          <a:effectLst/>
                        </a:rPr>
                        <a:t>+90 312 215 00 33</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381509">
                <a:tc>
                  <a:txBody>
                    <a:bodyPr/>
                    <a:lstStyle/>
                    <a:p>
                      <a:pPr>
                        <a:lnSpc>
                          <a:spcPct val="107000"/>
                        </a:lnSpc>
                        <a:spcAft>
                          <a:spcPts val="0"/>
                        </a:spcAft>
                      </a:pPr>
                      <a:r>
                        <a:rPr lang="en-GB" sz="1800">
                          <a:effectLst/>
                        </a:rPr>
                        <a:t>For contact</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1800" dirty="0">
                          <a:effectLst/>
                        </a:rPr>
                        <a:t>İsmail BELEN- Foreign Relations Adviser  Mail: </a:t>
                      </a:r>
                      <a:r>
                        <a:rPr lang="en-GB" sz="1800" u="sng" dirty="0">
                          <a:effectLst/>
                          <a:hlinkClick r:id="rId4"/>
                        </a:rPr>
                        <a:t>ismailbelen52@gmail.com</a:t>
                      </a:r>
                      <a:r>
                        <a:rPr lang="en-GB" sz="1800" dirty="0">
                          <a:effectLst/>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bl>
          </a:graphicData>
        </a:graphic>
      </p:graphicFrame>
    </p:spTree>
    <p:extLst>
      <p:ext uri="{BB962C8B-B14F-4D97-AF65-F5344CB8AC3E}">
        <p14:creationId xmlns:p14="http://schemas.microsoft.com/office/powerpoint/2010/main" val="6379913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538389"/>
          </a:xfrm>
        </p:spPr>
        <p:style>
          <a:lnRef idx="1">
            <a:schemeClr val="accent6"/>
          </a:lnRef>
          <a:fillRef idx="2">
            <a:schemeClr val="accent6"/>
          </a:fillRef>
          <a:effectRef idx="1">
            <a:schemeClr val="accent6"/>
          </a:effectRef>
          <a:fontRef idx="minor">
            <a:schemeClr val="dk1"/>
          </a:fontRef>
        </p:style>
        <p:txBody>
          <a:bodyPr>
            <a:normAutofit fontScale="90000"/>
          </a:bodyPr>
          <a:lstStyle/>
          <a:p>
            <a:r>
              <a:rPr lang="tr-TR" dirty="0" err="1" smtClean="0"/>
              <a:t>Members</a:t>
            </a:r>
            <a:r>
              <a:rPr lang="tr-TR" dirty="0" smtClean="0"/>
              <a:t> of OMO</a:t>
            </a:r>
            <a:endParaRPr lang="en-GB" dirty="0"/>
          </a:p>
        </p:txBody>
      </p:sp>
      <p:sp>
        <p:nvSpPr>
          <p:cNvPr id="3" name="İçerik Yer Tutucusu 2"/>
          <p:cNvSpPr>
            <a:spLocks noGrp="1"/>
          </p:cNvSpPr>
          <p:nvPr>
            <p:ph idx="1"/>
          </p:nvPr>
        </p:nvSpPr>
        <p:spPr>
          <a:xfrm>
            <a:off x="838200" y="987425"/>
            <a:ext cx="10515600" cy="5054146"/>
          </a:xfrm>
        </p:spPr>
        <p:txBody>
          <a:bodyPr>
            <a:noAutofit/>
          </a:bodyPr>
          <a:lstStyle/>
          <a:p>
            <a:r>
              <a:rPr lang="en-GB" sz="1800" dirty="0"/>
              <a:t>Beside the Foundation </a:t>
            </a:r>
            <a:r>
              <a:rPr lang="en-GB" sz="1800" dirty="0" smtClean="0"/>
              <a:t>Law</a:t>
            </a:r>
            <a:r>
              <a:rPr lang="tr-TR" sz="1800" dirty="0" smtClean="0"/>
              <a:t>,</a:t>
            </a:r>
            <a:r>
              <a:rPr lang="en-GB" sz="1800" dirty="0" smtClean="0"/>
              <a:t> </a:t>
            </a:r>
            <a:r>
              <a:rPr lang="en-GB" sz="1800" dirty="0"/>
              <a:t>there is another Law No. 5531 entitled “</a:t>
            </a:r>
            <a:r>
              <a:rPr lang="en-GB" sz="1800" b="1" dirty="0"/>
              <a:t>The Law on Forest Engineers, Forest Industrial Engineers and Woodworking Industrial Engineers</a:t>
            </a:r>
            <a:r>
              <a:rPr lang="en-GB" sz="1800" dirty="0"/>
              <a:t>.” dated July 8, 2006 has been published in Turkish Official Gazette.</a:t>
            </a:r>
          </a:p>
          <a:p>
            <a:r>
              <a:rPr lang="en-GB" sz="1800" dirty="0"/>
              <a:t> </a:t>
            </a:r>
            <a:r>
              <a:rPr lang="en-GB" sz="1800" dirty="0" smtClean="0"/>
              <a:t>According </a:t>
            </a:r>
            <a:r>
              <a:rPr lang="en-GB" sz="1800" dirty="0"/>
              <a:t>to this Law Numbered 5531, OMO is the legal representative of three different professional groups as follows: </a:t>
            </a:r>
            <a:endParaRPr lang="tr-TR" sz="1800" dirty="0" smtClean="0"/>
          </a:p>
          <a:p>
            <a:pPr lvl="1"/>
            <a:r>
              <a:rPr lang="en-GB" sz="1100" dirty="0" smtClean="0"/>
              <a:t>Forest </a:t>
            </a:r>
            <a:r>
              <a:rPr lang="en-GB" sz="1100" dirty="0"/>
              <a:t>Engineers, </a:t>
            </a:r>
            <a:endParaRPr lang="tr-TR" sz="1100" dirty="0" smtClean="0"/>
          </a:p>
          <a:p>
            <a:pPr lvl="1"/>
            <a:r>
              <a:rPr lang="en-GB" sz="1100" dirty="0" smtClean="0"/>
              <a:t>Forest </a:t>
            </a:r>
            <a:r>
              <a:rPr lang="en-GB" sz="1100" dirty="0"/>
              <a:t>Industrial Engineers, </a:t>
            </a:r>
            <a:endParaRPr lang="tr-TR" sz="1100" dirty="0" smtClean="0"/>
          </a:p>
          <a:p>
            <a:pPr lvl="1"/>
            <a:r>
              <a:rPr lang="en-GB" sz="1100" dirty="0" smtClean="0"/>
              <a:t>and </a:t>
            </a:r>
            <a:r>
              <a:rPr lang="en-GB" sz="1100" dirty="0"/>
              <a:t>Woodworking Industrial Engineers</a:t>
            </a:r>
            <a:r>
              <a:rPr lang="en-GB" sz="1100" dirty="0" smtClean="0"/>
              <a:t>.</a:t>
            </a:r>
            <a:r>
              <a:rPr lang="tr-TR" sz="1100" dirty="0" smtClean="0"/>
              <a:t> </a:t>
            </a:r>
            <a:r>
              <a:rPr lang="en-GB" sz="1100" dirty="0"/>
              <a:t> </a:t>
            </a:r>
            <a:endParaRPr lang="tr-TR" sz="1100" dirty="0" smtClean="0"/>
          </a:p>
          <a:p>
            <a:r>
              <a:rPr lang="en-GB" sz="1800" dirty="0" smtClean="0"/>
              <a:t>Currently </a:t>
            </a:r>
            <a:r>
              <a:rPr lang="tr-TR" sz="1800" dirty="0" smtClean="0"/>
              <a:t>OMO </a:t>
            </a:r>
            <a:r>
              <a:rPr lang="en-GB" sz="1800" dirty="0" smtClean="0"/>
              <a:t>has </a:t>
            </a:r>
            <a:r>
              <a:rPr lang="en-GB" sz="1800" dirty="0"/>
              <a:t>about 17 thousand active members. A large number of its members work in forestry related departments of the Ministry of Agriculture and Forestry.</a:t>
            </a:r>
          </a:p>
          <a:p>
            <a:r>
              <a:rPr lang="en-GB" sz="1800" dirty="0"/>
              <a:t> </a:t>
            </a:r>
            <a:r>
              <a:rPr lang="en-GB" sz="1800" dirty="0" smtClean="0"/>
              <a:t>These </a:t>
            </a:r>
            <a:r>
              <a:rPr lang="en-GB" sz="1800" dirty="0"/>
              <a:t>Institutes are as follows</a:t>
            </a:r>
            <a:r>
              <a:rPr lang="en-GB" sz="1800" dirty="0" smtClean="0"/>
              <a:t>;</a:t>
            </a:r>
            <a:r>
              <a:rPr lang="tr-TR" sz="1800" dirty="0" smtClean="0"/>
              <a:t> </a:t>
            </a:r>
          </a:p>
          <a:p>
            <a:pPr lvl="1"/>
            <a:r>
              <a:rPr lang="en-GB" sz="1400" dirty="0" smtClean="0"/>
              <a:t>a</a:t>
            </a:r>
            <a:r>
              <a:rPr lang="en-GB" sz="1400" dirty="0"/>
              <a:t>)	General Directorate of </a:t>
            </a:r>
            <a:r>
              <a:rPr lang="en-GB" sz="1400" dirty="0" smtClean="0"/>
              <a:t>Forests</a:t>
            </a:r>
            <a:r>
              <a:rPr lang="tr-TR" sz="1400" dirty="0" smtClean="0"/>
              <a:t>, </a:t>
            </a:r>
          </a:p>
          <a:p>
            <a:pPr lvl="1"/>
            <a:r>
              <a:rPr lang="en-GB" sz="1400" dirty="0" smtClean="0"/>
              <a:t>b</a:t>
            </a:r>
            <a:r>
              <a:rPr lang="en-GB" sz="1400" dirty="0"/>
              <a:t>)	General Directorate of Nature Conservation and National Parks</a:t>
            </a:r>
            <a:r>
              <a:rPr lang="en-GB" sz="1400" dirty="0" smtClean="0"/>
              <a:t>,</a:t>
            </a:r>
            <a:r>
              <a:rPr lang="tr-TR" sz="1400" dirty="0" smtClean="0"/>
              <a:t> </a:t>
            </a:r>
          </a:p>
          <a:p>
            <a:pPr lvl="1"/>
            <a:r>
              <a:rPr lang="en-GB" sz="1400" dirty="0" smtClean="0"/>
              <a:t>c</a:t>
            </a:r>
            <a:r>
              <a:rPr lang="en-GB" sz="1400" dirty="0"/>
              <a:t>)	General Directorate of Combating Desertification and Erosion. </a:t>
            </a:r>
          </a:p>
          <a:p>
            <a:r>
              <a:rPr lang="en-GB" sz="1800" dirty="0"/>
              <a:t> </a:t>
            </a:r>
            <a:r>
              <a:rPr lang="en-GB" sz="1800" dirty="0" smtClean="0"/>
              <a:t>In </a:t>
            </a:r>
            <a:r>
              <a:rPr lang="en-GB" sz="1800" dirty="0"/>
              <a:t>addition, there are members working in public institutions such as General Directorate of State Hydraulic Works and General Directorate of Highways. </a:t>
            </a:r>
            <a:endParaRPr lang="tr-TR" sz="1800" dirty="0" smtClean="0"/>
          </a:p>
          <a:p>
            <a:r>
              <a:rPr lang="en-GB" sz="1800" dirty="0" smtClean="0"/>
              <a:t>On </a:t>
            </a:r>
            <a:r>
              <a:rPr lang="en-GB" sz="1800" dirty="0"/>
              <a:t>the other hand, there are members working in their own workplace and working in private sector companies</a:t>
            </a:r>
            <a:r>
              <a:rPr lang="en-GB" sz="1800" dirty="0" smtClean="0"/>
              <a:t>.</a:t>
            </a:r>
            <a:r>
              <a:rPr lang="tr-TR" sz="1800" dirty="0" smtClean="0"/>
              <a:t> </a:t>
            </a:r>
            <a:r>
              <a:rPr lang="tr-TR" sz="1800" dirty="0"/>
              <a:t>T</a:t>
            </a:r>
            <a:r>
              <a:rPr lang="en-GB" sz="1800" dirty="0"/>
              <a:t>here are 800 offices and companies registered to OMO and continuing their business life.</a:t>
            </a:r>
          </a:p>
          <a:p>
            <a:endParaRPr lang="en-GB" sz="1800" dirty="0"/>
          </a:p>
        </p:txBody>
      </p:sp>
    </p:spTree>
    <p:extLst>
      <p:ext uri="{BB962C8B-B14F-4D97-AF65-F5344CB8AC3E}">
        <p14:creationId xmlns:p14="http://schemas.microsoft.com/office/powerpoint/2010/main" val="1881264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538389"/>
          </a:xfrm>
        </p:spPr>
        <p:style>
          <a:lnRef idx="1">
            <a:schemeClr val="accent6"/>
          </a:lnRef>
          <a:fillRef idx="2">
            <a:schemeClr val="accent6"/>
          </a:fillRef>
          <a:effectRef idx="1">
            <a:schemeClr val="accent6"/>
          </a:effectRef>
          <a:fontRef idx="minor">
            <a:schemeClr val="dk1"/>
          </a:fontRef>
        </p:style>
        <p:txBody>
          <a:bodyPr>
            <a:normAutofit fontScale="90000"/>
          </a:bodyPr>
          <a:lstStyle/>
          <a:p>
            <a:r>
              <a:rPr lang="tr-TR" dirty="0" smtClean="0"/>
              <a:t>Management of OMO</a:t>
            </a:r>
            <a:endParaRPr lang="en-GB" dirty="0"/>
          </a:p>
        </p:txBody>
      </p:sp>
      <p:sp>
        <p:nvSpPr>
          <p:cNvPr id="3" name="İçerik Yer Tutucusu 2"/>
          <p:cNvSpPr>
            <a:spLocks noGrp="1"/>
          </p:cNvSpPr>
          <p:nvPr>
            <p:ph idx="1"/>
          </p:nvPr>
        </p:nvSpPr>
        <p:spPr>
          <a:xfrm>
            <a:off x="838200" y="987425"/>
            <a:ext cx="10515600" cy="5358946"/>
          </a:xfrm>
        </p:spPr>
        <p:txBody>
          <a:bodyPr>
            <a:noAutofit/>
          </a:bodyPr>
          <a:lstStyle/>
          <a:p>
            <a:r>
              <a:rPr lang="en-GB" sz="2200" dirty="0" smtClean="0"/>
              <a:t>The </a:t>
            </a:r>
            <a:r>
              <a:rPr lang="en-GB" sz="2200" dirty="0"/>
              <a:t>main management mechanism of the Chamber of Forest Engineers is "</a:t>
            </a:r>
            <a:r>
              <a:rPr lang="en-GB" sz="2200" b="1" dirty="0"/>
              <a:t>General Assembly</a:t>
            </a:r>
            <a:r>
              <a:rPr lang="en-GB" sz="2200" dirty="0"/>
              <a:t>" held every two years. </a:t>
            </a:r>
            <a:endParaRPr lang="tr-TR" sz="2200" dirty="0" smtClean="0"/>
          </a:p>
          <a:p>
            <a:r>
              <a:rPr lang="en-GB" sz="2200" dirty="0" smtClean="0"/>
              <a:t>The </a:t>
            </a:r>
            <a:r>
              <a:rPr lang="en-GB" sz="2200" dirty="0"/>
              <a:t>executive body is the "Board of Directors". The last General Assembly was held in April 2018 and the Board of Directors Chaired by Hasan Türkyılmaz was elected.  </a:t>
            </a:r>
          </a:p>
          <a:p>
            <a:r>
              <a:rPr lang="en-GB" sz="2200" dirty="0" smtClean="0"/>
              <a:t>The </a:t>
            </a:r>
            <a:r>
              <a:rPr lang="en-GB" sz="2200" dirty="0"/>
              <a:t>Headquarter </a:t>
            </a:r>
            <a:r>
              <a:rPr lang="en-GB" sz="2200" dirty="0" smtClean="0"/>
              <a:t>of </a:t>
            </a:r>
            <a:r>
              <a:rPr lang="tr-TR" sz="2200" dirty="0" smtClean="0"/>
              <a:t>OMO </a:t>
            </a:r>
            <a:r>
              <a:rPr lang="en-GB" sz="2200" dirty="0" smtClean="0"/>
              <a:t>is </a:t>
            </a:r>
            <a:r>
              <a:rPr lang="en-GB" sz="2200" dirty="0"/>
              <a:t>in </a:t>
            </a:r>
            <a:r>
              <a:rPr lang="en-GB" sz="2200" dirty="0" smtClean="0"/>
              <a:t>Ankara, which is the </a:t>
            </a:r>
            <a:r>
              <a:rPr lang="en-GB" sz="2200" dirty="0"/>
              <a:t>capital city of Turkey as well. In addition to headquarters (</a:t>
            </a:r>
            <a:r>
              <a:rPr lang="en-GB" sz="2200" dirty="0" err="1"/>
              <a:t>Center</a:t>
            </a:r>
            <a:r>
              <a:rPr lang="en-GB" sz="2200" dirty="0"/>
              <a:t>)  of OMO, there are several "branches" located in different places of Turkey.  </a:t>
            </a:r>
            <a:endParaRPr lang="tr-TR" sz="2200" dirty="0" smtClean="0"/>
          </a:p>
          <a:p>
            <a:r>
              <a:rPr lang="en-GB" sz="2200" dirty="0" smtClean="0"/>
              <a:t>These </a:t>
            </a:r>
            <a:r>
              <a:rPr lang="en-GB" sz="2200" dirty="0"/>
              <a:t>branches are established or removed by the OMO General Assembly according to regional situations and the number of members. The management of each branch is determined by its members in a completely democratic election</a:t>
            </a:r>
            <a:r>
              <a:rPr lang="en-GB" sz="2200" dirty="0" smtClean="0"/>
              <a:t>.</a:t>
            </a:r>
            <a:r>
              <a:rPr lang="tr-TR" sz="2200" dirty="0" smtClean="0"/>
              <a:t> </a:t>
            </a:r>
            <a:r>
              <a:rPr lang="en-GB" sz="2200" dirty="0"/>
              <a:t> As of </a:t>
            </a:r>
            <a:r>
              <a:rPr lang="tr-TR" sz="2200" dirty="0" smtClean="0"/>
              <a:t>2019,</a:t>
            </a:r>
            <a:r>
              <a:rPr lang="en-GB" sz="2200" dirty="0" smtClean="0"/>
              <a:t> </a:t>
            </a:r>
            <a:r>
              <a:rPr lang="en-GB" sz="2200" dirty="0"/>
              <a:t>OMO has branches as follows: </a:t>
            </a:r>
            <a:r>
              <a:rPr lang="en-GB" sz="2200" u="sng" dirty="0">
                <a:hlinkClick r:id="rId2"/>
              </a:rPr>
              <a:t>https://www.ormuh.org.tr/subeler</a:t>
            </a:r>
            <a:r>
              <a:rPr lang="en-GB" sz="2200" dirty="0"/>
              <a:t> </a:t>
            </a:r>
            <a:r>
              <a:rPr lang="tr-TR" sz="2200" dirty="0" smtClean="0"/>
              <a:t> </a:t>
            </a:r>
            <a:r>
              <a:rPr lang="en-GB" sz="2200" dirty="0" smtClean="0"/>
              <a:t>Ankara</a:t>
            </a:r>
            <a:r>
              <a:rPr lang="tr-TR" sz="2200" dirty="0" smtClean="0"/>
              <a:t>,</a:t>
            </a:r>
            <a:r>
              <a:rPr lang="en-GB" sz="2200" dirty="0" smtClean="0"/>
              <a:t>Istanbul</a:t>
            </a:r>
            <a:r>
              <a:rPr lang="tr-TR" sz="2200" dirty="0" smtClean="0"/>
              <a:t>, </a:t>
            </a:r>
            <a:r>
              <a:rPr lang="en-GB" sz="2200" dirty="0" smtClean="0"/>
              <a:t>East </a:t>
            </a:r>
            <a:r>
              <a:rPr lang="en-GB" sz="2200" dirty="0"/>
              <a:t>Black Sea- </a:t>
            </a:r>
            <a:r>
              <a:rPr lang="en-GB" sz="2200" dirty="0" smtClean="0"/>
              <a:t>Trabzon</a:t>
            </a:r>
            <a:r>
              <a:rPr lang="tr-TR" sz="2200" dirty="0" smtClean="0"/>
              <a:t>, </a:t>
            </a:r>
            <a:r>
              <a:rPr lang="en-GB" sz="2200" dirty="0" smtClean="0"/>
              <a:t>Izmir</a:t>
            </a:r>
            <a:r>
              <a:rPr lang="tr-TR" sz="2200" dirty="0" smtClean="0"/>
              <a:t>, </a:t>
            </a:r>
            <a:r>
              <a:rPr lang="en-GB" sz="2200" dirty="0" smtClean="0"/>
              <a:t>West Mediterranean-Antalya</a:t>
            </a:r>
            <a:r>
              <a:rPr lang="tr-TR" sz="2200" dirty="0" smtClean="0"/>
              <a:t>, </a:t>
            </a:r>
            <a:r>
              <a:rPr lang="en-GB" sz="2200" dirty="0" smtClean="0"/>
              <a:t>East Mediterranean</a:t>
            </a:r>
            <a:r>
              <a:rPr lang="tr-TR" sz="2200" dirty="0" smtClean="0"/>
              <a:t>, </a:t>
            </a:r>
            <a:r>
              <a:rPr lang="en-GB" sz="2200" dirty="0" err="1" smtClean="0"/>
              <a:t>Elaziğ</a:t>
            </a:r>
            <a:r>
              <a:rPr lang="tr-TR" sz="2200" dirty="0" smtClean="0"/>
              <a:t>, </a:t>
            </a:r>
            <a:r>
              <a:rPr lang="en-GB" sz="2200" dirty="0" smtClean="0"/>
              <a:t>West </a:t>
            </a:r>
            <a:r>
              <a:rPr lang="en-GB" sz="2200" dirty="0"/>
              <a:t>Black </a:t>
            </a:r>
            <a:r>
              <a:rPr lang="en-GB" sz="2200" dirty="0" smtClean="0"/>
              <a:t>Sea</a:t>
            </a:r>
            <a:r>
              <a:rPr lang="tr-TR" sz="2200" dirty="0" smtClean="0"/>
              <a:t>, </a:t>
            </a:r>
            <a:r>
              <a:rPr lang="en-GB" sz="2200" dirty="0" smtClean="0"/>
              <a:t>Bursa</a:t>
            </a:r>
            <a:r>
              <a:rPr lang="tr-TR" sz="2200" dirty="0" smtClean="0"/>
              <a:t>, </a:t>
            </a:r>
            <a:r>
              <a:rPr lang="en-GB" sz="2200" dirty="0" err="1" smtClean="0"/>
              <a:t>Denizli</a:t>
            </a:r>
            <a:r>
              <a:rPr lang="tr-TR" sz="2200" dirty="0" smtClean="0"/>
              <a:t>, </a:t>
            </a:r>
            <a:r>
              <a:rPr lang="en-GB" sz="2200" dirty="0" err="1" smtClean="0"/>
              <a:t>Amasya</a:t>
            </a:r>
            <a:r>
              <a:rPr lang="tr-TR" sz="2200" dirty="0" smtClean="0"/>
              <a:t>, </a:t>
            </a:r>
            <a:r>
              <a:rPr lang="en-GB" sz="2200" dirty="0" smtClean="0"/>
              <a:t>Erzurum</a:t>
            </a:r>
            <a:r>
              <a:rPr lang="tr-TR" sz="2200" dirty="0" smtClean="0"/>
              <a:t>, </a:t>
            </a:r>
            <a:r>
              <a:rPr lang="en-GB" sz="2200" dirty="0" err="1" smtClean="0"/>
              <a:t>Sakarya</a:t>
            </a:r>
            <a:r>
              <a:rPr lang="en-GB" sz="2200" dirty="0" smtClean="0"/>
              <a:t> </a:t>
            </a:r>
            <a:endParaRPr lang="en-GB" sz="2200" dirty="0"/>
          </a:p>
          <a:p>
            <a:r>
              <a:rPr lang="en-GB" sz="2200" dirty="0"/>
              <a:t> </a:t>
            </a:r>
            <a:r>
              <a:rPr lang="en-GB" sz="2200" dirty="0" smtClean="0"/>
              <a:t>In </a:t>
            </a:r>
            <a:r>
              <a:rPr lang="en-GB" sz="2200" dirty="0"/>
              <a:t>addition to the branches, there are OMO representatives in the relevant Faculties, regions and provinces. These representatives are assigned by the OMO Board of Directors</a:t>
            </a:r>
            <a:r>
              <a:rPr lang="en-GB" sz="2200" dirty="0" smtClean="0"/>
              <a:t>.</a:t>
            </a:r>
            <a:endParaRPr lang="en-GB" sz="2200" dirty="0"/>
          </a:p>
        </p:txBody>
      </p:sp>
    </p:spTree>
    <p:extLst>
      <p:ext uri="{BB962C8B-B14F-4D97-AF65-F5344CB8AC3E}">
        <p14:creationId xmlns:p14="http://schemas.microsoft.com/office/powerpoint/2010/main" val="1881264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995589"/>
          </a:xfrm>
        </p:spPr>
        <p:style>
          <a:lnRef idx="1">
            <a:schemeClr val="accent6"/>
          </a:lnRef>
          <a:fillRef idx="2">
            <a:schemeClr val="accent6"/>
          </a:fillRef>
          <a:effectRef idx="1">
            <a:schemeClr val="accent6"/>
          </a:effectRef>
          <a:fontRef idx="minor">
            <a:schemeClr val="dk1"/>
          </a:fontRef>
        </p:style>
        <p:txBody>
          <a:bodyPr/>
          <a:lstStyle/>
          <a:p>
            <a:r>
              <a:rPr lang="en-US" dirty="0" smtClean="0"/>
              <a:t>Budget and National Cooperation</a:t>
            </a:r>
            <a:endParaRPr lang="en-US" dirty="0"/>
          </a:p>
        </p:txBody>
      </p:sp>
      <p:sp>
        <p:nvSpPr>
          <p:cNvPr id="3" name="İçerik Yer Tutucusu 2"/>
          <p:cNvSpPr>
            <a:spLocks noGrp="1"/>
          </p:cNvSpPr>
          <p:nvPr>
            <p:ph idx="1"/>
          </p:nvPr>
        </p:nvSpPr>
        <p:spPr>
          <a:xfrm>
            <a:off x="838200" y="1545771"/>
            <a:ext cx="10515600" cy="4631192"/>
          </a:xfrm>
        </p:spPr>
        <p:txBody>
          <a:bodyPr>
            <a:normAutofit lnSpcReduction="10000"/>
          </a:bodyPr>
          <a:lstStyle/>
          <a:p>
            <a:r>
              <a:rPr lang="en-GB" dirty="0"/>
              <a:t> OMO meets all expenses with its own means. The main source of income is the membership fees. </a:t>
            </a:r>
            <a:r>
              <a:rPr lang="tr-TR" dirty="0" err="1" smtClean="0"/>
              <a:t>All</a:t>
            </a:r>
            <a:r>
              <a:rPr lang="tr-TR" dirty="0" smtClean="0"/>
              <a:t> m</a:t>
            </a:r>
            <a:r>
              <a:rPr lang="en-GB" dirty="0" smtClean="0"/>
              <a:t>embers </a:t>
            </a:r>
            <a:r>
              <a:rPr lang="en-GB" dirty="0"/>
              <a:t>must pay the membership fee.</a:t>
            </a:r>
            <a:endParaRPr lang="tr-TR" dirty="0" smtClean="0"/>
          </a:p>
          <a:p>
            <a:r>
              <a:rPr lang="en-GB" dirty="0" smtClean="0"/>
              <a:t>OMO </a:t>
            </a:r>
            <a:r>
              <a:rPr lang="en-GB" dirty="0"/>
              <a:t>has its own web page </a:t>
            </a:r>
            <a:r>
              <a:rPr lang="en-GB" u="sng" dirty="0">
                <a:hlinkClick r:id="rId2"/>
              </a:rPr>
              <a:t>https://www.ormuh.org.tr/</a:t>
            </a:r>
            <a:r>
              <a:rPr lang="en-GB" dirty="0"/>
              <a:t>  and periodicals. </a:t>
            </a:r>
            <a:r>
              <a:rPr lang="en-GB" u="sng" dirty="0">
                <a:hlinkClick r:id="rId3"/>
              </a:rPr>
              <a:t>https://www.ormuh.org.tr/post/yeni-dergimiz-cikti</a:t>
            </a:r>
            <a:r>
              <a:rPr lang="en-GB" dirty="0"/>
              <a:t> </a:t>
            </a:r>
          </a:p>
          <a:p>
            <a:r>
              <a:rPr lang="en-GB" dirty="0"/>
              <a:t> OMO has close cooperation with the State Institutions including the General Directorate of Forests. The Director General of Forest, himself is a member of OMO as well as all deputies, heads of departments, all regional workers. </a:t>
            </a:r>
          </a:p>
          <a:p>
            <a:r>
              <a:rPr lang="en-GB" dirty="0"/>
              <a:t> In Turkey OMO organise several meetings, conferences and training programmes. It has its own building in Ankara with branches offices in overall of Turkey. </a:t>
            </a:r>
          </a:p>
        </p:txBody>
      </p:sp>
    </p:spTree>
    <p:extLst>
      <p:ext uri="{BB962C8B-B14F-4D97-AF65-F5344CB8AC3E}">
        <p14:creationId xmlns:p14="http://schemas.microsoft.com/office/powerpoint/2010/main" val="17259949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777875"/>
          </a:xfrm>
        </p:spPr>
        <p:style>
          <a:lnRef idx="1">
            <a:schemeClr val="accent6"/>
          </a:lnRef>
          <a:fillRef idx="2">
            <a:schemeClr val="accent6"/>
          </a:fillRef>
          <a:effectRef idx="1">
            <a:schemeClr val="accent6"/>
          </a:effectRef>
          <a:fontRef idx="minor">
            <a:schemeClr val="dk1"/>
          </a:fontRef>
        </p:style>
        <p:txBody>
          <a:bodyPr/>
          <a:lstStyle/>
          <a:p>
            <a:r>
              <a:rPr lang="tr-TR" dirty="0" smtClean="0"/>
              <a:t>International Cooperation</a:t>
            </a:r>
            <a:endParaRPr lang="en-GB" dirty="0"/>
          </a:p>
        </p:txBody>
      </p:sp>
      <p:sp>
        <p:nvSpPr>
          <p:cNvPr id="3" name="İçerik Yer Tutucusu 2"/>
          <p:cNvSpPr>
            <a:spLocks noGrp="1"/>
          </p:cNvSpPr>
          <p:nvPr>
            <p:ph idx="1"/>
          </p:nvPr>
        </p:nvSpPr>
        <p:spPr>
          <a:xfrm>
            <a:off x="838200" y="1317171"/>
            <a:ext cx="10515600" cy="4859792"/>
          </a:xfrm>
        </p:spPr>
        <p:txBody>
          <a:bodyPr>
            <a:normAutofit fontScale="92500" lnSpcReduction="10000"/>
          </a:bodyPr>
          <a:lstStyle/>
          <a:p>
            <a:r>
              <a:rPr lang="en-GB" dirty="0" smtClean="0"/>
              <a:t>In </a:t>
            </a:r>
            <a:r>
              <a:rPr lang="en-GB" dirty="0"/>
              <a:t>addition to the activities in Turkey, OMO, is working </a:t>
            </a:r>
            <a:r>
              <a:rPr lang="en-GB" dirty="0" smtClean="0"/>
              <a:t>active</a:t>
            </a:r>
            <a:r>
              <a:rPr lang="tr-TR" dirty="0" err="1" smtClean="0"/>
              <a:t>ly</a:t>
            </a:r>
            <a:r>
              <a:rPr lang="en-GB" dirty="0" smtClean="0"/>
              <a:t> </a:t>
            </a:r>
            <a:r>
              <a:rPr lang="en-GB" dirty="0"/>
              <a:t>in the international arena. According to its legislation, OMO is authorized to cooperate internationally, to carry out projects and to establish partnerships.</a:t>
            </a:r>
            <a:endParaRPr lang="tr-TR" dirty="0" smtClean="0"/>
          </a:p>
          <a:p>
            <a:r>
              <a:rPr lang="en-GB" dirty="0" smtClean="0"/>
              <a:t>It </a:t>
            </a:r>
            <a:r>
              <a:rPr lang="en-GB" dirty="0"/>
              <a:t>has close cooperation with United Nations agencies including FAO. </a:t>
            </a:r>
          </a:p>
          <a:p>
            <a:r>
              <a:rPr lang="tr-TR" dirty="0" err="1" smtClean="0"/>
              <a:t>In</a:t>
            </a:r>
            <a:r>
              <a:rPr lang="tr-TR" dirty="0" smtClean="0"/>
              <a:t> </a:t>
            </a:r>
            <a:r>
              <a:rPr lang="en-GB" dirty="0" smtClean="0"/>
              <a:t>2018</a:t>
            </a:r>
            <a:r>
              <a:rPr lang="en-GB" dirty="0"/>
              <a:t>, OMO was the chair of the Council of European Foresters. OMO Participates in "Forest Europe" meetings. It’s is an active member of the Union of European Foresters (</a:t>
            </a:r>
            <a:r>
              <a:rPr lang="en-GB" u="sng" dirty="0">
                <a:hlinkClick r:id="rId2"/>
              </a:rPr>
              <a:t>http://european-foresters.eu/meetings/gcm/74,6</a:t>
            </a:r>
            <a:r>
              <a:rPr lang="en-GB" dirty="0"/>
              <a:t>) </a:t>
            </a:r>
          </a:p>
          <a:p>
            <a:r>
              <a:rPr lang="en-GB" dirty="0" smtClean="0"/>
              <a:t>It </a:t>
            </a:r>
            <a:r>
              <a:rPr lang="en-GB" dirty="0"/>
              <a:t>is also an accredited Non-Governmental Organisation to the United Nations Convention to Combat Desertification. (UNCCD)  </a:t>
            </a:r>
            <a:r>
              <a:rPr lang="en-GB" u="sng" dirty="0">
                <a:hlinkClick r:id="rId3"/>
              </a:rPr>
              <a:t>https://knowledge.unccd.int/cso/turkish-chamber-forest-engineers</a:t>
            </a:r>
            <a:r>
              <a:rPr lang="en-GB" dirty="0"/>
              <a:t> </a:t>
            </a:r>
            <a:endParaRPr lang="tr-TR" dirty="0" smtClean="0"/>
          </a:p>
          <a:p>
            <a:r>
              <a:rPr lang="tr-TR" dirty="0" err="1" smtClean="0"/>
              <a:t>It</a:t>
            </a:r>
            <a:r>
              <a:rPr lang="tr-TR" dirty="0" smtClean="0"/>
              <a:t> is </a:t>
            </a:r>
            <a:r>
              <a:rPr lang="tr-TR" dirty="0" err="1" smtClean="0"/>
              <a:t>also</a:t>
            </a:r>
            <a:r>
              <a:rPr lang="tr-TR" dirty="0" smtClean="0"/>
              <a:t> a </a:t>
            </a:r>
            <a:r>
              <a:rPr lang="tr-TR" dirty="0" err="1" smtClean="0"/>
              <a:t>member</a:t>
            </a:r>
            <a:r>
              <a:rPr lang="tr-TR" dirty="0" smtClean="0"/>
              <a:t> of </a:t>
            </a:r>
            <a:r>
              <a:rPr lang="en-GB" i="1" dirty="0"/>
              <a:t>International Union for Conservation of Nature-IUCN</a:t>
            </a:r>
            <a:endParaRPr lang="en-GB" dirty="0"/>
          </a:p>
        </p:txBody>
      </p:sp>
    </p:spTree>
    <p:extLst>
      <p:ext uri="{BB962C8B-B14F-4D97-AF65-F5344CB8AC3E}">
        <p14:creationId xmlns:p14="http://schemas.microsoft.com/office/powerpoint/2010/main" val="20120626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981200" y="274638"/>
            <a:ext cx="8229600" cy="562074"/>
          </a:xfrm>
        </p:spPr>
        <p:style>
          <a:lnRef idx="1">
            <a:schemeClr val="accent3"/>
          </a:lnRef>
          <a:fillRef idx="2">
            <a:schemeClr val="accent3"/>
          </a:fillRef>
          <a:effectRef idx="1">
            <a:schemeClr val="accent3"/>
          </a:effectRef>
          <a:fontRef idx="minor">
            <a:schemeClr val="dk1"/>
          </a:fontRef>
        </p:style>
        <p:txBody>
          <a:bodyPr>
            <a:noAutofit/>
          </a:bodyPr>
          <a:lstStyle/>
          <a:p>
            <a:r>
              <a:rPr lang="en-US" sz="2800" dirty="0"/>
              <a:t>OMO's international memberships and collaborations</a:t>
            </a:r>
            <a:endParaRPr lang="tr-TR" sz="2800"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401" y="1141512"/>
            <a:ext cx="2867025" cy="1590675"/>
          </a:xfrm>
          <a:prstGeom prst="rect">
            <a:avLst/>
          </a:prstGeom>
        </p:spPr>
      </p:pic>
      <p:pic>
        <p:nvPicPr>
          <p:cNvPr id="12" name="Resim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3527" y="1347107"/>
            <a:ext cx="1423988" cy="1428509"/>
          </a:xfrm>
          <a:prstGeom prst="rect">
            <a:avLst/>
          </a:prstGeom>
        </p:spPr>
      </p:pic>
      <p:pic>
        <p:nvPicPr>
          <p:cNvPr id="13" name="Resim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23501" y="1179612"/>
            <a:ext cx="2943225" cy="1552575"/>
          </a:xfrm>
          <a:prstGeom prst="rect">
            <a:avLst/>
          </a:prstGeom>
        </p:spPr>
      </p:pic>
      <p:pic>
        <p:nvPicPr>
          <p:cNvPr id="14" name="Resim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41663" y="3224022"/>
            <a:ext cx="1714500" cy="1066800"/>
          </a:xfrm>
          <a:prstGeom prst="rect">
            <a:avLst/>
          </a:prstGeom>
        </p:spPr>
      </p:pic>
      <p:pic>
        <p:nvPicPr>
          <p:cNvPr id="15" name="Resim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3129" y="4782657"/>
            <a:ext cx="2223406" cy="1856436"/>
          </a:xfrm>
          <a:prstGeom prst="rect">
            <a:avLst/>
          </a:prstGeom>
        </p:spPr>
      </p:pic>
      <p:pic>
        <p:nvPicPr>
          <p:cNvPr id="16" name="Resim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75914" y="3075087"/>
            <a:ext cx="2554858" cy="2011951"/>
          </a:xfrm>
          <a:prstGeom prst="rect">
            <a:avLst/>
          </a:prstGeom>
        </p:spPr>
      </p:pic>
      <p:pic>
        <p:nvPicPr>
          <p:cNvPr id="17" name="Resim 1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21621" y="3404997"/>
            <a:ext cx="1669035" cy="1212658"/>
          </a:xfrm>
          <a:prstGeom prst="rect">
            <a:avLst/>
          </a:prstGeom>
        </p:spPr>
      </p:pic>
    </p:spTree>
    <p:extLst>
      <p:ext uri="{BB962C8B-B14F-4D97-AF65-F5344CB8AC3E}">
        <p14:creationId xmlns:p14="http://schemas.microsoft.com/office/powerpoint/2010/main" val="1471462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788760"/>
          </a:xfrm>
        </p:spPr>
        <p:style>
          <a:lnRef idx="1">
            <a:schemeClr val="accent6"/>
          </a:lnRef>
          <a:fillRef idx="2">
            <a:schemeClr val="accent6"/>
          </a:fillRef>
          <a:effectRef idx="1">
            <a:schemeClr val="accent6"/>
          </a:effectRef>
          <a:fontRef idx="minor">
            <a:schemeClr val="dk1"/>
          </a:fontRef>
        </p:style>
        <p:txBody>
          <a:bodyPr>
            <a:normAutofit fontScale="90000"/>
          </a:bodyPr>
          <a:lstStyle/>
          <a:p>
            <a:r>
              <a:rPr lang="tr-TR" sz="3600" b="1" dirty="0" err="1" smtClean="0"/>
              <a:t>The</a:t>
            </a:r>
            <a:r>
              <a:rPr lang="tr-TR" sz="3600" b="1" dirty="0" smtClean="0"/>
              <a:t> </a:t>
            </a:r>
            <a:r>
              <a:rPr lang="tr-TR" sz="3600" b="1" dirty="0" err="1" smtClean="0"/>
              <a:t>Last</a:t>
            </a:r>
            <a:r>
              <a:rPr lang="tr-TR" sz="3600" b="1" dirty="0" smtClean="0"/>
              <a:t> </a:t>
            </a:r>
            <a:r>
              <a:rPr lang="en-GB" sz="3600" b="1" dirty="0" smtClean="0"/>
              <a:t>International Symposium</a:t>
            </a:r>
            <a:r>
              <a:rPr lang="tr-TR" sz="3600" b="1" dirty="0" smtClean="0"/>
              <a:t>- 2/5 December 2019</a:t>
            </a:r>
            <a:endParaRPr lang="en-GB" sz="3600" dirty="0"/>
          </a:p>
        </p:txBody>
      </p:sp>
      <p:sp>
        <p:nvSpPr>
          <p:cNvPr id="3" name="İçerik Yer Tutucusu 2"/>
          <p:cNvSpPr>
            <a:spLocks noGrp="1"/>
          </p:cNvSpPr>
          <p:nvPr>
            <p:ph idx="1"/>
          </p:nvPr>
        </p:nvSpPr>
        <p:spPr>
          <a:xfrm>
            <a:off x="838200" y="1153886"/>
            <a:ext cx="10515600" cy="5023077"/>
          </a:xfrm>
        </p:spPr>
        <p:txBody>
          <a:bodyPr>
            <a:normAutofit/>
          </a:bodyPr>
          <a:lstStyle/>
          <a:p>
            <a:pPr fontAlgn="base"/>
            <a:r>
              <a:rPr lang="en-GB" dirty="0" smtClean="0"/>
              <a:t>The </a:t>
            </a:r>
            <a:r>
              <a:rPr lang="en-GB" dirty="0"/>
              <a:t>Chamber of Forest Engineers has been organizing the “Nature and Forestry Symposium Towards 2023”’for many years.  The fourth of which was organized on 3-6 December 2017 in Antalya.</a:t>
            </a:r>
          </a:p>
          <a:p>
            <a:pPr fontAlgn="base"/>
            <a:r>
              <a:rPr lang="en-GB" dirty="0"/>
              <a:t>As the continuation of this tradition</a:t>
            </a:r>
            <a:r>
              <a:rPr lang="en-GB" dirty="0" smtClean="0"/>
              <a:t>,</a:t>
            </a:r>
            <a:r>
              <a:rPr lang="tr-TR" dirty="0" smtClean="0"/>
              <a:t> </a:t>
            </a:r>
            <a:r>
              <a:rPr lang="tr-TR" dirty="0" err="1" smtClean="0"/>
              <a:t>the</a:t>
            </a:r>
            <a:r>
              <a:rPr lang="tr-TR" dirty="0" smtClean="0"/>
              <a:t> </a:t>
            </a:r>
            <a:r>
              <a:rPr lang="tr-TR" dirty="0" err="1" smtClean="0"/>
              <a:t>fifth</a:t>
            </a:r>
            <a:r>
              <a:rPr lang="tr-TR" dirty="0" smtClean="0"/>
              <a:t> </a:t>
            </a:r>
            <a:r>
              <a:rPr lang="tr-TR" dirty="0" err="1" smtClean="0"/>
              <a:t>edition</a:t>
            </a:r>
            <a:r>
              <a:rPr lang="tr-TR" dirty="0" smtClean="0"/>
              <a:t> </a:t>
            </a:r>
            <a:r>
              <a:rPr lang="tr-TR" dirty="0" err="1" smtClean="0"/>
              <a:t>was</a:t>
            </a:r>
            <a:r>
              <a:rPr lang="tr-TR" dirty="0" smtClean="0"/>
              <a:t> </a:t>
            </a:r>
            <a:r>
              <a:rPr lang="tr-TR" dirty="0" err="1" smtClean="0"/>
              <a:t>held</a:t>
            </a:r>
            <a:r>
              <a:rPr lang="en-GB" dirty="0" smtClean="0"/>
              <a:t> </a:t>
            </a:r>
            <a:r>
              <a:rPr lang="en-GB" dirty="0"/>
              <a:t>on 2-5 December 2018 in Antalya/Turkey.  </a:t>
            </a:r>
            <a:endParaRPr lang="tr-TR" dirty="0" smtClean="0"/>
          </a:p>
          <a:p>
            <a:pPr fontAlgn="base"/>
            <a:r>
              <a:rPr lang="en-GB" dirty="0" smtClean="0"/>
              <a:t>The </a:t>
            </a:r>
            <a:r>
              <a:rPr lang="en-GB" dirty="0"/>
              <a:t>theme of the symposium was decided to be-“ </a:t>
            </a:r>
            <a:r>
              <a:rPr lang="en-GB" b="1" i="1" dirty="0"/>
              <a:t>The Role of “Public-Civil Society-Private Sector Cooperation and International Partnerships” in Achieving Sustainable Development Goals and Global Forest Goals</a:t>
            </a:r>
            <a:r>
              <a:rPr lang="en-GB" dirty="0"/>
              <a:t>”</a:t>
            </a:r>
          </a:p>
          <a:p>
            <a:endParaRPr lang="en-GB" dirty="0"/>
          </a:p>
        </p:txBody>
      </p:sp>
    </p:spTree>
    <p:extLst>
      <p:ext uri="{BB962C8B-B14F-4D97-AF65-F5344CB8AC3E}">
        <p14:creationId xmlns:p14="http://schemas.microsoft.com/office/powerpoint/2010/main" val="20640022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6153150" cy="3455081"/>
          </a:xfrm>
          <a:prstGeom prst="rect">
            <a:avLst/>
          </a:prstGeom>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3150" y="0"/>
            <a:ext cx="6038850" cy="4019550"/>
          </a:xfrm>
          <a:prstGeom prst="rect">
            <a:avLst/>
          </a:prstGeom>
        </p:spPr>
      </p:pic>
      <p:pic>
        <p:nvPicPr>
          <p:cNvPr id="4" name="Resim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3010535"/>
            <a:ext cx="6422571" cy="3847465"/>
          </a:xfrm>
          <a:prstGeom prst="rect">
            <a:avLst/>
          </a:prstGeom>
        </p:spPr>
      </p:pic>
      <p:pic>
        <p:nvPicPr>
          <p:cNvPr id="5" name="Resim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22571" y="3010535"/>
            <a:ext cx="5769429" cy="3840219"/>
          </a:xfrm>
          <a:prstGeom prst="rect">
            <a:avLst/>
          </a:prstGeom>
        </p:spPr>
      </p:pic>
    </p:spTree>
    <p:extLst>
      <p:ext uri="{BB962C8B-B14F-4D97-AF65-F5344CB8AC3E}">
        <p14:creationId xmlns:p14="http://schemas.microsoft.com/office/powerpoint/2010/main" val="2477987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pPr fontAlgn="base"/>
            <a:r>
              <a:rPr lang="en-GB" sz="3200" b="1" i="1" dirty="0"/>
              <a:t>Signing Ceremony of </a:t>
            </a:r>
            <a:r>
              <a:rPr lang="tr-TR" sz="3200" b="1" i="1" dirty="0" smtClean="0"/>
              <a:t>«</a:t>
            </a:r>
            <a:r>
              <a:rPr lang="tr-TR" sz="3200" b="1" i="1" dirty="0" err="1" smtClean="0"/>
              <a:t>Declaration</a:t>
            </a:r>
            <a:r>
              <a:rPr lang="tr-TR" sz="3200" b="1" i="1" dirty="0" smtClean="0"/>
              <a:t> of </a:t>
            </a:r>
            <a:r>
              <a:rPr lang="tr-TR" sz="3200" b="1" i="1" dirty="0" err="1" smtClean="0"/>
              <a:t>Intention</a:t>
            </a:r>
            <a:r>
              <a:rPr lang="tr-TR" sz="3200" b="1" i="1" dirty="0" smtClean="0"/>
              <a:t>» </a:t>
            </a:r>
            <a:r>
              <a:rPr lang="en-GB" sz="3200" b="1" i="1" dirty="0" smtClean="0"/>
              <a:t>with </a:t>
            </a:r>
            <a:r>
              <a:rPr lang="en-GB" sz="3200" b="1" i="1" dirty="0"/>
              <a:t>NGOs</a:t>
            </a:r>
            <a:r>
              <a:rPr lang="en-GB" sz="3200" b="1" dirty="0"/>
              <a:t/>
            </a:r>
            <a:br>
              <a:rPr lang="en-GB" sz="3200" b="1" dirty="0"/>
            </a:br>
            <a:endParaRPr lang="en-GB" sz="3200" dirty="0"/>
          </a:p>
        </p:txBody>
      </p:sp>
      <p:sp>
        <p:nvSpPr>
          <p:cNvPr id="3" name="İçerik Yer Tutucusu 2"/>
          <p:cNvSpPr>
            <a:spLocks noGrp="1"/>
          </p:cNvSpPr>
          <p:nvPr>
            <p:ph idx="1"/>
          </p:nvPr>
        </p:nvSpPr>
        <p:spPr/>
        <p:txBody>
          <a:bodyPr/>
          <a:lstStyle/>
          <a:p>
            <a:r>
              <a:rPr lang="en-GB" dirty="0"/>
              <a:t>After the opening speeches, cooperation protocols were signed between NGOs. These protocols are generally signed in the following content.</a:t>
            </a:r>
            <a:br>
              <a:rPr lang="en-GB" dirty="0"/>
            </a:br>
            <a:endParaRPr lang="en-GB" dirty="0"/>
          </a:p>
        </p:txBody>
      </p:sp>
    </p:spTree>
    <p:extLst>
      <p:ext uri="{BB962C8B-B14F-4D97-AF65-F5344CB8AC3E}">
        <p14:creationId xmlns:p14="http://schemas.microsoft.com/office/powerpoint/2010/main" val="32053729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810532"/>
          </a:xfrm>
        </p:spPr>
        <p:style>
          <a:lnRef idx="1">
            <a:schemeClr val="accent6"/>
          </a:lnRef>
          <a:fillRef idx="2">
            <a:schemeClr val="accent6"/>
          </a:fillRef>
          <a:effectRef idx="1">
            <a:schemeClr val="accent6"/>
          </a:effectRef>
          <a:fontRef idx="minor">
            <a:schemeClr val="dk1"/>
          </a:fontRef>
        </p:style>
        <p:txBody>
          <a:bodyPr/>
          <a:lstStyle/>
          <a:p>
            <a:r>
              <a:rPr lang="tr-TR" dirty="0" err="1" smtClean="0"/>
              <a:t>Preamble</a:t>
            </a:r>
            <a:r>
              <a:rPr lang="tr-TR" dirty="0" smtClean="0"/>
              <a:t>, </a:t>
            </a:r>
            <a:r>
              <a:rPr lang="tr-TR" dirty="0" err="1" smtClean="0"/>
              <a:t>Purpose</a:t>
            </a:r>
            <a:r>
              <a:rPr lang="tr-TR" dirty="0" smtClean="0"/>
              <a:t> </a:t>
            </a:r>
            <a:r>
              <a:rPr lang="tr-TR" dirty="0" err="1" smtClean="0"/>
              <a:t>and</a:t>
            </a:r>
            <a:r>
              <a:rPr lang="tr-TR" dirty="0" smtClean="0"/>
              <a:t> </a:t>
            </a:r>
            <a:r>
              <a:rPr lang="tr-TR" dirty="0" err="1" smtClean="0"/>
              <a:t>Scope</a:t>
            </a:r>
            <a:endParaRPr lang="en-GB" dirty="0"/>
          </a:p>
        </p:txBody>
      </p:sp>
      <p:sp>
        <p:nvSpPr>
          <p:cNvPr id="3" name="İçerik Yer Tutucusu 2"/>
          <p:cNvSpPr>
            <a:spLocks noGrp="1"/>
          </p:cNvSpPr>
          <p:nvPr>
            <p:ph idx="1"/>
          </p:nvPr>
        </p:nvSpPr>
        <p:spPr>
          <a:xfrm>
            <a:off x="838200" y="1306286"/>
            <a:ext cx="10515600" cy="4870677"/>
          </a:xfrm>
        </p:spPr>
        <p:txBody>
          <a:bodyPr>
            <a:normAutofit fontScale="77500" lnSpcReduction="20000"/>
          </a:bodyPr>
          <a:lstStyle/>
          <a:p>
            <a:r>
              <a:rPr lang="en-GB" dirty="0" smtClean="0"/>
              <a:t>Preamble</a:t>
            </a:r>
            <a:r>
              <a:rPr lang="tr-TR" dirty="0" smtClean="0"/>
              <a:t>: </a:t>
            </a:r>
          </a:p>
          <a:p>
            <a:pPr lvl="1"/>
            <a:r>
              <a:rPr lang="en-GB" dirty="0" smtClean="0"/>
              <a:t>Forests</a:t>
            </a:r>
            <a:r>
              <a:rPr lang="en-GB" dirty="0"/>
              <a:t>, which are the common assets of the whole world, are vital for many issues such as the well-being and happiness of humanity, conservation of biodiversity, adaptation to climate change, energy, and water and food security.</a:t>
            </a:r>
          </a:p>
          <a:p>
            <a:pPr lvl="1"/>
            <a:r>
              <a:rPr lang="en-GB" dirty="0" smtClean="0"/>
              <a:t>Forests </a:t>
            </a:r>
            <a:r>
              <a:rPr lang="en-GB" dirty="0"/>
              <a:t>are one of the key sectors in achieving the “2030 Sustainable Development Goals” adopted by the United Nations General Assembly in 2015.</a:t>
            </a:r>
          </a:p>
          <a:p>
            <a:pPr lvl="1"/>
            <a:r>
              <a:rPr lang="en-GB" dirty="0" smtClean="0"/>
              <a:t>“</a:t>
            </a:r>
            <a:r>
              <a:rPr lang="en-GB" dirty="0"/>
              <a:t>The United Nations Strategic Plan for Forests 2017-2030 (UNSPF)”  and “The Six Global Forest Goals and 26 Associated Targets  ” adopted in 2017 have set a global road map for forests and forestry in achieving sustainable development goals.</a:t>
            </a:r>
          </a:p>
          <a:p>
            <a:pPr lvl="1"/>
            <a:r>
              <a:rPr lang="en-GB" dirty="0" smtClean="0"/>
              <a:t>Achieving </a:t>
            </a:r>
            <a:r>
              <a:rPr lang="en-GB" dirty="0"/>
              <a:t>these goals requires a common understanding and cooperation at national and international level between all sectors, including the public, private sector, academic circles and non-governmental organizations.</a:t>
            </a:r>
          </a:p>
          <a:p>
            <a:pPr lvl="1"/>
            <a:r>
              <a:rPr lang="en-GB" dirty="0" smtClean="0"/>
              <a:t>In </a:t>
            </a:r>
            <a:r>
              <a:rPr lang="en-GB" dirty="0"/>
              <a:t>this context, Chamber of Forest Engineers of Turkey and the ……. (hereinafter referred to as Parties) have signed this Declaration of Intention to cooperate with the principles and procedures set out below.</a:t>
            </a:r>
          </a:p>
          <a:p>
            <a:r>
              <a:rPr lang="en-GB" dirty="0" smtClean="0"/>
              <a:t>Purpose</a:t>
            </a:r>
            <a:r>
              <a:rPr lang="tr-TR" dirty="0" smtClean="0"/>
              <a:t>: </a:t>
            </a:r>
            <a:r>
              <a:rPr lang="en-GB" dirty="0" smtClean="0"/>
              <a:t>The </a:t>
            </a:r>
            <a:r>
              <a:rPr lang="en-GB" dirty="0"/>
              <a:t>purpose of this Declaration of Intention is to determine the principles and procedures of co-operation.</a:t>
            </a:r>
          </a:p>
          <a:p>
            <a:r>
              <a:rPr lang="en-GB" dirty="0" smtClean="0"/>
              <a:t>Scope</a:t>
            </a:r>
            <a:r>
              <a:rPr lang="tr-TR" dirty="0" smtClean="0"/>
              <a:t>:</a:t>
            </a:r>
            <a:r>
              <a:rPr lang="en-GB" dirty="0" smtClean="0"/>
              <a:t>This </a:t>
            </a:r>
            <a:r>
              <a:rPr lang="en-GB" dirty="0"/>
              <a:t>“Declaration of Intention” encompasses the matters contained in this text. Additional agreements may be made if the Parties agreed upon them.</a:t>
            </a:r>
          </a:p>
          <a:p>
            <a:endParaRPr lang="en-GB" dirty="0"/>
          </a:p>
        </p:txBody>
      </p:sp>
    </p:spTree>
    <p:extLst>
      <p:ext uri="{BB962C8B-B14F-4D97-AF65-F5344CB8AC3E}">
        <p14:creationId xmlns:p14="http://schemas.microsoft.com/office/powerpoint/2010/main" val="14307236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style>
          <a:lnRef idx="1">
            <a:schemeClr val="accent6"/>
          </a:lnRef>
          <a:fillRef idx="3">
            <a:schemeClr val="accent6"/>
          </a:fillRef>
          <a:effectRef idx="2">
            <a:schemeClr val="accent6"/>
          </a:effectRef>
          <a:fontRef idx="minor">
            <a:schemeClr val="lt1"/>
          </a:fontRef>
        </p:style>
        <p:txBody>
          <a:bodyPr/>
          <a:lstStyle/>
          <a:p>
            <a:r>
              <a:rPr lang="en-GB" dirty="0"/>
              <a:t>Issues to be </a:t>
            </a:r>
            <a:r>
              <a:rPr lang="en-GB" dirty="0" smtClean="0"/>
              <a:t>cooperated</a:t>
            </a:r>
            <a:endParaRPr lang="en-GB" dirty="0"/>
          </a:p>
        </p:txBody>
      </p:sp>
      <p:sp>
        <p:nvSpPr>
          <p:cNvPr id="3" name="İçerik Yer Tutucusu 2"/>
          <p:cNvSpPr>
            <a:spLocks noGrp="1"/>
          </p:cNvSpPr>
          <p:nvPr>
            <p:ph idx="1"/>
          </p:nvPr>
        </p:nvSpPr>
        <p:spPr/>
        <p:txBody>
          <a:bodyPr>
            <a:normAutofit fontScale="85000" lnSpcReduction="20000"/>
          </a:bodyPr>
          <a:lstStyle/>
          <a:p>
            <a:r>
              <a:rPr lang="en-GB" dirty="0"/>
              <a:t>Article 3: Issues to be cooperated</a:t>
            </a:r>
          </a:p>
          <a:p>
            <a:r>
              <a:rPr lang="en-GB" dirty="0" smtClean="0"/>
              <a:t>The </a:t>
            </a:r>
            <a:r>
              <a:rPr lang="en-GB" dirty="0"/>
              <a:t>Parties have agreed to cooperate on the following issues.</a:t>
            </a:r>
          </a:p>
          <a:p>
            <a:r>
              <a:rPr lang="en-GB" dirty="0" smtClean="0"/>
              <a:t>Transforming </a:t>
            </a:r>
            <a:r>
              <a:rPr lang="en-GB" dirty="0"/>
              <a:t>our world: the 2030 Agenda for Sustainable Development</a:t>
            </a:r>
          </a:p>
          <a:p>
            <a:r>
              <a:rPr lang="en-GB" dirty="0"/>
              <a:t>“The United Nations Strategic Plan for Forests 2017-2030 (UNSPF)” and “The Six Global Forest Goals”</a:t>
            </a:r>
          </a:p>
          <a:p>
            <a:r>
              <a:rPr lang="en-GB" dirty="0"/>
              <a:t>EU Forest Strategy, Ministerial Commitments of Forest Europe</a:t>
            </a:r>
          </a:p>
          <a:p>
            <a:r>
              <a:rPr lang="en-GB" dirty="0"/>
              <a:t>Sustainable land management</a:t>
            </a:r>
          </a:p>
          <a:p>
            <a:r>
              <a:rPr lang="en-GB" dirty="0"/>
              <a:t>Sustainable forest management</a:t>
            </a:r>
          </a:p>
          <a:p>
            <a:r>
              <a:rPr lang="en-GB" dirty="0"/>
              <a:t>Coordinating activities to increase cooperation between members of the Parties such as student exchange, internship support and job search support,</a:t>
            </a:r>
          </a:p>
          <a:p>
            <a:r>
              <a:rPr lang="en-GB" dirty="0"/>
              <a:t>Other issues agreed by the Parties</a:t>
            </a:r>
          </a:p>
          <a:p>
            <a:r>
              <a:rPr lang="en-GB" dirty="0"/>
              <a:t> </a:t>
            </a:r>
          </a:p>
        </p:txBody>
      </p:sp>
    </p:spTree>
    <p:extLst>
      <p:ext uri="{BB962C8B-B14F-4D97-AF65-F5344CB8AC3E}">
        <p14:creationId xmlns:p14="http://schemas.microsoft.com/office/powerpoint/2010/main" val="37386189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lstStyle/>
          <a:p>
            <a:r>
              <a:rPr lang="en-GB" dirty="0"/>
              <a:t>Ways of </a:t>
            </a:r>
            <a:r>
              <a:rPr lang="en-GB" dirty="0" smtClean="0"/>
              <a:t>Cooperation</a:t>
            </a:r>
            <a:endParaRPr lang="en-GB" dirty="0"/>
          </a:p>
        </p:txBody>
      </p:sp>
      <p:sp>
        <p:nvSpPr>
          <p:cNvPr id="3" name="İçerik Yer Tutucusu 2"/>
          <p:cNvSpPr>
            <a:spLocks noGrp="1"/>
          </p:cNvSpPr>
          <p:nvPr>
            <p:ph idx="1"/>
          </p:nvPr>
        </p:nvSpPr>
        <p:spPr/>
        <p:txBody>
          <a:bodyPr>
            <a:normAutofit fontScale="70000" lnSpcReduction="20000"/>
          </a:bodyPr>
          <a:lstStyle/>
          <a:p>
            <a:r>
              <a:rPr lang="en-GB" dirty="0"/>
              <a:t>Article 4: </a:t>
            </a:r>
            <a:r>
              <a:rPr lang="en-GB" dirty="0" smtClean="0"/>
              <a:t>The </a:t>
            </a:r>
            <a:r>
              <a:rPr lang="en-GB" dirty="0"/>
              <a:t>Parties may cooperate with one or more of the forms listed below.</a:t>
            </a:r>
          </a:p>
          <a:p>
            <a:r>
              <a:rPr lang="en-GB" dirty="0"/>
              <a:t>To organize events such as joint meetings, workshops, conferences, symposia etc.</a:t>
            </a:r>
          </a:p>
          <a:p>
            <a:r>
              <a:rPr lang="en-GB" dirty="0"/>
              <a:t>To participate in activities organized by one of the Parties and to represent each other upon request,</a:t>
            </a:r>
          </a:p>
          <a:p>
            <a:r>
              <a:rPr lang="en-GB" dirty="0"/>
              <a:t>To prepare projects jointly or separately, to be a partner in projects prepared by one of the Parties,</a:t>
            </a:r>
          </a:p>
          <a:p>
            <a:r>
              <a:rPr lang="en-GB" dirty="0"/>
              <a:t>To submit project proposal jointly to international and regional institutions and organisations such European Commission, the World Bank, the Global Environment Agency (GEF), the European Environment Agency etc..</a:t>
            </a:r>
          </a:p>
          <a:p>
            <a:r>
              <a:rPr lang="en-GB" dirty="0"/>
              <a:t>To submit project proposal to national agencies of any countries.</a:t>
            </a:r>
          </a:p>
          <a:p>
            <a:r>
              <a:rPr lang="en-GB" dirty="0"/>
              <a:t>To prepare publication , report and working document in digital media and other platforms together,</a:t>
            </a:r>
          </a:p>
          <a:p>
            <a:r>
              <a:rPr lang="en-GB" dirty="0"/>
              <a:t>To establish international platforms, to join the existing ones.</a:t>
            </a:r>
          </a:p>
          <a:p>
            <a:r>
              <a:rPr lang="en-GB" dirty="0"/>
              <a:t>To cooperate with any method not to be written here, to be agreed by the Parties.</a:t>
            </a:r>
          </a:p>
          <a:p>
            <a:pPr marL="0" indent="0">
              <a:buNone/>
            </a:pPr>
            <a:endParaRPr lang="en-GB" dirty="0"/>
          </a:p>
        </p:txBody>
      </p:sp>
    </p:spTree>
    <p:extLst>
      <p:ext uri="{BB962C8B-B14F-4D97-AF65-F5344CB8AC3E}">
        <p14:creationId xmlns:p14="http://schemas.microsoft.com/office/powerpoint/2010/main" val="25248102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style>
          <a:lnRef idx="1">
            <a:schemeClr val="accent6"/>
          </a:lnRef>
          <a:fillRef idx="2">
            <a:schemeClr val="accent6"/>
          </a:fillRef>
          <a:effectRef idx="1">
            <a:schemeClr val="accent6"/>
          </a:effectRef>
          <a:fontRef idx="minor">
            <a:schemeClr val="dk1"/>
          </a:fontRef>
        </p:style>
        <p:txBody>
          <a:bodyPr/>
          <a:lstStyle/>
          <a:p>
            <a:r>
              <a:rPr lang="en-GB" dirty="0" smtClean="0"/>
              <a:t>Responsibilities </a:t>
            </a:r>
            <a:r>
              <a:rPr lang="en-GB" dirty="0"/>
              <a:t>of the Parties</a:t>
            </a:r>
          </a:p>
        </p:txBody>
      </p:sp>
      <p:sp>
        <p:nvSpPr>
          <p:cNvPr id="3" name="İçerik Yer Tutucusu 2"/>
          <p:cNvSpPr>
            <a:spLocks noGrp="1"/>
          </p:cNvSpPr>
          <p:nvPr>
            <p:ph idx="1"/>
          </p:nvPr>
        </p:nvSpPr>
        <p:spPr>
          <a:xfrm>
            <a:off x="838200" y="1720170"/>
            <a:ext cx="10515600" cy="4351338"/>
          </a:xfrm>
        </p:spPr>
        <p:txBody>
          <a:bodyPr/>
          <a:lstStyle/>
          <a:p>
            <a:r>
              <a:rPr lang="en-GB" dirty="0"/>
              <a:t> Article 5</a:t>
            </a:r>
            <a:r>
              <a:rPr lang="en-GB" dirty="0" smtClean="0"/>
              <a:t>:</a:t>
            </a:r>
            <a:endParaRPr lang="en-GB" dirty="0"/>
          </a:p>
          <a:p>
            <a:r>
              <a:rPr lang="en-GB" dirty="0"/>
              <a:t>This Declaration of Intention was prepared and signed within the framework of mutual goodwill. It does not bring any legal or economic responsibility to any of the Parties. Each party is liable to comply with its national legislation and responsibilities.</a:t>
            </a:r>
          </a:p>
          <a:p>
            <a:r>
              <a:rPr lang="en-GB" dirty="0"/>
              <a:t>The Parties undertake the necessary efforts in the framework of the principles of mutual goodwill in order to announce this cooperation and to ensure its continuity.</a:t>
            </a:r>
          </a:p>
          <a:p>
            <a:endParaRPr lang="en-GB" dirty="0"/>
          </a:p>
        </p:txBody>
      </p:sp>
    </p:spTree>
    <p:extLst>
      <p:ext uri="{BB962C8B-B14F-4D97-AF65-F5344CB8AC3E}">
        <p14:creationId xmlns:p14="http://schemas.microsoft.com/office/powerpoint/2010/main" val="41982784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476270080"/>
              </p:ext>
            </p:extLst>
          </p:nvPr>
        </p:nvGraphicFramePr>
        <p:xfrm>
          <a:off x="500743" y="315686"/>
          <a:ext cx="11332028" cy="6096001"/>
        </p:xfrm>
        <a:graphic>
          <a:graphicData uri="http://schemas.openxmlformats.org/drawingml/2006/table">
            <a:tbl>
              <a:tblPr firstRow="1" firstCol="1" bandRow="1">
                <a:tableStyleId>{5C22544A-7EE6-4342-B048-85BDC9FD1C3A}</a:tableStyleId>
              </a:tblPr>
              <a:tblGrid>
                <a:gridCol w="430548"/>
                <a:gridCol w="1463864"/>
                <a:gridCol w="5631570"/>
                <a:gridCol w="3806046"/>
              </a:tblGrid>
              <a:tr h="422768">
                <a:tc>
                  <a:txBody>
                    <a:bodyPr/>
                    <a:lstStyle/>
                    <a:p>
                      <a:pPr>
                        <a:lnSpc>
                          <a:spcPct val="107000"/>
                        </a:lnSpc>
                        <a:spcAft>
                          <a:spcPts val="0"/>
                        </a:spcAft>
                      </a:pPr>
                      <a:r>
                        <a:rPr lang="en-GB" sz="2000">
                          <a:effectLst/>
                        </a:rPr>
                        <a:t>No</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Country</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Name of the NGO</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Web Page</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865230">
                <a:tc>
                  <a:txBody>
                    <a:bodyPr/>
                    <a:lstStyle/>
                    <a:p>
                      <a:pPr>
                        <a:lnSpc>
                          <a:spcPct val="107000"/>
                        </a:lnSpc>
                        <a:spcAft>
                          <a:spcPts val="0"/>
                        </a:spcAft>
                      </a:pPr>
                      <a:r>
                        <a:rPr lang="en-GB" sz="2000">
                          <a:effectLst/>
                        </a:rPr>
                        <a:t>1</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Albania</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ALBAFOREST CENTER</a:t>
                      </a:r>
                      <a:endParaRPr lang="en-GB" sz="2400">
                        <a:effectLst/>
                      </a:endParaRPr>
                    </a:p>
                    <a:p>
                      <a:pPr fontAlgn="base">
                        <a:lnSpc>
                          <a:spcPct val="107000"/>
                        </a:lnSpc>
                        <a:spcAft>
                          <a:spcPts val="0"/>
                        </a:spcAft>
                      </a:pPr>
                      <a:r>
                        <a:rPr lang="en-GB" sz="2000" u="none" strike="noStrike">
                          <a:effectLst/>
                          <a:hlinkClick r:id="rId2"/>
                        </a:rPr>
                        <a:t>Arnavutluk-Alba Forest</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u="none" strike="noStrike">
                          <a:effectLst/>
                          <a:hlinkClick r:id="rId3"/>
                        </a:rPr>
                        <a:t>www.albaforest.com </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2192617">
                <a:tc>
                  <a:txBody>
                    <a:bodyPr/>
                    <a:lstStyle/>
                    <a:p>
                      <a:pPr>
                        <a:lnSpc>
                          <a:spcPct val="107000"/>
                        </a:lnSpc>
                        <a:spcAft>
                          <a:spcPts val="0"/>
                        </a:spcAft>
                      </a:pPr>
                      <a:r>
                        <a:rPr lang="en-GB" sz="2000">
                          <a:effectLst/>
                        </a:rPr>
                        <a:t>2</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Azerbaijan</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Natural Wealth and Ecology Workers Trade Union Republic Committee</a:t>
                      </a:r>
                      <a:endParaRPr lang="en-GB" sz="2400">
                        <a:effectLst/>
                      </a:endParaRPr>
                    </a:p>
                    <a:p>
                      <a:pPr fontAlgn="base">
                        <a:lnSpc>
                          <a:spcPct val="107000"/>
                        </a:lnSpc>
                        <a:spcAft>
                          <a:spcPts val="0"/>
                        </a:spcAft>
                      </a:pPr>
                      <a:r>
                        <a:rPr lang="en-GB" sz="2000" u="none" strike="noStrike">
                          <a:effectLst/>
                          <a:hlinkClick r:id="rId4"/>
                        </a:rPr>
                        <a:t>Azerbaycan-English</a:t>
                      </a:r>
                      <a:endParaRPr lang="en-GB" sz="2400">
                        <a:effectLst/>
                      </a:endParaRPr>
                    </a:p>
                    <a:p>
                      <a:pPr fontAlgn="base">
                        <a:lnSpc>
                          <a:spcPct val="107000"/>
                        </a:lnSpc>
                        <a:spcAft>
                          <a:spcPts val="0"/>
                        </a:spcAft>
                      </a:pPr>
                      <a:r>
                        <a:rPr lang="en-GB" sz="2000" u="none" strike="noStrike">
                          <a:effectLst/>
                          <a:hlinkClick r:id="rId5"/>
                        </a:rPr>
                        <a:t>Azerbaycan-Türkçe</a:t>
                      </a:r>
                      <a:endParaRPr lang="en-GB" sz="2400">
                        <a:effectLst/>
                      </a:endParaRPr>
                    </a:p>
                    <a:p>
                      <a:pPr fontAlgn="base">
                        <a:lnSpc>
                          <a:spcPct val="107000"/>
                        </a:lnSpc>
                        <a:spcAft>
                          <a:spcPts val="0"/>
                        </a:spcAft>
                      </a:pPr>
                      <a:r>
                        <a:rPr lang="en-GB" sz="2000" u="none" strike="noStrike">
                          <a:effectLst/>
                          <a:hlinkClick r:id="rId6"/>
                        </a:rPr>
                        <a:t>Azerbaycan-копия</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u="none" strike="noStrike">
                          <a:effectLst/>
                          <a:hlinkClick r:id="rId7"/>
                        </a:rPr>
                        <a:t>http://ahik.org</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1307693">
                <a:tc>
                  <a:txBody>
                    <a:bodyPr/>
                    <a:lstStyle/>
                    <a:p>
                      <a:pPr>
                        <a:lnSpc>
                          <a:spcPct val="107000"/>
                        </a:lnSpc>
                        <a:spcAft>
                          <a:spcPts val="0"/>
                        </a:spcAft>
                      </a:pPr>
                      <a:r>
                        <a:rPr lang="en-GB" sz="2000">
                          <a:effectLst/>
                        </a:rPr>
                        <a:t>3</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Federation of Bosnia and Herzegovina</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The Association of Hunting Organizations in Bosnia and Herzegovina</a:t>
                      </a:r>
                      <a:endParaRPr lang="en-GB" sz="2400">
                        <a:effectLst/>
                      </a:endParaRPr>
                    </a:p>
                    <a:p>
                      <a:pPr fontAlgn="base">
                        <a:lnSpc>
                          <a:spcPct val="107000"/>
                        </a:lnSpc>
                        <a:spcAft>
                          <a:spcPts val="0"/>
                        </a:spcAft>
                      </a:pPr>
                      <a:r>
                        <a:rPr lang="en-GB" sz="2000" u="none" strike="noStrike">
                          <a:effectLst/>
                          <a:hlinkClick r:id="rId8"/>
                        </a:rPr>
                        <a:t>Bosnia-Avcılar</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u="none" strike="noStrike">
                          <a:effectLst/>
                          <a:hlinkClick r:id="rId9"/>
                        </a:rPr>
                        <a:t>http://www.slobih.ba/</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1307693">
                <a:tc>
                  <a:txBody>
                    <a:bodyPr/>
                    <a:lstStyle/>
                    <a:p>
                      <a:pPr>
                        <a:lnSpc>
                          <a:spcPct val="107000"/>
                        </a:lnSpc>
                        <a:spcAft>
                          <a:spcPts val="0"/>
                        </a:spcAft>
                      </a:pPr>
                      <a:r>
                        <a:rPr lang="en-GB" sz="2000">
                          <a:effectLst/>
                        </a:rPr>
                        <a:t>4</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Federation of Bosnia and Herzegovina</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The Independent Trade Union of Forestry, Wood Processing and Paper of Bosnia and Herzegovina-</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u="none" strike="noStrike" dirty="0">
                          <a:effectLst/>
                          <a:hlinkClick r:id="rId10"/>
                        </a:rPr>
                        <a:t>http://ssspdp.ba/</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bl>
          </a:graphicData>
        </a:graphic>
      </p:graphicFrame>
    </p:spTree>
    <p:extLst>
      <p:ext uri="{BB962C8B-B14F-4D97-AF65-F5344CB8AC3E}">
        <p14:creationId xmlns:p14="http://schemas.microsoft.com/office/powerpoint/2010/main" val="36019325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1968270357"/>
              </p:ext>
            </p:extLst>
          </p:nvPr>
        </p:nvGraphicFramePr>
        <p:xfrm>
          <a:off x="0" y="-1"/>
          <a:ext cx="12028714" cy="6749143"/>
        </p:xfrm>
        <a:graphic>
          <a:graphicData uri="http://schemas.openxmlformats.org/drawingml/2006/table">
            <a:tbl>
              <a:tblPr firstRow="1" firstCol="1" bandRow="1">
                <a:tableStyleId>{5C22544A-7EE6-4342-B048-85BDC9FD1C3A}</a:tableStyleId>
              </a:tblPr>
              <a:tblGrid>
                <a:gridCol w="457018"/>
                <a:gridCol w="1553861"/>
                <a:gridCol w="5977796"/>
                <a:gridCol w="4040039"/>
              </a:tblGrid>
              <a:tr h="1566569">
                <a:tc>
                  <a:txBody>
                    <a:bodyPr/>
                    <a:lstStyle/>
                    <a:p>
                      <a:pPr>
                        <a:lnSpc>
                          <a:spcPct val="107000"/>
                        </a:lnSpc>
                        <a:spcAft>
                          <a:spcPts val="0"/>
                        </a:spcAft>
                      </a:pPr>
                      <a:r>
                        <a:rPr lang="en-GB" sz="2000">
                          <a:effectLst/>
                        </a:rPr>
                        <a:t>5</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Federation of Bosnia and Herzegovina</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Forestry Association of  Federation of Bosnia and Herzegovina</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u="none" strike="noStrike">
                          <a:effectLst/>
                          <a:hlinkClick r:id="rId2"/>
                        </a:rPr>
                        <a:t>http://usitfbih.ba/</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1566569">
                <a:tc>
                  <a:txBody>
                    <a:bodyPr/>
                    <a:lstStyle/>
                    <a:p>
                      <a:pPr>
                        <a:lnSpc>
                          <a:spcPct val="107000"/>
                        </a:lnSpc>
                        <a:spcAft>
                          <a:spcPts val="0"/>
                        </a:spcAft>
                      </a:pPr>
                      <a:r>
                        <a:rPr lang="en-GB" sz="2000">
                          <a:effectLst/>
                        </a:rPr>
                        <a:t>6</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Federation of Bosnia and Herzegovina</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Beekeepers Union of Sarajevo</a:t>
                      </a:r>
                      <a:endParaRPr lang="en-GB" sz="2400">
                        <a:effectLst/>
                      </a:endParaRPr>
                    </a:p>
                    <a:p>
                      <a:pPr fontAlgn="base">
                        <a:lnSpc>
                          <a:spcPct val="107000"/>
                        </a:lnSpc>
                        <a:spcAft>
                          <a:spcPts val="0"/>
                        </a:spcAft>
                      </a:pPr>
                      <a:r>
                        <a:rPr lang="en-GB" sz="2000" u="none" strike="noStrike">
                          <a:effectLst/>
                          <a:hlinkClick r:id="rId3"/>
                        </a:rPr>
                        <a:t>Bosnia-Beekepers</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pPr>
                      <a:endParaRPr lang="en-GB" sz="2400">
                        <a:effectLst/>
                        <a:latin typeface="Calibri" panose="020F0502020204030204" pitchFamily="34" charset="0"/>
                        <a:cs typeface="Times New Roman" panose="02020603050405020304" pitchFamily="18" charset="0"/>
                      </a:endParaRPr>
                    </a:p>
                  </a:txBody>
                  <a:tcPr marL="0" marR="0" marT="0" marB="0" anchor="ctr"/>
                </a:tc>
              </a:tr>
              <a:tr h="1036515">
                <a:tc>
                  <a:txBody>
                    <a:bodyPr/>
                    <a:lstStyle/>
                    <a:p>
                      <a:pPr>
                        <a:lnSpc>
                          <a:spcPct val="107000"/>
                        </a:lnSpc>
                        <a:spcAft>
                          <a:spcPts val="0"/>
                        </a:spcAft>
                      </a:pPr>
                      <a:r>
                        <a:rPr lang="en-GB" sz="2000">
                          <a:effectLst/>
                        </a:rPr>
                        <a:t>7</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France</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The International Association for Mediterranean Forests (AIFM)</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u="none" strike="noStrike">
                          <a:effectLst/>
                          <a:hlinkClick r:id="rId4"/>
                        </a:rPr>
                        <a:t>http://aifm.org/en</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1036515">
                <a:tc>
                  <a:txBody>
                    <a:bodyPr/>
                    <a:lstStyle/>
                    <a:p>
                      <a:pPr>
                        <a:lnSpc>
                          <a:spcPct val="107000"/>
                        </a:lnSpc>
                        <a:spcAft>
                          <a:spcPts val="0"/>
                        </a:spcAft>
                      </a:pPr>
                      <a:r>
                        <a:rPr lang="en-GB" sz="2000">
                          <a:effectLst/>
                        </a:rPr>
                        <a:t>8</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Kyrgyzstan</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KYRGYZ ASSOCIATION OF FOREST AND LAND USERS</a:t>
                      </a:r>
                      <a:endParaRPr lang="en-GB" sz="2400">
                        <a:effectLst/>
                      </a:endParaRPr>
                    </a:p>
                    <a:p>
                      <a:pPr fontAlgn="base">
                        <a:lnSpc>
                          <a:spcPct val="107000"/>
                        </a:lnSpc>
                        <a:spcAft>
                          <a:spcPts val="0"/>
                        </a:spcAft>
                      </a:pPr>
                      <a:r>
                        <a:rPr lang="en-GB" sz="2000" u="none" strike="noStrike">
                          <a:effectLst/>
                          <a:hlinkClick r:id="rId5"/>
                        </a:rPr>
                        <a:t>Kırgızistan-Kyrgyz-Kaflu MoU</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u="none" strike="noStrike">
                          <a:effectLst/>
                          <a:hlinkClick r:id="rId6"/>
                        </a:rPr>
                        <a:t>http://www.landuse-association.kg/  </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506460">
                <a:tc>
                  <a:txBody>
                    <a:bodyPr/>
                    <a:lstStyle/>
                    <a:p>
                      <a:pPr>
                        <a:lnSpc>
                          <a:spcPct val="107000"/>
                        </a:lnSpc>
                        <a:spcAft>
                          <a:spcPts val="0"/>
                        </a:spcAft>
                      </a:pPr>
                      <a:r>
                        <a:rPr lang="en-GB" sz="2000">
                          <a:effectLst/>
                        </a:rPr>
                        <a:t>9</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Hungary</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The Trade Union of Forestry and Wood  Industry Workers</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u="none" strike="noStrike">
                          <a:effectLst/>
                          <a:hlinkClick r:id="rId7"/>
                        </a:rPr>
                        <a:t>http://efdsz.hu/</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1036515">
                <a:tc>
                  <a:txBody>
                    <a:bodyPr/>
                    <a:lstStyle/>
                    <a:p>
                      <a:pPr>
                        <a:lnSpc>
                          <a:spcPct val="107000"/>
                        </a:lnSpc>
                        <a:spcAft>
                          <a:spcPts val="0"/>
                        </a:spcAft>
                      </a:pPr>
                      <a:r>
                        <a:rPr lang="en-GB" sz="2000">
                          <a:effectLst/>
                        </a:rPr>
                        <a:t>10</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Romania</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a:effectLst/>
                        </a:rPr>
                        <a:t>SILVA TRADE UNION FEDERATION</a:t>
                      </a:r>
                      <a:endParaRPr lang="en-GB" sz="2400">
                        <a:effectLst/>
                      </a:endParaRPr>
                    </a:p>
                    <a:p>
                      <a:pPr fontAlgn="base">
                        <a:lnSpc>
                          <a:spcPct val="107000"/>
                        </a:lnSpc>
                        <a:spcAft>
                          <a:spcPts val="0"/>
                        </a:spcAft>
                      </a:pPr>
                      <a:r>
                        <a:rPr lang="en-GB" sz="2000" u="none" strike="noStrike">
                          <a:effectLst/>
                          <a:hlinkClick r:id="rId8"/>
                        </a:rPr>
                        <a:t>Romanya-Federatia Silva</a:t>
                      </a:r>
                      <a:endParaRPr lang="en-GB" sz="2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000" u="none" strike="noStrike" dirty="0">
                          <a:effectLst/>
                          <a:hlinkClick r:id="rId9"/>
                        </a:rPr>
                        <a:t>https://federatiasilva.ro/</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bl>
          </a:graphicData>
        </a:graphic>
      </p:graphicFrame>
    </p:spTree>
    <p:extLst>
      <p:ext uri="{BB962C8B-B14F-4D97-AF65-F5344CB8AC3E}">
        <p14:creationId xmlns:p14="http://schemas.microsoft.com/office/powerpoint/2010/main" val="27955434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p:cNvGraphicFramePr>
            <a:graphicFrameLocks noGrp="1"/>
          </p:cNvGraphicFramePr>
          <p:nvPr>
            <p:extLst>
              <p:ext uri="{D42A27DB-BD31-4B8C-83A1-F6EECF244321}">
                <p14:modId xmlns:p14="http://schemas.microsoft.com/office/powerpoint/2010/main" val="2250850205"/>
              </p:ext>
            </p:extLst>
          </p:nvPr>
        </p:nvGraphicFramePr>
        <p:xfrm>
          <a:off x="0" y="1"/>
          <a:ext cx="12192001" cy="6749141"/>
        </p:xfrm>
        <a:graphic>
          <a:graphicData uri="http://schemas.openxmlformats.org/drawingml/2006/table">
            <a:tbl>
              <a:tblPr firstRow="1" firstCol="1" bandRow="1">
                <a:tableStyleId>{5C22544A-7EE6-4342-B048-85BDC9FD1C3A}</a:tableStyleId>
              </a:tblPr>
              <a:tblGrid>
                <a:gridCol w="463223"/>
                <a:gridCol w="1574954"/>
                <a:gridCol w="6058942"/>
                <a:gridCol w="4094882"/>
              </a:tblGrid>
              <a:tr h="1496025">
                <a:tc>
                  <a:txBody>
                    <a:bodyPr/>
                    <a:lstStyle/>
                    <a:p>
                      <a:pPr>
                        <a:lnSpc>
                          <a:spcPct val="107000"/>
                        </a:lnSpc>
                        <a:spcAft>
                          <a:spcPts val="0"/>
                        </a:spcAft>
                      </a:pPr>
                      <a:r>
                        <a:rPr lang="en-GB" sz="2400">
                          <a:effectLst/>
                        </a:rPr>
                        <a:t>11</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400">
                          <a:effectLst/>
                        </a:rPr>
                        <a:t>Romania</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400">
                          <a:effectLst/>
                        </a:rPr>
                        <a:t>The “Forest Progress” Society</a:t>
                      </a:r>
                      <a:endParaRPr lang="en-GB" sz="2800">
                        <a:effectLst/>
                      </a:endParaRPr>
                    </a:p>
                    <a:p>
                      <a:pPr fontAlgn="base">
                        <a:lnSpc>
                          <a:spcPct val="107000"/>
                        </a:lnSpc>
                        <a:spcAft>
                          <a:spcPts val="0"/>
                        </a:spcAft>
                      </a:pPr>
                      <a:r>
                        <a:rPr lang="en-GB" sz="2400" u="none" strike="noStrike">
                          <a:effectLst/>
                          <a:hlinkClick r:id="rId2"/>
                        </a:rPr>
                        <a:t>Romania-Progresul Silvic</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400" u="none" strike="noStrike">
                          <a:effectLst/>
                          <a:hlinkClick r:id="rId3"/>
                        </a:rPr>
                        <a:t>http://progresulsilvic.ro/</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1496025">
                <a:tc>
                  <a:txBody>
                    <a:bodyPr/>
                    <a:lstStyle/>
                    <a:p>
                      <a:pPr>
                        <a:lnSpc>
                          <a:spcPct val="107000"/>
                        </a:lnSpc>
                        <a:spcAft>
                          <a:spcPts val="0"/>
                        </a:spcAft>
                      </a:pPr>
                      <a:r>
                        <a:rPr lang="en-GB" sz="2400">
                          <a:effectLst/>
                        </a:rPr>
                        <a:t>12</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400">
                          <a:effectLst/>
                        </a:rPr>
                        <a:t>Turkey</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400">
                          <a:effectLst/>
                        </a:rPr>
                        <a:t>Association of Forestry Faculties</a:t>
                      </a:r>
                      <a:endParaRPr lang="en-GB" sz="2800">
                        <a:effectLst/>
                      </a:endParaRPr>
                    </a:p>
                    <a:p>
                      <a:pPr fontAlgn="base">
                        <a:lnSpc>
                          <a:spcPct val="107000"/>
                        </a:lnSpc>
                        <a:spcAft>
                          <a:spcPts val="0"/>
                        </a:spcAft>
                      </a:pPr>
                      <a:r>
                        <a:rPr lang="en-GB" sz="2400" u="none" strike="noStrike">
                          <a:effectLst/>
                          <a:hlinkClick r:id="rId4"/>
                        </a:rPr>
                        <a:t>ORFAMDER-3 Aralık 2018</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400" u="none" strike="noStrike">
                          <a:effectLst/>
                          <a:hlinkClick r:id="rId5"/>
                        </a:rPr>
                        <a:t>http://www.orfamder.org/</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2261066">
                <a:tc>
                  <a:txBody>
                    <a:bodyPr/>
                    <a:lstStyle/>
                    <a:p>
                      <a:pPr>
                        <a:lnSpc>
                          <a:spcPct val="107000"/>
                        </a:lnSpc>
                        <a:spcAft>
                          <a:spcPts val="0"/>
                        </a:spcAft>
                      </a:pPr>
                      <a:r>
                        <a:rPr lang="en-GB" sz="2400">
                          <a:effectLst/>
                        </a:rPr>
                        <a:t>13</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400">
                          <a:effectLst/>
                        </a:rPr>
                        <a:t>Turkey</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400">
                          <a:effectLst/>
                        </a:rPr>
                        <a:t>ÖZ ORMAN-İŞ TRADE UNION OF FOREST, AGRICULTURE, HUNTING AND FISHERY of the Republic of Turkey</a:t>
                      </a:r>
                      <a:endParaRPr lang="en-GB" sz="2800">
                        <a:effectLst/>
                      </a:endParaRPr>
                    </a:p>
                    <a:p>
                      <a:pPr fontAlgn="base">
                        <a:lnSpc>
                          <a:spcPct val="107000"/>
                        </a:lnSpc>
                        <a:spcAft>
                          <a:spcPts val="0"/>
                        </a:spcAft>
                      </a:pPr>
                      <a:r>
                        <a:rPr lang="en-GB" sz="2400" u="none" strike="noStrike">
                          <a:effectLst/>
                          <a:hlinkClick r:id="rId6"/>
                        </a:rPr>
                        <a:t>OMO-_z Orman __ 3 Aralık 2018</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400" u="none" strike="noStrike">
                          <a:effectLst/>
                          <a:hlinkClick r:id="rId7"/>
                        </a:rPr>
                        <a:t>http://www.ozorman-is.org.tr</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1496025">
                <a:tc>
                  <a:txBody>
                    <a:bodyPr/>
                    <a:lstStyle/>
                    <a:p>
                      <a:pPr>
                        <a:lnSpc>
                          <a:spcPct val="107000"/>
                        </a:lnSpc>
                        <a:spcAft>
                          <a:spcPts val="0"/>
                        </a:spcAft>
                      </a:pPr>
                      <a:r>
                        <a:rPr lang="en-GB" sz="2400">
                          <a:effectLst/>
                        </a:rPr>
                        <a:t>14</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400">
                          <a:effectLst/>
                        </a:rPr>
                        <a:t>Turkey</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400">
                          <a:effectLst/>
                        </a:rPr>
                        <a:t>TOÇ BİR-SEN | Trade Union of Agriculture and Forest Civil Servants Association</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en-GB" sz="2400" u="none" strike="noStrike" dirty="0">
                          <a:effectLst/>
                          <a:hlinkClick r:id="rId8"/>
                        </a:rPr>
                        <a:t>https://www.tocbirsen.org.tr/</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bl>
          </a:graphicData>
        </a:graphic>
      </p:graphicFrame>
    </p:spTree>
    <p:extLst>
      <p:ext uri="{BB962C8B-B14F-4D97-AF65-F5344CB8AC3E}">
        <p14:creationId xmlns:p14="http://schemas.microsoft.com/office/powerpoint/2010/main" val="41761536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6"/>
            <a:ext cx="10515600" cy="1050018"/>
          </a:xfrm>
        </p:spPr>
        <p:style>
          <a:lnRef idx="1">
            <a:schemeClr val="accent6"/>
          </a:lnRef>
          <a:fillRef idx="2">
            <a:schemeClr val="accent6"/>
          </a:fillRef>
          <a:effectRef idx="1">
            <a:schemeClr val="accent6"/>
          </a:effectRef>
          <a:fontRef idx="minor">
            <a:schemeClr val="dk1"/>
          </a:fontRef>
        </p:style>
        <p:txBody>
          <a:bodyPr/>
          <a:lstStyle/>
          <a:p>
            <a:r>
              <a:rPr lang="en-GB" dirty="0"/>
              <a:t>Business plan for the future</a:t>
            </a:r>
          </a:p>
        </p:txBody>
      </p:sp>
      <p:sp>
        <p:nvSpPr>
          <p:cNvPr id="3" name="İçerik Yer Tutucusu 2"/>
          <p:cNvSpPr>
            <a:spLocks noGrp="1"/>
          </p:cNvSpPr>
          <p:nvPr>
            <p:ph idx="1"/>
          </p:nvPr>
        </p:nvSpPr>
        <p:spPr/>
        <p:txBody>
          <a:bodyPr/>
          <a:lstStyle/>
          <a:p>
            <a:r>
              <a:rPr lang="en-GB" dirty="0"/>
              <a:t>With its strong technical and financial structure, the Chamber of Forest Engineers is ready for any national and international cooperation.</a:t>
            </a:r>
          </a:p>
          <a:p>
            <a:r>
              <a:rPr lang="en-GB" dirty="0"/>
              <a:t>On March 11, 2019, it signed a cooperation agreement with FAO and started training with Kyrgyz </a:t>
            </a:r>
            <a:r>
              <a:rPr lang="en-GB" dirty="0" smtClean="0"/>
              <a:t>foresters</a:t>
            </a:r>
            <a:r>
              <a:rPr lang="tr-TR" dirty="0" smtClean="0"/>
              <a:t> </a:t>
            </a:r>
            <a:r>
              <a:rPr lang="tr-TR" dirty="0" err="1" smtClean="0"/>
              <a:t>with</a:t>
            </a:r>
            <a:r>
              <a:rPr lang="tr-TR" dirty="0" smtClean="0"/>
              <a:t> </a:t>
            </a:r>
            <a:r>
              <a:rPr lang="tr-TR" dirty="0" err="1" smtClean="0"/>
              <a:t>the</a:t>
            </a:r>
            <a:r>
              <a:rPr lang="tr-TR" dirty="0" smtClean="0"/>
              <a:t> </a:t>
            </a:r>
            <a:r>
              <a:rPr lang="tr-TR" dirty="0" err="1" smtClean="0"/>
              <a:t>framework</a:t>
            </a:r>
            <a:r>
              <a:rPr lang="tr-TR" dirty="0" smtClean="0"/>
              <a:t> of FAO/GEF </a:t>
            </a:r>
            <a:r>
              <a:rPr lang="tr-TR" dirty="0" err="1" smtClean="0"/>
              <a:t>Founded</a:t>
            </a:r>
            <a:r>
              <a:rPr lang="tr-TR" dirty="0" smtClean="0"/>
              <a:t> Project. </a:t>
            </a:r>
            <a:endParaRPr lang="en-GB" dirty="0"/>
          </a:p>
        </p:txBody>
      </p:sp>
    </p:spTree>
    <p:extLst>
      <p:ext uri="{BB962C8B-B14F-4D97-AF65-F5344CB8AC3E}">
        <p14:creationId xmlns:p14="http://schemas.microsoft.com/office/powerpoint/2010/main" val="3999844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1"/>
          <p:cNvSpPr txBox="1">
            <a:spLocks/>
          </p:cNvSpPr>
          <p:nvPr/>
        </p:nvSpPr>
        <p:spPr>
          <a:xfrm>
            <a:off x="2709866" y="1121904"/>
            <a:ext cx="6815134" cy="2753409"/>
          </a:xfrm>
          <a:prstGeom prst="rect">
            <a:avLst/>
          </a:prstGeom>
        </p:spPr>
        <p:txBody>
          <a:bodyPr/>
          <a:lstStyle/>
          <a:p>
            <a:pPr algn="ctr">
              <a:spcBef>
                <a:spcPct val="0"/>
              </a:spcBef>
              <a:defRPr/>
            </a:pPr>
            <a:r>
              <a:rPr lang="tr-TR" sz="2400" b="1" dirty="0">
                <a:latin typeface="Verdana" pitchFamily="34" charset="0"/>
                <a:ea typeface="Verdana" pitchFamily="34" charset="0"/>
                <a:cs typeface="Verdana" pitchFamily="34" charset="0"/>
              </a:rPr>
              <a:t> </a:t>
            </a:r>
            <a:r>
              <a:rPr lang="tr-TR" sz="2400" b="1" i="1" dirty="0">
                <a:solidFill>
                  <a:srgbClr val="FFFF00"/>
                </a:solidFill>
                <a:latin typeface="Verdana" pitchFamily="34" charset="0"/>
                <a:ea typeface="Verdana" pitchFamily="34" charset="0"/>
                <a:cs typeface="Verdana" pitchFamily="34" charset="0"/>
              </a:rPr>
              <a:t>THANK </a:t>
            </a:r>
            <a:r>
              <a:rPr lang="tr-TR" sz="2400" b="1" i="1" dirty="0" smtClean="0">
                <a:solidFill>
                  <a:srgbClr val="FFFF00"/>
                </a:solidFill>
                <a:latin typeface="Verdana" pitchFamily="34" charset="0"/>
                <a:ea typeface="Verdana" pitchFamily="34" charset="0"/>
                <a:cs typeface="Verdana" pitchFamily="34" charset="0"/>
              </a:rPr>
              <a:t>YOU</a:t>
            </a:r>
          </a:p>
          <a:p>
            <a:pPr algn="ctr">
              <a:spcBef>
                <a:spcPct val="0"/>
              </a:spcBef>
              <a:defRPr/>
            </a:pPr>
            <a:r>
              <a:rPr lang="tr-TR" sz="2400" b="1" i="1" dirty="0" smtClean="0">
                <a:solidFill>
                  <a:srgbClr val="FFFF00"/>
                </a:solidFill>
                <a:latin typeface="Verdana" pitchFamily="34" charset="0"/>
                <a:ea typeface="Verdana" pitchFamily="34" charset="0"/>
                <a:cs typeface="Verdana" pitchFamily="34" charset="0"/>
              </a:rPr>
              <a:t>Teşekkür ederim</a:t>
            </a:r>
          </a:p>
          <a:p>
            <a:pPr algn="ctr">
              <a:spcBef>
                <a:spcPct val="0"/>
              </a:spcBef>
              <a:defRPr/>
            </a:pPr>
            <a:r>
              <a:rPr lang="ar-AE" sz="2400" b="1" i="1" dirty="0" smtClean="0">
                <a:solidFill>
                  <a:srgbClr val="FFFF00"/>
                </a:solidFill>
                <a:latin typeface="Verdana" pitchFamily="34" charset="0"/>
                <a:ea typeface="Verdana" pitchFamily="34" charset="0"/>
                <a:cs typeface="Verdana" pitchFamily="34" charset="0"/>
              </a:rPr>
              <a:t>شكرا</a:t>
            </a:r>
            <a:endParaRPr lang="tr-TR" sz="2400" b="1" i="1" dirty="0" smtClean="0">
              <a:solidFill>
                <a:srgbClr val="FFFF00"/>
              </a:solidFill>
              <a:latin typeface="Verdana" pitchFamily="34" charset="0"/>
              <a:ea typeface="Verdana" pitchFamily="34" charset="0"/>
              <a:cs typeface="Verdana" pitchFamily="34" charset="0"/>
            </a:endParaRPr>
          </a:p>
          <a:p>
            <a:pPr algn="ctr">
              <a:spcBef>
                <a:spcPct val="0"/>
              </a:spcBef>
              <a:defRPr/>
            </a:pPr>
            <a:r>
              <a:rPr lang="en-US" sz="2400" b="1" i="1" dirty="0">
                <a:solidFill>
                  <a:srgbClr val="FFFF00"/>
                </a:solidFill>
                <a:latin typeface="Verdana" pitchFamily="34" charset="0"/>
                <a:ea typeface="Verdana" pitchFamily="34" charset="0"/>
                <a:cs typeface="Verdana" pitchFamily="34" charset="0"/>
              </a:rPr>
              <a:t>Merci</a:t>
            </a:r>
            <a:endParaRPr lang="en-US" sz="2400" b="1" i="1" dirty="0">
              <a:solidFill>
                <a:srgbClr val="FFFF00"/>
              </a:solidFill>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383740766"/>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539</TotalTime>
  <Words>1478</Words>
  <Application>Microsoft Office PowerPoint</Application>
  <PresentationFormat>Geniş ekran</PresentationFormat>
  <Paragraphs>180</Paragraphs>
  <Slides>20</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20</vt:i4>
      </vt:variant>
    </vt:vector>
  </HeadingPairs>
  <TitlesOfParts>
    <vt:vector size="27" baseType="lpstr">
      <vt:lpstr>Arial</vt:lpstr>
      <vt:lpstr>Calibri</vt:lpstr>
      <vt:lpstr>Calibri Light</vt:lpstr>
      <vt:lpstr>Times New Roman</vt:lpstr>
      <vt:lpstr>Verdana</vt:lpstr>
      <vt:lpstr>Wingdings</vt:lpstr>
      <vt:lpstr>Office Teması</vt:lpstr>
      <vt:lpstr>Chamber of Forest Engineers of Turkey</vt:lpstr>
      <vt:lpstr>The Chamber of Forest Engineer of Turkey (OMO)</vt:lpstr>
      <vt:lpstr>PowerPoint Sunusu</vt:lpstr>
      <vt:lpstr>Members of OMO</vt:lpstr>
      <vt:lpstr>Management of OMO</vt:lpstr>
      <vt:lpstr>Budget and National Cooperation</vt:lpstr>
      <vt:lpstr>International Cooperation</vt:lpstr>
      <vt:lpstr>OMO's international memberships and collaborations</vt:lpstr>
      <vt:lpstr>The Last International Symposium- 2/5 December 2019</vt:lpstr>
      <vt:lpstr>PowerPoint Sunusu</vt:lpstr>
      <vt:lpstr>Signing Ceremony of «Declaration of Intention» with NGOs </vt:lpstr>
      <vt:lpstr>Preamble, Purpose and Scope</vt:lpstr>
      <vt:lpstr>Issues to be cooperated</vt:lpstr>
      <vt:lpstr>Ways of Cooperation</vt:lpstr>
      <vt:lpstr>Responsibilities of the Parties</vt:lpstr>
      <vt:lpstr>PowerPoint Sunusu</vt:lpstr>
      <vt:lpstr>PowerPoint Sunusu</vt:lpstr>
      <vt:lpstr>PowerPoint Sunusu</vt:lpstr>
      <vt:lpstr>Business plan for the future</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Chamber of Forest Engineers of Turkey</dc:title>
  <dc:creator>Windows Kullanıcısı</dc:creator>
  <cp:lastModifiedBy>Windows Kullanıcısı</cp:lastModifiedBy>
  <cp:revision>15</cp:revision>
  <dcterms:created xsi:type="dcterms:W3CDTF">2019-03-30T08:38:06Z</dcterms:created>
  <dcterms:modified xsi:type="dcterms:W3CDTF">2019-03-30T18:33:57Z</dcterms:modified>
</cp:coreProperties>
</file>