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5" r:id="rId4"/>
    <p:sldId id="281" r:id="rId5"/>
    <p:sldId id="266" r:id="rId6"/>
    <p:sldId id="267" r:id="rId7"/>
    <p:sldId id="268" r:id="rId8"/>
    <p:sldId id="269" r:id="rId9"/>
    <p:sldId id="260" r:id="rId10"/>
    <p:sldId id="282" r:id="rId11"/>
    <p:sldId id="283" r:id="rId12"/>
    <p:sldId id="284" r:id="rId13"/>
    <p:sldId id="285" r:id="rId14"/>
    <p:sldId id="270" r:id="rId15"/>
    <p:sldId id="280" r:id="rId16"/>
    <p:sldId id="271" r:id="rId17"/>
    <p:sldId id="272" r:id="rId18"/>
    <p:sldId id="277" r:id="rId19"/>
    <p:sldId id="278" r:id="rId20"/>
    <p:sldId id="279"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8" d="100"/>
          <a:sy n="88" d="100"/>
        </p:scale>
        <p:origin x="62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D1310621-4C17-4FBB-9FE5-D8FCD50223B4}" type="datetimeFigureOut">
              <a:rPr lang="tr-TR" smtClean="0"/>
              <a:t>1.06.2019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568926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1310621-4C17-4FBB-9FE5-D8FCD50223B4}" type="datetimeFigureOut">
              <a:rPr lang="tr-TR" smtClean="0"/>
              <a:t>1.06.2019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728680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D1310621-4C17-4FBB-9FE5-D8FCD50223B4}" type="datetimeFigureOut">
              <a:rPr lang="tr-TR" smtClean="0"/>
              <a:t>1.06.2019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2750011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D1310621-4C17-4FBB-9FE5-D8FCD50223B4}" type="datetimeFigureOut">
              <a:rPr lang="tr-TR" smtClean="0"/>
              <a:t>1.06.2019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2814921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D1310621-4C17-4FBB-9FE5-D8FCD50223B4}" type="datetimeFigureOut">
              <a:rPr lang="tr-TR" smtClean="0"/>
              <a:t>1.06.2019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2354497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D1310621-4C17-4FBB-9FE5-D8FCD50223B4}" type="datetimeFigureOut">
              <a:rPr lang="tr-TR" smtClean="0"/>
              <a:t>1.06.2019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775392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1310621-4C17-4FBB-9FE5-D8FCD50223B4}" type="datetimeFigureOut">
              <a:rPr lang="tr-TR" smtClean="0"/>
              <a:t>1.06.2019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1509780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D1310621-4C17-4FBB-9FE5-D8FCD50223B4}" type="datetimeFigureOut">
              <a:rPr lang="tr-TR" smtClean="0"/>
              <a:t>1.06.2019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1956493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D1310621-4C17-4FBB-9FE5-D8FCD50223B4}" type="datetimeFigureOut">
              <a:rPr lang="tr-TR" smtClean="0"/>
              <a:t>1.06.2019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4139594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1310621-4C17-4FBB-9FE5-D8FCD50223B4}" type="datetimeFigureOut">
              <a:rPr lang="tr-TR" smtClean="0"/>
              <a:t>1.06.2019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437487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1310621-4C17-4FBB-9FE5-D8FCD50223B4}" type="datetimeFigureOut">
              <a:rPr lang="tr-TR" smtClean="0"/>
              <a:t>1.06.2019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97924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310621-4C17-4FBB-9FE5-D8FCD50223B4}" type="datetimeFigureOut">
              <a:rPr lang="tr-TR" smtClean="0"/>
              <a:t>1.06.2019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A63569-66CF-4348-A521-F7AEC2BD212F}" type="slidenum">
              <a:rPr lang="tr-TR" smtClean="0"/>
              <a:t>‹#›</a:t>
            </a:fld>
            <a:endParaRPr lang="tr-TR"/>
          </a:p>
        </p:txBody>
      </p:sp>
    </p:spTree>
    <p:extLst>
      <p:ext uri="{BB962C8B-B14F-4D97-AF65-F5344CB8AC3E}">
        <p14:creationId xmlns:p14="http://schemas.microsoft.com/office/powerpoint/2010/main" val="29657825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ormuh@ormuh.org.tr" TargetMode="External"/><Relationship Id="rId2" Type="http://schemas.openxmlformats.org/officeDocument/2006/relationships/hyperlink" Target="https://ormuh.org.tr/" TargetMode="External"/><Relationship Id="rId1" Type="http://schemas.openxmlformats.org/officeDocument/2006/relationships/slideLayout" Target="../slideLayouts/slideLayout2.xml"/><Relationship Id="rId4" Type="http://schemas.openxmlformats.org/officeDocument/2006/relationships/hyperlink" Target="mailto:ismailbelen52@gmail.com"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ormuh.org.tr/subeler"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ormuh.org.tr/post/yeni-dergimiz-cikti" TargetMode="External"/><Relationship Id="rId2" Type="http://schemas.openxmlformats.org/officeDocument/2006/relationships/hyperlink" Target="https://www.ormuh.org.tr/"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knowledge.unccd.int/cso/turkish-chamber-forest-engineers" TargetMode="External"/><Relationship Id="rId2" Type="http://schemas.openxmlformats.org/officeDocument/2006/relationships/hyperlink" Target="http://european-foresters.eu/meetings/gcm/74,6"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www.gonder.org.tr/wp-content/uploads/2018/12/Bosnia-Avc%C4%B1lar.docx" TargetMode="External"/><Relationship Id="rId3" Type="http://schemas.openxmlformats.org/officeDocument/2006/relationships/hyperlink" Target="http://www.albaforest.com/" TargetMode="External"/><Relationship Id="rId7" Type="http://schemas.openxmlformats.org/officeDocument/2006/relationships/hyperlink" Target="http://ahik.org/" TargetMode="External"/><Relationship Id="rId2" Type="http://schemas.openxmlformats.org/officeDocument/2006/relationships/hyperlink" Target="http://www.gonder.org.tr/wp-content/uploads/2018/12/Arnavutluk-Alba-Forest.pdf" TargetMode="External"/><Relationship Id="rId1" Type="http://schemas.openxmlformats.org/officeDocument/2006/relationships/slideLayout" Target="../slideLayouts/slideLayout7.xml"/><Relationship Id="rId6" Type="http://schemas.openxmlformats.org/officeDocument/2006/relationships/hyperlink" Target="http://www.gonder.org.tr/wp-content/uploads/2018/12/Azerbaycan-%D0%BA%D0%BE%D0%BF%D0%B8%D1%8F.docx" TargetMode="External"/><Relationship Id="rId5" Type="http://schemas.openxmlformats.org/officeDocument/2006/relationships/hyperlink" Target="http://www.gonder.org.tr/wp-content/uploads/2018/12/Azerbaycan-T%C3%BCrk%C3%A7e.docx" TargetMode="External"/><Relationship Id="rId10" Type="http://schemas.openxmlformats.org/officeDocument/2006/relationships/hyperlink" Target="http://ssspdp.ba/" TargetMode="External"/><Relationship Id="rId4" Type="http://schemas.openxmlformats.org/officeDocument/2006/relationships/hyperlink" Target="http://www.gonder.org.tr/wp-content/uploads/2018/12/Azerbaycan-English.docx" TargetMode="External"/><Relationship Id="rId9" Type="http://schemas.openxmlformats.org/officeDocument/2006/relationships/hyperlink" Target="http://www.slobih.ba/"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www.gonder.org.tr/wp-content/uploads/2018/12/Romanya-Federatia-Silva.docx" TargetMode="External"/><Relationship Id="rId3" Type="http://schemas.openxmlformats.org/officeDocument/2006/relationships/hyperlink" Target="http://www.gonder.org.tr/wp-content/uploads/2018/12/Bosnia-Beekepers.docx" TargetMode="External"/><Relationship Id="rId7" Type="http://schemas.openxmlformats.org/officeDocument/2006/relationships/hyperlink" Target="http://efdsz.hu/" TargetMode="External"/><Relationship Id="rId2" Type="http://schemas.openxmlformats.org/officeDocument/2006/relationships/hyperlink" Target="http://usitfbih.ba/" TargetMode="External"/><Relationship Id="rId1" Type="http://schemas.openxmlformats.org/officeDocument/2006/relationships/slideLayout" Target="../slideLayouts/slideLayout7.xml"/><Relationship Id="rId6" Type="http://schemas.openxmlformats.org/officeDocument/2006/relationships/hyperlink" Target="http://www.landuse-association.kg/" TargetMode="External"/><Relationship Id="rId5" Type="http://schemas.openxmlformats.org/officeDocument/2006/relationships/hyperlink" Target="http://www.gonder.org.tr/wp-content/uploads/2018/12/K%C4%B1rg%C4%B1zistan-Kyrgyz-Kaflu-MoU.docx" TargetMode="External"/><Relationship Id="rId4" Type="http://schemas.openxmlformats.org/officeDocument/2006/relationships/hyperlink" Target="http://aifm.org/en" TargetMode="External"/><Relationship Id="rId9" Type="http://schemas.openxmlformats.org/officeDocument/2006/relationships/hyperlink" Target="https://federatiasilva.ro/"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www.tocbirsen.org.tr/" TargetMode="External"/><Relationship Id="rId3" Type="http://schemas.openxmlformats.org/officeDocument/2006/relationships/hyperlink" Target="http://progresulsilvic.ro/" TargetMode="External"/><Relationship Id="rId7" Type="http://schemas.openxmlformats.org/officeDocument/2006/relationships/hyperlink" Target="http://www.ozorman-is.org.tr/" TargetMode="External"/><Relationship Id="rId2" Type="http://schemas.openxmlformats.org/officeDocument/2006/relationships/hyperlink" Target="http://www.gonder.org.tr/wp-content/uploads/2018/12/Romania-Progresul-Silvic.pdf" TargetMode="External"/><Relationship Id="rId1" Type="http://schemas.openxmlformats.org/officeDocument/2006/relationships/slideLayout" Target="../slideLayouts/slideLayout7.xml"/><Relationship Id="rId6" Type="http://schemas.openxmlformats.org/officeDocument/2006/relationships/hyperlink" Target="http://www.gonder.org.tr/wp-content/uploads/2018/12/OMO-_z-Orman-__-3-Aral%C4%B1k-2018.docx" TargetMode="External"/><Relationship Id="rId5" Type="http://schemas.openxmlformats.org/officeDocument/2006/relationships/hyperlink" Target="http://www.orfamder.org/" TargetMode="External"/><Relationship Id="rId4" Type="http://schemas.openxmlformats.org/officeDocument/2006/relationships/hyperlink" Target="http://www.gonder.org.tr/wp-content/uploads/2018/12/ORFAMDER-3-Aral%C4%B1k-2018.doc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621972" y="2344737"/>
            <a:ext cx="9144000" cy="1681163"/>
          </a:xfrm>
        </p:spPr>
        <p:txBody>
          <a:bodyPr>
            <a:normAutofit fontScale="90000"/>
          </a:bodyPr>
          <a:lstStyle/>
          <a:p>
            <a:r>
              <a:rPr lang="en-US" dirty="0" smtClean="0"/>
              <a:t>Chamber of Forest Engineers of Turkey</a:t>
            </a:r>
            <a:endParaRPr lang="en-US" dirty="0"/>
          </a:p>
        </p:txBody>
      </p:sp>
      <p:sp>
        <p:nvSpPr>
          <p:cNvPr id="3" name="Alt Başlık 2"/>
          <p:cNvSpPr>
            <a:spLocks noGrp="1"/>
          </p:cNvSpPr>
          <p:nvPr>
            <p:ph type="subTitle" idx="1"/>
          </p:nvPr>
        </p:nvSpPr>
        <p:spPr>
          <a:xfrm>
            <a:off x="1621972" y="4287838"/>
            <a:ext cx="9144000" cy="1655762"/>
          </a:xfrm>
        </p:spPr>
        <p:txBody>
          <a:bodyPr>
            <a:normAutofit/>
          </a:bodyPr>
          <a:lstStyle/>
          <a:p>
            <a:r>
              <a:rPr lang="tr-TR" dirty="0" err="1" smtClean="0"/>
              <a:t>June</a:t>
            </a:r>
            <a:r>
              <a:rPr lang="tr-TR" dirty="0" smtClean="0"/>
              <a:t> </a:t>
            </a:r>
            <a:r>
              <a:rPr lang="tr-TR" dirty="0" smtClean="0"/>
              <a:t>2019</a:t>
            </a:r>
          </a:p>
          <a:p>
            <a:endParaRPr lang="tr-TR" dirty="0"/>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1691" y="259552"/>
            <a:ext cx="1840367" cy="1823247"/>
          </a:xfrm>
          <a:prstGeom prst="rect">
            <a:avLst/>
          </a:prstGeom>
        </p:spPr>
      </p:pic>
    </p:spTree>
    <p:extLst>
      <p:ext uri="{BB962C8B-B14F-4D97-AF65-F5344CB8AC3E}">
        <p14:creationId xmlns:p14="http://schemas.microsoft.com/office/powerpoint/2010/main" val="2560151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886731"/>
          </a:xfrm>
        </p:spPr>
        <p:style>
          <a:lnRef idx="1">
            <a:schemeClr val="accent6"/>
          </a:lnRef>
          <a:fillRef idx="2">
            <a:schemeClr val="accent6"/>
          </a:fillRef>
          <a:effectRef idx="1">
            <a:schemeClr val="accent6"/>
          </a:effectRef>
          <a:fontRef idx="minor">
            <a:schemeClr val="dk1"/>
          </a:fontRef>
        </p:style>
        <p:txBody>
          <a:bodyPr>
            <a:normAutofit/>
          </a:bodyPr>
          <a:lstStyle/>
          <a:p>
            <a:r>
              <a:rPr lang="en-NZ" sz="4000" dirty="0"/>
              <a:t>The Chamber of Forest Engineer of </a:t>
            </a:r>
            <a:r>
              <a:rPr lang="en-NZ" sz="4000" dirty="0" smtClean="0"/>
              <a:t>Turkey</a:t>
            </a:r>
            <a:r>
              <a:rPr lang="tr-TR" sz="4000" dirty="0"/>
              <a:t> </a:t>
            </a:r>
            <a:r>
              <a:rPr lang="tr-TR" sz="4000" dirty="0" smtClean="0"/>
              <a:t>(OMO)</a:t>
            </a:r>
            <a:endParaRPr lang="tr-TR" sz="4000" dirty="0"/>
          </a:p>
        </p:txBody>
      </p:sp>
      <p:sp>
        <p:nvSpPr>
          <p:cNvPr id="3" name="İçerik Yer Tutucusu 2"/>
          <p:cNvSpPr>
            <a:spLocks noGrp="1"/>
          </p:cNvSpPr>
          <p:nvPr>
            <p:ph idx="1"/>
          </p:nvPr>
        </p:nvSpPr>
        <p:spPr>
          <a:xfrm>
            <a:off x="838200" y="1513114"/>
            <a:ext cx="10515600" cy="4663849"/>
          </a:xfrm>
        </p:spPr>
        <p:txBody>
          <a:bodyPr>
            <a:normAutofit/>
          </a:bodyPr>
          <a:lstStyle/>
          <a:p>
            <a:r>
              <a:rPr lang="en-US" sz="2000" dirty="0" smtClean="0"/>
              <a:t>Chamber of Forest Engineers (OMO)  is one of the non-governmental organization established with Turkish Regulations. </a:t>
            </a:r>
          </a:p>
          <a:p>
            <a:r>
              <a:rPr lang="tr-TR" sz="2000" dirty="0" smtClean="0"/>
              <a:t>Beside </a:t>
            </a:r>
            <a:r>
              <a:rPr lang="tr-TR" sz="2000" dirty="0" err="1" smtClean="0"/>
              <a:t>being</a:t>
            </a:r>
            <a:r>
              <a:rPr lang="tr-TR" sz="2000" dirty="0" smtClean="0"/>
              <a:t> an NGO, OMO</a:t>
            </a:r>
            <a:r>
              <a:rPr lang="en-US" sz="2000" dirty="0" smtClean="0"/>
              <a:t> has “public corporate entity” and “public institute nature”</a:t>
            </a:r>
            <a:r>
              <a:rPr lang="tr-TR" sz="2000" dirty="0"/>
              <a:t> a</a:t>
            </a:r>
            <a:r>
              <a:rPr lang="en-US" sz="2000" dirty="0" err="1"/>
              <a:t>ccording</a:t>
            </a:r>
            <a:r>
              <a:rPr lang="en-US" sz="2000" dirty="0"/>
              <a:t> to the Turkish Constitution .  </a:t>
            </a:r>
            <a:r>
              <a:rPr lang="en-US" sz="2000" dirty="0" smtClean="0"/>
              <a:t>Currently it has approximately 17 thousand (17 000) active members.</a:t>
            </a:r>
          </a:p>
          <a:p>
            <a:r>
              <a:rPr lang="en-US" sz="2000" dirty="0" smtClean="0"/>
              <a:t>OMO is an organization with a legal personality affiliated to the UNION OF CHAMBERS OF TURKISH ENGINEERS AND ARCHITECTS. It has its own code approved by the Grand National Assembly of Turkey</a:t>
            </a:r>
          </a:p>
          <a:p>
            <a:r>
              <a:rPr lang="en-US" sz="2000" dirty="0" smtClean="0">
                <a:ea typeface="Verdana" pitchFamily="34" charset="0"/>
                <a:cs typeface="Verdana" pitchFamily="34" charset="0"/>
              </a:rPr>
              <a:t>the Chamber has ordinary functions on forestry and foresters’ matters over the country such as:</a:t>
            </a:r>
          </a:p>
          <a:p>
            <a:pPr marL="1076325" lvl="1" indent="-354013" fontAlgn="base">
              <a:spcBef>
                <a:spcPct val="0"/>
              </a:spcBef>
              <a:spcAft>
                <a:spcPct val="0"/>
              </a:spcAft>
              <a:buFont typeface="Wingdings" pitchFamily="2" charset="2"/>
              <a:buChar char="ü"/>
            </a:pPr>
            <a:r>
              <a:rPr lang="en-US" altLang="en-US" sz="2000" dirty="0" smtClean="0">
                <a:ea typeface="Verdana" panose="020B0604030504040204" pitchFamily="34" charset="0"/>
                <a:cs typeface="Verdana" panose="020B0604030504040204" pitchFamily="34" charset="0"/>
              </a:rPr>
              <a:t>contribution to preparation/improvement of forestry related policy, strategy, laws, regulations, norms and standards, </a:t>
            </a:r>
          </a:p>
          <a:p>
            <a:pPr marL="1076325" lvl="1" indent="-354013" fontAlgn="base">
              <a:spcBef>
                <a:spcPct val="0"/>
              </a:spcBef>
              <a:spcAft>
                <a:spcPct val="0"/>
              </a:spcAft>
              <a:buFont typeface="Wingdings" pitchFamily="2" charset="2"/>
              <a:buChar char="ü"/>
            </a:pPr>
            <a:r>
              <a:rPr lang="en-US" altLang="en-US" sz="2000" dirty="0" smtClean="0">
                <a:ea typeface="Verdana" panose="020B0604030504040204" pitchFamily="34" charset="0"/>
                <a:cs typeface="Verdana" panose="020B0604030504040204" pitchFamily="34" charset="0"/>
              </a:rPr>
              <a:t>Protect and improvement of the rights, authorities and responsibilities of forest engineers,</a:t>
            </a:r>
          </a:p>
          <a:p>
            <a:pPr marL="1076325" lvl="1" indent="-354013" fontAlgn="base">
              <a:spcBef>
                <a:spcPct val="0"/>
              </a:spcBef>
              <a:spcAft>
                <a:spcPct val="0"/>
              </a:spcAft>
              <a:buFont typeface="Wingdings" pitchFamily="2" charset="2"/>
              <a:buChar char="ü"/>
            </a:pPr>
            <a:r>
              <a:rPr lang="en-US" sz="2000" dirty="0" smtClean="0">
                <a:ea typeface="Verdana" pitchFamily="34" charset="0"/>
                <a:cs typeface="Verdana" pitchFamily="34" charset="0"/>
              </a:rPr>
              <a:t>Preparation and dissemination of </a:t>
            </a:r>
            <a:r>
              <a:rPr lang="en-US" altLang="en-US" sz="2000" dirty="0" smtClean="0">
                <a:ea typeface="Verdana" panose="020B0604030504040204" pitchFamily="34" charset="0"/>
                <a:cs typeface="Verdana" panose="020B0604030504040204" pitchFamily="34" charset="0"/>
              </a:rPr>
              <a:t>forestry related documents, reports, books, visual promotion materials (e.g. quarterly journal of </a:t>
            </a:r>
            <a:r>
              <a:rPr lang="en-US" altLang="en-US" sz="2000" i="1" dirty="0" smtClean="0">
                <a:ea typeface="Verdana" panose="020B0604030504040204" pitchFamily="34" charset="0"/>
                <a:cs typeface="Verdana" panose="020B0604030504040204" pitchFamily="34" charset="0"/>
              </a:rPr>
              <a:t>Forest Engineering)</a:t>
            </a:r>
            <a:r>
              <a:rPr lang="en-US" altLang="en-US" sz="2000" dirty="0" smtClean="0">
                <a:ea typeface="Verdana" panose="020B0604030504040204" pitchFamily="34" charset="0"/>
                <a:cs typeface="Verdana" panose="020B0604030504040204" pitchFamily="34" charset="0"/>
              </a:rPr>
              <a:t> </a:t>
            </a:r>
            <a:endParaRPr lang="en-US" altLang="en-US" sz="2000" dirty="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86996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o 4"/>
          <p:cNvGraphicFramePr>
            <a:graphicFrameLocks noGrp="1"/>
          </p:cNvGraphicFramePr>
          <p:nvPr>
            <p:extLst>
              <p:ext uri="{D42A27DB-BD31-4B8C-83A1-F6EECF244321}">
                <p14:modId xmlns:p14="http://schemas.microsoft.com/office/powerpoint/2010/main" val="3181200439"/>
              </p:ext>
            </p:extLst>
          </p:nvPr>
        </p:nvGraphicFramePr>
        <p:xfrm>
          <a:off x="0" y="71187"/>
          <a:ext cx="12192000" cy="6786814"/>
        </p:xfrm>
        <a:graphic>
          <a:graphicData uri="http://schemas.openxmlformats.org/drawingml/2006/table">
            <a:tbl>
              <a:tblPr firstRow="1" firstCol="1" bandRow="1">
                <a:tableStyleId>{5C22544A-7EE6-4342-B048-85BDC9FD1C3A}</a:tableStyleId>
              </a:tblPr>
              <a:tblGrid>
                <a:gridCol w="2289511"/>
                <a:gridCol w="9902489"/>
              </a:tblGrid>
              <a:tr h="625087">
                <a:tc>
                  <a:txBody>
                    <a:bodyPr/>
                    <a:lstStyle/>
                    <a:p>
                      <a:pPr>
                        <a:lnSpc>
                          <a:spcPct val="107000"/>
                        </a:lnSpc>
                        <a:spcAft>
                          <a:spcPts val="0"/>
                        </a:spcAft>
                      </a:pPr>
                      <a:r>
                        <a:rPr lang="en-GB" sz="1800" dirty="0">
                          <a:effectLst/>
                        </a:rPr>
                        <a:t>Date of </a:t>
                      </a:r>
                      <a:r>
                        <a:rPr lang="en-GB" sz="1800" dirty="0" err="1" smtClean="0">
                          <a:effectLst/>
                        </a:rPr>
                        <a:t>Estab</a:t>
                      </a:r>
                      <a:r>
                        <a:rPr lang="tr-TR" sz="1800" dirty="0" smtClean="0">
                          <a:effectLst/>
                        </a:rPr>
                        <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1800" dirty="0">
                          <a:effectLst/>
                        </a:rPr>
                        <a:t>4 February 1954</a:t>
                      </a:r>
                    </a:p>
                    <a:p>
                      <a:pPr fontAlgn="base">
                        <a:lnSpc>
                          <a:spcPct val="107000"/>
                        </a:lnSpc>
                        <a:spcAft>
                          <a:spcPts val="15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523762">
                <a:tc>
                  <a:txBody>
                    <a:bodyPr/>
                    <a:lstStyle/>
                    <a:p>
                      <a:pPr>
                        <a:lnSpc>
                          <a:spcPct val="107000"/>
                        </a:lnSpc>
                        <a:spcAft>
                          <a:spcPts val="0"/>
                        </a:spcAft>
                      </a:pPr>
                      <a:r>
                        <a:rPr lang="en-GB" sz="1800">
                          <a:effectLst/>
                        </a:rPr>
                        <a:t>Date of Register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1800" dirty="0">
                          <a:effectLst/>
                        </a:rPr>
                        <a:t>4 February </a:t>
                      </a:r>
                      <a:r>
                        <a:rPr lang="en-GB" sz="1800" dirty="0" smtClean="0">
                          <a:effectLst/>
                        </a:rPr>
                        <a:t>1954</a:t>
                      </a:r>
                      <a:endParaRPr lang="en-GB" sz="1800" dirty="0">
                        <a:effectLst/>
                      </a:endParaRPr>
                    </a:p>
                  </a:txBody>
                  <a:tcPr marL="0" marR="0" marT="0" marB="0" anchor="ctr"/>
                </a:tc>
              </a:tr>
              <a:tr h="331828">
                <a:tc>
                  <a:txBody>
                    <a:bodyPr/>
                    <a:lstStyle/>
                    <a:p>
                      <a:pPr>
                        <a:lnSpc>
                          <a:spcPct val="107000"/>
                        </a:lnSpc>
                        <a:spcAft>
                          <a:spcPts val="0"/>
                        </a:spcAft>
                      </a:pPr>
                      <a:r>
                        <a:rPr lang="en-GB" sz="1800">
                          <a:effectLst/>
                        </a:rPr>
                        <a:t>Place of Register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1800">
                          <a:effectLst/>
                        </a:rPr>
                        <a:t>The Official Gazette  of Turkey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010114">
                <a:tc>
                  <a:txBody>
                    <a:bodyPr/>
                    <a:lstStyle/>
                    <a:p>
                      <a:pPr>
                        <a:lnSpc>
                          <a:spcPct val="107000"/>
                        </a:lnSpc>
                        <a:spcAft>
                          <a:spcPts val="0"/>
                        </a:spcAft>
                      </a:pPr>
                      <a:r>
                        <a:rPr lang="en-GB" sz="1800">
                          <a:effectLst/>
                        </a:rPr>
                        <a:t>Institution Nature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1800" dirty="0">
                          <a:effectLst/>
                        </a:rPr>
                        <a:t>OMO, a non-profit NGO, was established within the framework of ” 6235 Numbered Turkish Engineer and Architect Chambers Union Law” published at Turkey’s Official Gazette dated 4 February 1954.</a:t>
                      </a:r>
                    </a:p>
                    <a:p>
                      <a:pPr fontAlgn="base">
                        <a:lnSpc>
                          <a:spcPct val="107000"/>
                        </a:lnSpc>
                        <a:spcAft>
                          <a:spcPts val="1500"/>
                        </a:spcAft>
                      </a:pPr>
                      <a:r>
                        <a:rPr lang="en-GB" sz="1800" dirty="0">
                          <a:effectLst/>
                        </a:rPr>
                        <a:t>According to Turkish Legislation this date is the establishment and registry date of OMO.</a:t>
                      </a:r>
                    </a:p>
                    <a:p>
                      <a:pPr fontAlgn="base">
                        <a:lnSpc>
                          <a:spcPct val="107000"/>
                        </a:lnSpc>
                        <a:spcAft>
                          <a:spcPts val="1500"/>
                        </a:spcAft>
                      </a:pPr>
                      <a:r>
                        <a:rPr lang="en-GB" sz="1800" dirty="0">
                          <a:effectLst/>
                        </a:rPr>
                        <a:t>OMO has also “Main Regulation” beside the Law which was also published  at Turkey’s Official Gazette. The Main Regulation establishes the structure, working principles and procedures of OMO.</a:t>
                      </a:r>
                    </a:p>
                    <a:p>
                      <a:pPr fontAlgn="base">
                        <a:lnSpc>
                          <a:spcPct val="107000"/>
                        </a:lnSpc>
                        <a:spcAft>
                          <a:spcPts val="1500"/>
                        </a:spcAft>
                      </a:pPr>
                      <a:r>
                        <a:rPr lang="en-GB" sz="1800" dirty="0">
                          <a:effectLst/>
                        </a:rPr>
                        <a:t>Since the OMO was established by law, there is no separate declaration of establishment or charter. This “Main Regulation” replaces “Charter of OMO”</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919030">
                <a:tc>
                  <a:txBody>
                    <a:bodyPr/>
                    <a:lstStyle/>
                    <a:p>
                      <a:pPr>
                        <a:lnSpc>
                          <a:spcPct val="107000"/>
                        </a:lnSpc>
                        <a:spcAft>
                          <a:spcPts val="0"/>
                        </a:spcAft>
                      </a:pPr>
                      <a:r>
                        <a:rPr lang="en-GB" sz="1800">
                          <a:effectLst/>
                        </a:rPr>
                        <a:t>Post Address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1800" dirty="0" err="1">
                          <a:effectLst/>
                        </a:rPr>
                        <a:t>Beştepeler</a:t>
                      </a:r>
                      <a:r>
                        <a:rPr lang="en-GB" sz="1800" dirty="0">
                          <a:effectLst/>
                        </a:rPr>
                        <a:t> </a:t>
                      </a:r>
                      <a:r>
                        <a:rPr lang="en-GB" sz="1800" dirty="0" err="1">
                          <a:effectLst/>
                        </a:rPr>
                        <a:t>Mah</a:t>
                      </a:r>
                      <a:r>
                        <a:rPr lang="en-GB" sz="1800" dirty="0">
                          <a:effectLst/>
                        </a:rPr>
                        <a:t>. 31.Sk. No:3 </a:t>
                      </a:r>
                      <a:r>
                        <a:rPr lang="en-GB" sz="1800" dirty="0" err="1">
                          <a:effectLst/>
                        </a:rPr>
                        <a:t>Beştepe</a:t>
                      </a:r>
                      <a:r>
                        <a:rPr lang="en-GB" sz="1800" dirty="0">
                          <a:effectLst/>
                        </a:rPr>
                        <a:t> </a:t>
                      </a:r>
                      <a:r>
                        <a:rPr lang="en-GB" sz="1800" dirty="0" err="1">
                          <a:effectLst/>
                        </a:rPr>
                        <a:t>Yenimahalle</a:t>
                      </a:r>
                      <a:r>
                        <a:rPr lang="en-GB" sz="1800" dirty="0">
                          <a:effectLst/>
                        </a:rPr>
                        <a:t> </a:t>
                      </a:r>
                      <a:r>
                        <a:rPr lang="en-GB" sz="1800" dirty="0" smtClean="0">
                          <a:effectLst/>
                        </a:rPr>
                        <a:t>–Postal </a:t>
                      </a:r>
                      <a:r>
                        <a:rPr lang="en-GB" sz="1800" dirty="0">
                          <a:effectLst/>
                        </a:rPr>
                        <a:t>Code:  06560</a:t>
                      </a:r>
                    </a:p>
                    <a:p>
                      <a:pPr fontAlgn="base">
                        <a:lnSpc>
                          <a:spcPct val="107000"/>
                        </a:lnSpc>
                        <a:spcAft>
                          <a:spcPts val="1500"/>
                        </a:spcAft>
                      </a:pPr>
                      <a:r>
                        <a:rPr lang="en-GB" sz="1800" dirty="0">
                          <a:effectLst/>
                        </a:rPr>
                        <a:t>Ankara TURKEY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31828">
                <a:tc>
                  <a:txBody>
                    <a:bodyPr/>
                    <a:lstStyle/>
                    <a:p>
                      <a:pPr>
                        <a:lnSpc>
                          <a:spcPct val="107000"/>
                        </a:lnSpc>
                        <a:spcAft>
                          <a:spcPts val="0"/>
                        </a:spcAft>
                      </a:pPr>
                      <a:r>
                        <a:rPr lang="en-GB" sz="1800" dirty="0">
                          <a:effectLst/>
                        </a:rPr>
                        <a:t>Web Page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1800" u="none" strike="noStrike">
                          <a:effectLst/>
                          <a:hlinkClick r:id="rId2"/>
                        </a:rPr>
                        <a:t>https://ormuh.org.tr/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31828">
                <a:tc>
                  <a:txBody>
                    <a:bodyPr/>
                    <a:lstStyle/>
                    <a:p>
                      <a:pPr>
                        <a:lnSpc>
                          <a:spcPct val="107000"/>
                        </a:lnSpc>
                        <a:spcAft>
                          <a:spcPts val="0"/>
                        </a:spcAft>
                      </a:pPr>
                      <a:r>
                        <a:rPr lang="en-GB" sz="1800">
                          <a:effectLst/>
                        </a:rPr>
                        <a:t>Email</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1800" u="none" strike="noStrike">
                          <a:effectLst/>
                          <a:hlinkClick r:id="rId3"/>
                        </a:rPr>
                        <a:t>ormuh@ormuh.org.tr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31828">
                <a:tc>
                  <a:txBody>
                    <a:bodyPr/>
                    <a:lstStyle/>
                    <a:p>
                      <a:pPr>
                        <a:lnSpc>
                          <a:spcPct val="107000"/>
                        </a:lnSpc>
                        <a:spcAft>
                          <a:spcPts val="0"/>
                        </a:spcAft>
                      </a:pPr>
                      <a:r>
                        <a:rPr lang="en-GB" sz="1800">
                          <a:effectLst/>
                        </a:rPr>
                        <a:t>Phone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1800">
                          <a:effectLst/>
                        </a:rPr>
                        <a:t>+90 312 215 00 33</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81509">
                <a:tc>
                  <a:txBody>
                    <a:bodyPr/>
                    <a:lstStyle/>
                    <a:p>
                      <a:pPr>
                        <a:lnSpc>
                          <a:spcPct val="107000"/>
                        </a:lnSpc>
                        <a:spcAft>
                          <a:spcPts val="0"/>
                        </a:spcAft>
                      </a:pPr>
                      <a:r>
                        <a:rPr lang="en-GB" sz="1800">
                          <a:effectLst/>
                        </a:rPr>
                        <a:t>For contact</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1800" dirty="0">
                          <a:effectLst/>
                        </a:rPr>
                        <a:t>İsmail BELEN- Foreign Relations Adviser  Mail: </a:t>
                      </a:r>
                      <a:r>
                        <a:rPr lang="en-GB" sz="1800" u="sng" dirty="0">
                          <a:effectLst/>
                          <a:hlinkClick r:id="rId4"/>
                        </a:rPr>
                        <a:t>ismailbelen52@gmail.com</a:t>
                      </a:r>
                      <a:r>
                        <a:rPr lang="en-GB" sz="1800" dirty="0">
                          <a:effectLst/>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bl>
          </a:graphicData>
        </a:graphic>
      </p:graphicFrame>
    </p:spTree>
    <p:extLst>
      <p:ext uri="{BB962C8B-B14F-4D97-AF65-F5344CB8AC3E}">
        <p14:creationId xmlns:p14="http://schemas.microsoft.com/office/powerpoint/2010/main" val="637991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486" y="217714"/>
            <a:ext cx="8752114" cy="4784271"/>
          </a:xfrm>
          <a:prstGeom prst="rect">
            <a:avLst/>
          </a:prstGeom>
        </p:spPr>
      </p:pic>
      <p:sp>
        <p:nvSpPr>
          <p:cNvPr id="3" name="Metin kutusu 2"/>
          <p:cNvSpPr txBox="1"/>
          <p:nvPr/>
        </p:nvSpPr>
        <p:spPr>
          <a:xfrm>
            <a:off x="9503229" y="653143"/>
            <a:ext cx="2340428" cy="1200329"/>
          </a:xfrm>
          <a:prstGeom prst="rect">
            <a:avLst/>
          </a:prstGeom>
          <a:noFill/>
        </p:spPr>
        <p:txBody>
          <a:bodyPr wrap="square" rtlCol="0">
            <a:spAutoFit/>
          </a:bodyPr>
          <a:lstStyle/>
          <a:p>
            <a:r>
              <a:rPr lang="tr-TR" dirty="0" err="1" smtClean="0"/>
              <a:t>The</a:t>
            </a:r>
            <a:r>
              <a:rPr lang="tr-TR" dirty="0" smtClean="0"/>
              <a:t> </a:t>
            </a:r>
            <a:r>
              <a:rPr lang="tr-TR" dirty="0" err="1" smtClean="0"/>
              <a:t>Headquarter</a:t>
            </a:r>
            <a:r>
              <a:rPr lang="tr-TR" dirty="0" smtClean="0"/>
              <a:t> of </a:t>
            </a:r>
            <a:r>
              <a:rPr lang="tr-TR" dirty="0" err="1" smtClean="0"/>
              <a:t>the</a:t>
            </a:r>
            <a:r>
              <a:rPr lang="tr-TR" dirty="0" smtClean="0"/>
              <a:t> </a:t>
            </a:r>
            <a:r>
              <a:rPr lang="tr-TR" dirty="0" err="1" smtClean="0"/>
              <a:t>Chamber</a:t>
            </a:r>
            <a:r>
              <a:rPr lang="tr-TR" dirty="0" smtClean="0"/>
              <a:t> of </a:t>
            </a:r>
            <a:r>
              <a:rPr lang="tr-TR" dirty="0" err="1" smtClean="0"/>
              <a:t>Forest</a:t>
            </a:r>
            <a:r>
              <a:rPr lang="tr-TR" dirty="0" smtClean="0"/>
              <a:t> </a:t>
            </a:r>
            <a:r>
              <a:rPr lang="tr-TR" dirty="0" err="1" smtClean="0"/>
              <a:t>Engineer</a:t>
            </a:r>
            <a:endParaRPr lang="tr-TR" dirty="0" smtClean="0"/>
          </a:p>
          <a:p>
            <a:r>
              <a:rPr lang="tr-TR" dirty="0" smtClean="0"/>
              <a:t>Ankara/</a:t>
            </a:r>
            <a:r>
              <a:rPr lang="tr-TR" dirty="0" err="1" smtClean="0"/>
              <a:t>Turket</a:t>
            </a:r>
            <a:endParaRPr lang="en-GB" dirty="0"/>
          </a:p>
        </p:txBody>
      </p:sp>
    </p:spTree>
    <p:extLst>
      <p:ext uri="{BB962C8B-B14F-4D97-AF65-F5344CB8AC3E}">
        <p14:creationId xmlns:p14="http://schemas.microsoft.com/office/powerpoint/2010/main" val="1512528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538389"/>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tr-TR" dirty="0" err="1" smtClean="0"/>
              <a:t>Members</a:t>
            </a:r>
            <a:r>
              <a:rPr lang="tr-TR" dirty="0" smtClean="0"/>
              <a:t> of OMO</a:t>
            </a:r>
            <a:endParaRPr lang="en-GB" dirty="0"/>
          </a:p>
        </p:txBody>
      </p:sp>
      <p:sp>
        <p:nvSpPr>
          <p:cNvPr id="3" name="İçerik Yer Tutucusu 2"/>
          <p:cNvSpPr>
            <a:spLocks noGrp="1"/>
          </p:cNvSpPr>
          <p:nvPr>
            <p:ph idx="1"/>
          </p:nvPr>
        </p:nvSpPr>
        <p:spPr>
          <a:xfrm>
            <a:off x="838200" y="987425"/>
            <a:ext cx="10515600" cy="5054146"/>
          </a:xfrm>
        </p:spPr>
        <p:txBody>
          <a:bodyPr>
            <a:noAutofit/>
          </a:bodyPr>
          <a:lstStyle/>
          <a:p>
            <a:r>
              <a:rPr lang="en-GB" sz="1800" dirty="0"/>
              <a:t>Beside the Foundation </a:t>
            </a:r>
            <a:r>
              <a:rPr lang="en-GB" sz="1800" dirty="0" smtClean="0"/>
              <a:t>Law</a:t>
            </a:r>
            <a:r>
              <a:rPr lang="tr-TR" sz="1800" dirty="0" smtClean="0"/>
              <a:t>,</a:t>
            </a:r>
            <a:r>
              <a:rPr lang="en-GB" sz="1800" dirty="0" smtClean="0"/>
              <a:t> </a:t>
            </a:r>
            <a:r>
              <a:rPr lang="en-GB" sz="1800" dirty="0"/>
              <a:t>there is another Law No. 5531 entitled “</a:t>
            </a:r>
            <a:r>
              <a:rPr lang="en-GB" sz="1800" b="1" dirty="0"/>
              <a:t>The Law on Forest Engineers, Forest Industrial Engineers and Woodworking Industrial Engineers</a:t>
            </a:r>
            <a:r>
              <a:rPr lang="en-GB" sz="1800" dirty="0"/>
              <a:t>.” dated July 8, 2006 has been published in Turkish Official Gazette.</a:t>
            </a:r>
          </a:p>
          <a:p>
            <a:r>
              <a:rPr lang="en-GB" sz="1800" dirty="0"/>
              <a:t> </a:t>
            </a:r>
            <a:r>
              <a:rPr lang="en-GB" sz="1800" dirty="0" smtClean="0"/>
              <a:t>According </a:t>
            </a:r>
            <a:r>
              <a:rPr lang="en-GB" sz="1800" dirty="0"/>
              <a:t>to this Law Numbered 5531, OMO is the legal representative of three different professional groups as follows: </a:t>
            </a:r>
            <a:endParaRPr lang="tr-TR" sz="1800" dirty="0" smtClean="0"/>
          </a:p>
          <a:p>
            <a:pPr lvl="1"/>
            <a:r>
              <a:rPr lang="en-GB" sz="1100" dirty="0" smtClean="0"/>
              <a:t>Forest </a:t>
            </a:r>
            <a:r>
              <a:rPr lang="en-GB" sz="1100" dirty="0"/>
              <a:t>Engineers, </a:t>
            </a:r>
            <a:endParaRPr lang="tr-TR" sz="1100" dirty="0" smtClean="0"/>
          </a:p>
          <a:p>
            <a:pPr lvl="1"/>
            <a:r>
              <a:rPr lang="en-GB" sz="1100" dirty="0" smtClean="0"/>
              <a:t>Forest </a:t>
            </a:r>
            <a:r>
              <a:rPr lang="en-GB" sz="1100" dirty="0"/>
              <a:t>Industrial Engineers, </a:t>
            </a:r>
            <a:endParaRPr lang="tr-TR" sz="1100" dirty="0" smtClean="0"/>
          </a:p>
          <a:p>
            <a:pPr lvl="1"/>
            <a:r>
              <a:rPr lang="en-GB" sz="1100" dirty="0" smtClean="0"/>
              <a:t>and </a:t>
            </a:r>
            <a:r>
              <a:rPr lang="en-GB" sz="1100" dirty="0"/>
              <a:t>Woodworking Industrial Engineers</a:t>
            </a:r>
            <a:r>
              <a:rPr lang="en-GB" sz="1100" dirty="0" smtClean="0"/>
              <a:t>.</a:t>
            </a:r>
            <a:r>
              <a:rPr lang="tr-TR" sz="1100" dirty="0" smtClean="0"/>
              <a:t> </a:t>
            </a:r>
            <a:r>
              <a:rPr lang="en-GB" sz="1100" dirty="0"/>
              <a:t> </a:t>
            </a:r>
            <a:endParaRPr lang="tr-TR" sz="1100" dirty="0" smtClean="0"/>
          </a:p>
          <a:p>
            <a:r>
              <a:rPr lang="en-GB" sz="1800" dirty="0" smtClean="0"/>
              <a:t>A </a:t>
            </a:r>
            <a:r>
              <a:rPr lang="en-GB" sz="1800" dirty="0"/>
              <a:t>large number of its members work in forestry related departments of the Ministry of Agriculture and Forestry.</a:t>
            </a:r>
          </a:p>
          <a:p>
            <a:r>
              <a:rPr lang="en-GB" sz="1800" dirty="0"/>
              <a:t> </a:t>
            </a:r>
            <a:r>
              <a:rPr lang="en-GB" sz="1800" dirty="0" smtClean="0"/>
              <a:t>These </a:t>
            </a:r>
            <a:r>
              <a:rPr lang="en-GB" sz="1800" dirty="0"/>
              <a:t>Institutes are as follows</a:t>
            </a:r>
            <a:r>
              <a:rPr lang="en-GB" sz="1800" dirty="0" smtClean="0"/>
              <a:t>;</a:t>
            </a:r>
            <a:r>
              <a:rPr lang="tr-TR" sz="1800" dirty="0" smtClean="0"/>
              <a:t> </a:t>
            </a:r>
          </a:p>
          <a:p>
            <a:pPr lvl="1"/>
            <a:r>
              <a:rPr lang="en-GB" sz="1400" dirty="0" smtClean="0"/>
              <a:t>a</a:t>
            </a:r>
            <a:r>
              <a:rPr lang="en-GB" sz="1400" dirty="0"/>
              <a:t>)	General Directorate of </a:t>
            </a:r>
            <a:r>
              <a:rPr lang="en-GB" sz="1400" dirty="0" smtClean="0"/>
              <a:t>Forests</a:t>
            </a:r>
            <a:r>
              <a:rPr lang="tr-TR" sz="1400" dirty="0" smtClean="0"/>
              <a:t>, </a:t>
            </a:r>
          </a:p>
          <a:p>
            <a:pPr lvl="1"/>
            <a:r>
              <a:rPr lang="en-GB" sz="1400" dirty="0" smtClean="0"/>
              <a:t>b</a:t>
            </a:r>
            <a:r>
              <a:rPr lang="en-GB" sz="1400" dirty="0"/>
              <a:t>)	General Directorate of Nature Conservation and National Parks</a:t>
            </a:r>
            <a:r>
              <a:rPr lang="en-GB" sz="1400" dirty="0" smtClean="0"/>
              <a:t>,</a:t>
            </a:r>
            <a:r>
              <a:rPr lang="tr-TR" sz="1400" dirty="0" smtClean="0"/>
              <a:t> </a:t>
            </a:r>
          </a:p>
          <a:p>
            <a:pPr lvl="1"/>
            <a:r>
              <a:rPr lang="en-GB" sz="1400" dirty="0" smtClean="0"/>
              <a:t>c</a:t>
            </a:r>
            <a:r>
              <a:rPr lang="en-GB" sz="1400" dirty="0"/>
              <a:t>)	General Directorate of Combating Desertification and Erosion. </a:t>
            </a:r>
          </a:p>
          <a:p>
            <a:r>
              <a:rPr lang="en-GB" sz="1800" dirty="0"/>
              <a:t> </a:t>
            </a:r>
            <a:r>
              <a:rPr lang="en-GB" sz="1800" dirty="0" smtClean="0"/>
              <a:t>In </a:t>
            </a:r>
            <a:r>
              <a:rPr lang="en-GB" sz="1800" dirty="0"/>
              <a:t>addition, there are members working in public institutions such as General Directorate of State Hydraulic Works and General Directorate of Highways. </a:t>
            </a:r>
            <a:endParaRPr lang="tr-TR" sz="1800" dirty="0" smtClean="0"/>
          </a:p>
          <a:p>
            <a:r>
              <a:rPr lang="en-GB" sz="1800" dirty="0" smtClean="0"/>
              <a:t>On </a:t>
            </a:r>
            <a:r>
              <a:rPr lang="en-GB" sz="1800" dirty="0"/>
              <a:t>the other hand, there are members working in their own workplace and working in private sector companies</a:t>
            </a:r>
            <a:r>
              <a:rPr lang="en-GB" sz="1800" dirty="0" smtClean="0"/>
              <a:t>.</a:t>
            </a:r>
            <a:r>
              <a:rPr lang="tr-TR" sz="1800" dirty="0" smtClean="0"/>
              <a:t> </a:t>
            </a:r>
            <a:r>
              <a:rPr lang="tr-TR" sz="1800" dirty="0"/>
              <a:t>T</a:t>
            </a:r>
            <a:r>
              <a:rPr lang="en-GB" sz="1800" dirty="0"/>
              <a:t>here are 800 offices and companies registered to OMO and continuing their business life.</a:t>
            </a:r>
          </a:p>
          <a:p>
            <a:endParaRPr lang="en-GB" sz="1800" dirty="0"/>
          </a:p>
        </p:txBody>
      </p:sp>
    </p:spTree>
    <p:extLst>
      <p:ext uri="{BB962C8B-B14F-4D97-AF65-F5344CB8AC3E}">
        <p14:creationId xmlns:p14="http://schemas.microsoft.com/office/powerpoint/2010/main" val="1881264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538389"/>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tr-TR" dirty="0" smtClean="0"/>
              <a:t>Management of OMO</a:t>
            </a:r>
            <a:endParaRPr lang="en-GB" dirty="0"/>
          </a:p>
        </p:txBody>
      </p:sp>
      <p:sp>
        <p:nvSpPr>
          <p:cNvPr id="3" name="İçerik Yer Tutucusu 2"/>
          <p:cNvSpPr>
            <a:spLocks noGrp="1"/>
          </p:cNvSpPr>
          <p:nvPr>
            <p:ph idx="1"/>
          </p:nvPr>
        </p:nvSpPr>
        <p:spPr>
          <a:xfrm>
            <a:off x="838200" y="987425"/>
            <a:ext cx="10515600" cy="5358946"/>
          </a:xfrm>
        </p:spPr>
        <p:txBody>
          <a:bodyPr>
            <a:normAutofit/>
          </a:bodyPr>
          <a:lstStyle/>
          <a:p>
            <a:r>
              <a:rPr lang="en-GB" sz="2200" dirty="0" smtClean="0"/>
              <a:t>The </a:t>
            </a:r>
            <a:r>
              <a:rPr lang="en-GB" sz="2200" dirty="0"/>
              <a:t>main management mechanism of the Chamber of Forest Engineers is "</a:t>
            </a:r>
            <a:r>
              <a:rPr lang="en-GB" sz="2200" b="1" dirty="0"/>
              <a:t>General Assembly</a:t>
            </a:r>
            <a:r>
              <a:rPr lang="en-GB" sz="2200" dirty="0"/>
              <a:t>" held every two years. </a:t>
            </a:r>
            <a:endParaRPr lang="tr-TR" sz="2200" dirty="0" smtClean="0"/>
          </a:p>
          <a:p>
            <a:r>
              <a:rPr lang="en-GB" sz="2200" dirty="0" smtClean="0"/>
              <a:t>The </a:t>
            </a:r>
            <a:r>
              <a:rPr lang="en-GB" sz="2200" dirty="0"/>
              <a:t>executive body is the "Board of Directors". The last General Assembly was held in April 2018 and the Board of Directors Chaired by Hasan Türkyılmaz was elected.  </a:t>
            </a:r>
          </a:p>
          <a:p>
            <a:r>
              <a:rPr lang="en-GB" sz="2200" dirty="0" smtClean="0"/>
              <a:t>The </a:t>
            </a:r>
            <a:r>
              <a:rPr lang="en-GB" sz="2200" dirty="0"/>
              <a:t>Headquarter </a:t>
            </a:r>
            <a:r>
              <a:rPr lang="en-GB" sz="2200" dirty="0" smtClean="0"/>
              <a:t>of </a:t>
            </a:r>
            <a:r>
              <a:rPr lang="tr-TR" sz="2200" dirty="0" smtClean="0"/>
              <a:t>OMO </a:t>
            </a:r>
            <a:r>
              <a:rPr lang="en-GB" sz="2200" dirty="0" smtClean="0"/>
              <a:t>is </a:t>
            </a:r>
            <a:r>
              <a:rPr lang="en-GB" sz="2200" dirty="0"/>
              <a:t>in </a:t>
            </a:r>
            <a:r>
              <a:rPr lang="en-GB" sz="2200" dirty="0" smtClean="0"/>
              <a:t>Ankara, which is the </a:t>
            </a:r>
            <a:r>
              <a:rPr lang="en-GB" sz="2200" dirty="0"/>
              <a:t>capital city of Turkey as well. In addition to headquarters (Center)  of OMO, there are </a:t>
            </a:r>
            <a:r>
              <a:rPr lang="tr-TR" sz="2200" dirty="0" smtClean="0"/>
              <a:t>13</a:t>
            </a:r>
            <a:r>
              <a:rPr lang="en-GB" sz="2200" dirty="0" smtClean="0"/>
              <a:t> </a:t>
            </a:r>
            <a:r>
              <a:rPr lang="en-GB" sz="2200" dirty="0"/>
              <a:t>"branches" located in different places of Turkey. </a:t>
            </a:r>
            <a:r>
              <a:rPr lang="en-GB" sz="2200" u="sng" dirty="0">
                <a:hlinkClick r:id="rId2"/>
              </a:rPr>
              <a:t>https://www.ormuh.org.tr/subeler</a:t>
            </a:r>
            <a:r>
              <a:rPr lang="en-GB" sz="2200" dirty="0"/>
              <a:t> </a:t>
            </a:r>
            <a:endParaRPr lang="tr-TR" sz="2200" dirty="0" smtClean="0"/>
          </a:p>
          <a:p>
            <a:r>
              <a:rPr lang="en-GB" sz="2200" dirty="0" smtClean="0"/>
              <a:t>These </a:t>
            </a:r>
            <a:r>
              <a:rPr lang="en-GB" sz="2200" dirty="0"/>
              <a:t>branches are established or removed by the OMO General Assembly according to regional situations and the number of members. </a:t>
            </a:r>
            <a:endParaRPr lang="tr-TR" sz="2200" dirty="0" smtClean="0"/>
          </a:p>
          <a:p>
            <a:r>
              <a:rPr lang="en-GB" sz="2200" dirty="0" smtClean="0"/>
              <a:t>The </a:t>
            </a:r>
            <a:r>
              <a:rPr lang="en-GB" sz="2200" dirty="0"/>
              <a:t>management of each branch is determined by its members in a completely democratic election</a:t>
            </a:r>
            <a:r>
              <a:rPr lang="en-GB" sz="2200" dirty="0" smtClean="0"/>
              <a:t>.</a:t>
            </a:r>
            <a:r>
              <a:rPr lang="tr-TR" sz="2200" dirty="0" smtClean="0"/>
              <a:t> </a:t>
            </a:r>
            <a:r>
              <a:rPr lang="en-GB" sz="2200" dirty="0"/>
              <a:t> </a:t>
            </a:r>
            <a:endParaRPr lang="tr-TR" sz="2200" dirty="0" smtClean="0"/>
          </a:p>
          <a:p>
            <a:r>
              <a:rPr lang="en-GB" sz="2200" dirty="0"/>
              <a:t> </a:t>
            </a:r>
            <a:r>
              <a:rPr lang="en-GB" sz="2200" dirty="0" smtClean="0"/>
              <a:t>In </a:t>
            </a:r>
            <a:r>
              <a:rPr lang="en-GB" sz="2200" dirty="0"/>
              <a:t>addition to the branches, there are OMO representatives in the relevant Faculties, regions and provinces. These representatives are assigned by the OMO Board of Directors</a:t>
            </a:r>
            <a:r>
              <a:rPr lang="en-GB" sz="2200" dirty="0" smtClean="0"/>
              <a:t>.</a:t>
            </a:r>
            <a:endParaRPr lang="en-GB" sz="2200" dirty="0"/>
          </a:p>
        </p:txBody>
      </p:sp>
    </p:spTree>
    <p:extLst>
      <p:ext uri="{BB962C8B-B14F-4D97-AF65-F5344CB8AC3E}">
        <p14:creationId xmlns:p14="http://schemas.microsoft.com/office/powerpoint/2010/main" val="1881264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995589"/>
          </a:xfrm>
        </p:spPr>
        <p:style>
          <a:lnRef idx="1">
            <a:schemeClr val="accent6"/>
          </a:lnRef>
          <a:fillRef idx="2">
            <a:schemeClr val="accent6"/>
          </a:fillRef>
          <a:effectRef idx="1">
            <a:schemeClr val="accent6"/>
          </a:effectRef>
          <a:fontRef idx="minor">
            <a:schemeClr val="dk1"/>
          </a:fontRef>
        </p:style>
        <p:txBody>
          <a:bodyPr/>
          <a:lstStyle/>
          <a:p>
            <a:r>
              <a:rPr lang="en-US" dirty="0" smtClean="0"/>
              <a:t>Budget and National Cooperation</a:t>
            </a:r>
            <a:endParaRPr lang="en-US" dirty="0"/>
          </a:p>
        </p:txBody>
      </p:sp>
      <p:sp>
        <p:nvSpPr>
          <p:cNvPr id="3" name="İçerik Yer Tutucusu 2"/>
          <p:cNvSpPr>
            <a:spLocks noGrp="1"/>
          </p:cNvSpPr>
          <p:nvPr>
            <p:ph idx="1"/>
          </p:nvPr>
        </p:nvSpPr>
        <p:spPr>
          <a:xfrm>
            <a:off x="838200" y="1545771"/>
            <a:ext cx="10515600" cy="4631192"/>
          </a:xfrm>
        </p:spPr>
        <p:txBody>
          <a:bodyPr>
            <a:normAutofit fontScale="92500"/>
          </a:bodyPr>
          <a:lstStyle/>
          <a:p>
            <a:r>
              <a:rPr lang="en-US" dirty="0" smtClean="0"/>
              <a:t>OMO meets all expenses with its own means. The main source of income is the membership fees. All members must pay the membership fee.</a:t>
            </a:r>
          </a:p>
          <a:p>
            <a:r>
              <a:rPr lang="en-US" dirty="0" smtClean="0"/>
              <a:t>OMO has its own web page </a:t>
            </a:r>
            <a:r>
              <a:rPr lang="en-US" u="sng" dirty="0" smtClean="0">
                <a:hlinkClick r:id="rId2"/>
              </a:rPr>
              <a:t>https://www.ormuh.org.tr/</a:t>
            </a:r>
            <a:r>
              <a:rPr lang="en-US" dirty="0" smtClean="0"/>
              <a:t>  and periodicals. </a:t>
            </a:r>
            <a:r>
              <a:rPr lang="en-US" u="sng" dirty="0" smtClean="0">
                <a:hlinkClick r:id="rId3"/>
              </a:rPr>
              <a:t>https://www.ormuh.org.tr/post/yeni-dergimiz-cikti</a:t>
            </a:r>
            <a:r>
              <a:rPr lang="en-US" dirty="0" smtClean="0"/>
              <a:t> </a:t>
            </a:r>
          </a:p>
          <a:p>
            <a:r>
              <a:rPr lang="en-US" dirty="0" smtClean="0"/>
              <a:t>OMO has close cooperation with the State Institutions including the Ministry of Agriculture and Forest. </a:t>
            </a:r>
          </a:p>
          <a:p>
            <a:r>
              <a:rPr lang="en-US" dirty="0" smtClean="0"/>
              <a:t>The Director General of Forest, the Director General of Nature Protection and National Parks as </a:t>
            </a:r>
            <a:r>
              <a:rPr lang="en-US" dirty="0" err="1" smtClean="0"/>
              <a:t>wel</a:t>
            </a:r>
            <a:r>
              <a:rPr lang="tr-TR" dirty="0" smtClean="0"/>
              <a:t>l</a:t>
            </a:r>
            <a:r>
              <a:rPr lang="en-US" dirty="0" smtClean="0"/>
              <a:t> as the Director General of Combating Desertification are member of OMO. </a:t>
            </a:r>
          </a:p>
          <a:p>
            <a:r>
              <a:rPr lang="en-US" dirty="0" smtClean="0"/>
              <a:t>In Turkey OMO organize several meetings, conferences and training </a:t>
            </a:r>
            <a:r>
              <a:rPr lang="en-US" dirty="0" err="1" smtClean="0"/>
              <a:t>programmes</a:t>
            </a:r>
            <a:r>
              <a:rPr lang="en-US" dirty="0" smtClean="0"/>
              <a:t>. </a:t>
            </a:r>
            <a:endParaRPr lang="en-US" dirty="0"/>
          </a:p>
        </p:txBody>
      </p:sp>
    </p:spTree>
    <p:extLst>
      <p:ext uri="{BB962C8B-B14F-4D97-AF65-F5344CB8AC3E}">
        <p14:creationId xmlns:p14="http://schemas.microsoft.com/office/powerpoint/2010/main" val="1725994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777875"/>
          </a:xfrm>
        </p:spPr>
        <p:style>
          <a:lnRef idx="1">
            <a:schemeClr val="accent6"/>
          </a:lnRef>
          <a:fillRef idx="2">
            <a:schemeClr val="accent6"/>
          </a:fillRef>
          <a:effectRef idx="1">
            <a:schemeClr val="accent6"/>
          </a:effectRef>
          <a:fontRef idx="minor">
            <a:schemeClr val="dk1"/>
          </a:fontRef>
        </p:style>
        <p:txBody>
          <a:bodyPr/>
          <a:lstStyle/>
          <a:p>
            <a:r>
              <a:rPr lang="tr-TR" dirty="0" smtClean="0"/>
              <a:t>International Cooperation</a:t>
            </a:r>
            <a:endParaRPr lang="en-GB" dirty="0"/>
          </a:p>
        </p:txBody>
      </p:sp>
      <p:sp>
        <p:nvSpPr>
          <p:cNvPr id="3" name="İçerik Yer Tutucusu 2"/>
          <p:cNvSpPr>
            <a:spLocks noGrp="1"/>
          </p:cNvSpPr>
          <p:nvPr>
            <p:ph idx="1"/>
          </p:nvPr>
        </p:nvSpPr>
        <p:spPr>
          <a:xfrm>
            <a:off x="838200" y="1317171"/>
            <a:ext cx="10515600" cy="4859792"/>
          </a:xfrm>
        </p:spPr>
        <p:txBody>
          <a:bodyPr>
            <a:normAutofit fontScale="92500" lnSpcReduction="20000"/>
          </a:bodyPr>
          <a:lstStyle/>
          <a:p>
            <a:r>
              <a:rPr lang="en-US" dirty="0" smtClean="0"/>
              <a:t>In addition to the activities in Turkey, OMO, is working actively in the international arena. According to its legislation, OMO is authorized to cooperate internationally, to carry out projects and to establish partnerships.</a:t>
            </a:r>
          </a:p>
          <a:p>
            <a:r>
              <a:rPr lang="en-US" dirty="0" smtClean="0"/>
              <a:t>It has close cooperation with United Nations agencies including FAO. </a:t>
            </a:r>
          </a:p>
          <a:p>
            <a:r>
              <a:rPr lang="en-US" dirty="0" smtClean="0"/>
              <a:t>In 2018, OMO was the chair of the Council of European Foresters. OMO Participates in "Forest Europe" meetings. It’s is an active member of the Union of European Foresters (</a:t>
            </a:r>
            <a:r>
              <a:rPr lang="en-US" u="sng" dirty="0" smtClean="0">
                <a:hlinkClick r:id="rId2"/>
              </a:rPr>
              <a:t>http://european-foresters.eu/meetings/gcm/74,6</a:t>
            </a:r>
            <a:r>
              <a:rPr lang="en-US" dirty="0" smtClean="0"/>
              <a:t>) </a:t>
            </a:r>
          </a:p>
          <a:p>
            <a:r>
              <a:rPr lang="en-US" dirty="0" smtClean="0"/>
              <a:t>It is also an accredited Non-Governmental </a:t>
            </a:r>
            <a:r>
              <a:rPr lang="en-US" dirty="0" err="1" smtClean="0"/>
              <a:t>Organisation</a:t>
            </a:r>
            <a:r>
              <a:rPr lang="en-US" dirty="0" smtClean="0"/>
              <a:t> to the United Nations Convention to Combat Desertification. (UNCCD)  </a:t>
            </a:r>
            <a:r>
              <a:rPr lang="en-US" u="sng" dirty="0" smtClean="0">
                <a:hlinkClick r:id="rId3"/>
              </a:rPr>
              <a:t>https://knowledge.unccd.int/cso/turkish-chamber-forest-engineers</a:t>
            </a:r>
            <a:r>
              <a:rPr lang="en-US" dirty="0" smtClean="0"/>
              <a:t> </a:t>
            </a:r>
          </a:p>
          <a:p>
            <a:r>
              <a:rPr lang="en-US" dirty="0" smtClean="0"/>
              <a:t>It has applied to be  a member of </a:t>
            </a:r>
            <a:r>
              <a:rPr lang="en-US" i="1" dirty="0" smtClean="0"/>
              <a:t>International Union for Conservation of Nature-IUCN</a:t>
            </a:r>
            <a:endParaRPr lang="en-US" dirty="0"/>
          </a:p>
        </p:txBody>
      </p:sp>
    </p:spTree>
    <p:extLst>
      <p:ext uri="{BB962C8B-B14F-4D97-AF65-F5344CB8AC3E}">
        <p14:creationId xmlns:p14="http://schemas.microsoft.com/office/powerpoint/2010/main" val="20120626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81200" y="274638"/>
            <a:ext cx="8229600" cy="562074"/>
          </a:xfrm>
        </p:spPr>
        <p:style>
          <a:lnRef idx="1">
            <a:schemeClr val="accent3"/>
          </a:lnRef>
          <a:fillRef idx="2">
            <a:schemeClr val="accent3"/>
          </a:fillRef>
          <a:effectRef idx="1">
            <a:schemeClr val="accent3"/>
          </a:effectRef>
          <a:fontRef idx="minor">
            <a:schemeClr val="dk1"/>
          </a:fontRef>
        </p:style>
        <p:txBody>
          <a:bodyPr>
            <a:noAutofit/>
          </a:bodyPr>
          <a:lstStyle/>
          <a:p>
            <a:r>
              <a:rPr lang="en-US" sz="2800" dirty="0"/>
              <a:t>OMO's international memberships and collaborations</a:t>
            </a:r>
            <a:endParaRPr lang="tr-TR" sz="28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401" y="1141512"/>
            <a:ext cx="2867025" cy="1590675"/>
          </a:xfrm>
          <a:prstGeom prst="rect">
            <a:avLst/>
          </a:prstGeom>
        </p:spPr>
      </p:pic>
      <p:pic>
        <p:nvPicPr>
          <p:cNvPr id="12" name="Resim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3527" y="1347107"/>
            <a:ext cx="1423988" cy="1428509"/>
          </a:xfrm>
          <a:prstGeom prst="rect">
            <a:avLst/>
          </a:prstGeom>
        </p:spPr>
      </p:pic>
      <p:pic>
        <p:nvPicPr>
          <p:cNvPr id="13" name="Resim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3501" y="1179612"/>
            <a:ext cx="2943225" cy="1552575"/>
          </a:xfrm>
          <a:prstGeom prst="rect">
            <a:avLst/>
          </a:prstGeom>
        </p:spPr>
      </p:pic>
      <p:pic>
        <p:nvPicPr>
          <p:cNvPr id="14" name="Resim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41663" y="3224022"/>
            <a:ext cx="1714500" cy="1066800"/>
          </a:xfrm>
          <a:prstGeom prst="rect">
            <a:avLst/>
          </a:prstGeom>
        </p:spPr>
      </p:pic>
      <p:pic>
        <p:nvPicPr>
          <p:cNvPr id="15" name="Resim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3129" y="4782657"/>
            <a:ext cx="2051957" cy="1713284"/>
          </a:xfrm>
          <a:prstGeom prst="rect">
            <a:avLst/>
          </a:prstGeom>
        </p:spPr>
      </p:pic>
      <p:pic>
        <p:nvPicPr>
          <p:cNvPr id="16" name="Resim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75914" y="3075087"/>
            <a:ext cx="2554858" cy="2011951"/>
          </a:xfrm>
          <a:prstGeom prst="rect">
            <a:avLst/>
          </a:prstGeom>
        </p:spPr>
      </p:pic>
      <p:pic>
        <p:nvPicPr>
          <p:cNvPr id="17" name="Resim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21621" y="3404997"/>
            <a:ext cx="1669035" cy="1212658"/>
          </a:xfrm>
          <a:prstGeom prst="rect">
            <a:avLst/>
          </a:prstGeom>
        </p:spPr>
      </p:pic>
    </p:spTree>
    <p:extLst>
      <p:ext uri="{BB962C8B-B14F-4D97-AF65-F5344CB8AC3E}">
        <p14:creationId xmlns:p14="http://schemas.microsoft.com/office/powerpoint/2010/main" val="1471462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1115332"/>
          </a:xfrm>
        </p:spPr>
        <p:style>
          <a:lnRef idx="1">
            <a:schemeClr val="accent4"/>
          </a:lnRef>
          <a:fillRef idx="2">
            <a:schemeClr val="accent4"/>
          </a:fillRef>
          <a:effectRef idx="1">
            <a:schemeClr val="accent4"/>
          </a:effectRef>
          <a:fontRef idx="minor">
            <a:schemeClr val="dk1"/>
          </a:fontRef>
        </p:style>
        <p:txBody>
          <a:bodyPr/>
          <a:lstStyle/>
          <a:p>
            <a:r>
              <a:rPr lang="en-US" dirty="0" smtClean="0"/>
              <a:t>Cooperation with FAO</a:t>
            </a:r>
            <a:endParaRPr lang="en-US" dirty="0"/>
          </a:p>
        </p:txBody>
      </p:sp>
      <p:sp>
        <p:nvSpPr>
          <p:cNvPr id="3" name="İçerik Yer Tutucusu 2"/>
          <p:cNvSpPr>
            <a:spLocks noGrp="1"/>
          </p:cNvSpPr>
          <p:nvPr>
            <p:ph idx="1"/>
          </p:nvPr>
        </p:nvSpPr>
        <p:spPr/>
        <p:txBody>
          <a:bodyPr>
            <a:normAutofit/>
          </a:bodyPr>
          <a:lstStyle/>
          <a:p>
            <a:r>
              <a:rPr lang="en-US" dirty="0" smtClean="0"/>
              <a:t>OMO signed a Letter of Agreement  with FAO at 11 March 2019. </a:t>
            </a:r>
          </a:p>
          <a:p>
            <a:pPr lvl="0"/>
            <a:r>
              <a:rPr lang="en-US" b="1" dirty="0" smtClean="0"/>
              <a:t>Under this Agreement</a:t>
            </a:r>
            <a:r>
              <a:rPr lang="tr-TR" b="1" dirty="0" smtClean="0"/>
              <a:t>,</a:t>
            </a:r>
            <a:r>
              <a:rPr lang="en-US" b="1" dirty="0" smtClean="0"/>
              <a:t> as</a:t>
            </a:r>
            <a:r>
              <a:rPr lang="tr-TR" b="1" dirty="0" smtClean="0"/>
              <a:t> </a:t>
            </a:r>
            <a:r>
              <a:rPr lang="en-US" i="1" dirty="0" smtClean="0"/>
              <a:t>Service Provider, OMO undertook t</a:t>
            </a:r>
            <a:r>
              <a:rPr lang="tr-TR" i="1" dirty="0" err="1" smtClean="0"/>
              <a:t>wo</a:t>
            </a:r>
            <a:r>
              <a:rPr lang="en-US" i="1" dirty="0" smtClean="0"/>
              <a:t> training activities in March and April for Kyrgyz participants</a:t>
            </a:r>
            <a:endParaRPr lang="en-US" dirty="0" smtClean="0"/>
          </a:p>
          <a:p>
            <a:pPr lvl="1"/>
            <a:r>
              <a:rPr lang="en-US" dirty="0" smtClean="0"/>
              <a:t>Nursery Plant and Management, Sapling Production with Closed Root System and Afforestation Techniques.</a:t>
            </a:r>
          </a:p>
          <a:p>
            <a:pPr lvl="1"/>
            <a:r>
              <a:rPr lang="en-US" dirty="0" smtClean="0"/>
              <a:t>Provision with Training of Forest Pests and Diseases.</a:t>
            </a:r>
          </a:p>
          <a:p>
            <a:pPr lvl="0"/>
            <a:r>
              <a:rPr lang="en-US" dirty="0" smtClean="0"/>
              <a:t>The last training program on “Forest Fire preparation, early warning, fire fighting, post-fire rehabilitation, computer-based fire management system” is going to be undertake 17-26 June 2019 at Antalya Forestry Training and Simulation Center</a:t>
            </a:r>
          </a:p>
          <a:p>
            <a:endParaRPr lang="en-US" dirty="0"/>
          </a:p>
        </p:txBody>
      </p:sp>
    </p:spTree>
    <p:extLst>
      <p:ext uri="{BB962C8B-B14F-4D97-AF65-F5344CB8AC3E}">
        <p14:creationId xmlns:p14="http://schemas.microsoft.com/office/powerpoint/2010/main" val="3431829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14196" t="16349" r="15267" b="2699"/>
          <a:stretch/>
        </p:blipFill>
        <p:spPr>
          <a:xfrm>
            <a:off x="152400" y="141514"/>
            <a:ext cx="11800113" cy="6716486"/>
          </a:xfrm>
          <a:prstGeom prst="rect">
            <a:avLst/>
          </a:prstGeom>
        </p:spPr>
      </p:pic>
    </p:spTree>
    <p:extLst>
      <p:ext uri="{BB962C8B-B14F-4D97-AF65-F5344CB8AC3E}">
        <p14:creationId xmlns:p14="http://schemas.microsoft.com/office/powerpoint/2010/main" val="2180196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srcRect l="10982" t="16508" r="9018" b="4127"/>
          <a:stretch/>
        </p:blipFill>
        <p:spPr>
          <a:xfrm>
            <a:off x="228600" y="283029"/>
            <a:ext cx="11419114" cy="6335485"/>
          </a:xfrm>
          <a:prstGeom prst="rect">
            <a:avLst/>
          </a:prstGeom>
        </p:spPr>
      </p:pic>
    </p:spTree>
    <p:extLst>
      <p:ext uri="{BB962C8B-B14F-4D97-AF65-F5344CB8AC3E}">
        <p14:creationId xmlns:p14="http://schemas.microsoft.com/office/powerpoint/2010/main" val="1496193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745218"/>
          </a:xfrm>
        </p:spPr>
        <p:style>
          <a:lnRef idx="1">
            <a:schemeClr val="accent4"/>
          </a:lnRef>
          <a:fillRef idx="2">
            <a:schemeClr val="accent4"/>
          </a:fillRef>
          <a:effectRef idx="1">
            <a:schemeClr val="accent4"/>
          </a:effectRef>
          <a:fontRef idx="minor">
            <a:schemeClr val="dk1"/>
          </a:fontRef>
        </p:style>
        <p:txBody>
          <a:bodyPr/>
          <a:lstStyle/>
          <a:p>
            <a:r>
              <a:rPr lang="en-US" dirty="0" smtClean="0"/>
              <a:t>A new </a:t>
            </a:r>
            <a:r>
              <a:rPr lang="en-US" dirty="0" err="1" smtClean="0"/>
              <a:t>LoA</a:t>
            </a:r>
            <a:r>
              <a:rPr lang="en-US" dirty="0" smtClean="0"/>
              <a:t> with FAO is coming soon!</a:t>
            </a:r>
            <a:endParaRPr lang="en-US" dirty="0"/>
          </a:p>
        </p:txBody>
      </p:sp>
      <p:sp>
        <p:nvSpPr>
          <p:cNvPr id="3" name="İçerik Yer Tutucusu 2"/>
          <p:cNvSpPr>
            <a:spLocks noGrp="1"/>
          </p:cNvSpPr>
          <p:nvPr>
            <p:ph idx="1"/>
          </p:nvPr>
        </p:nvSpPr>
        <p:spPr>
          <a:xfrm>
            <a:off x="838200" y="1328057"/>
            <a:ext cx="10515600" cy="4848906"/>
          </a:xfrm>
        </p:spPr>
        <p:txBody>
          <a:bodyPr>
            <a:normAutofit/>
          </a:bodyPr>
          <a:lstStyle/>
          <a:p>
            <a:r>
              <a:rPr lang="en-US" dirty="0" smtClean="0"/>
              <a:t>Under the FAO-Turkey Forestry Partnership Program, during the Second Steering Committee meeting  was held 26th of November 2018, the Committee approved the concept note of the Project entitled  «Restoration of Degraded Forests and other Lands </a:t>
            </a:r>
            <a:r>
              <a:rPr lang="en-US" dirty="0" err="1" smtClean="0"/>
              <a:t>inCentral</a:t>
            </a:r>
            <a:r>
              <a:rPr lang="en-US" dirty="0" smtClean="0"/>
              <a:t> Asian Countries».</a:t>
            </a:r>
          </a:p>
          <a:p>
            <a:r>
              <a:rPr lang="en-US" dirty="0" smtClean="0"/>
              <a:t>Further, the Committee decided to make this concept note a full project text by the Chamber of Forest Engineers.</a:t>
            </a:r>
          </a:p>
          <a:p>
            <a:r>
              <a:rPr lang="en-US" dirty="0" smtClean="0"/>
              <a:t>The projected budget for this project is $ 2 million. </a:t>
            </a:r>
            <a:r>
              <a:rPr lang="en-US" dirty="0" err="1" smtClean="0"/>
              <a:t>LoA</a:t>
            </a:r>
            <a:r>
              <a:rPr lang="en-US" dirty="0" smtClean="0"/>
              <a:t> is about to be signed between OMO and FAO for project writing.</a:t>
            </a:r>
          </a:p>
          <a:p>
            <a:r>
              <a:rPr lang="en-US" dirty="0" smtClean="0"/>
              <a:t>The project writing work is planned to be completed by </a:t>
            </a:r>
            <a:r>
              <a:rPr lang="en-US" b="1" dirty="0" smtClean="0"/>
              <a:t>November 2019.</a:t>
            </a:r>
          </a:p>
          <a:p>
            <a:endParaRPr lang="en-US" dirty="0"/>
          </a:p>
        </p:txBody>
      </p:sp>
    </p:spTree>
    <p:extLst>
      <p:ext uri="{BB962C8B-B14F-4D97-AF65-F5344CB8AC3E}">
        <p14:creationId xmlns:p14="http://schemas.microsoft.com/office/powerpoint/2010/main" val="54138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788760"/>
          </a:xfrm>
        </p:spPr>
        <p:style>
          <a:lnRef idx="1">
            <a:schemeClr val="accent6"/>
          </a:lnRef>
          <a:fillRef idx="2">
            <a:schemeClr val="accent6"/>
          </a:fillRef>
          <a:effectRef idx="1">
            <a:schemeClr val="accent6"/>
          </a:effectRef>
          <a:fontRef idx="minor">
            <a:schemeClr val="dk1"/>
          </a:fontRef>
        </p:style>
        <p:txBody>
          <a:bodyPr>
            <a:normAutofit/>
          </a:bodyPr>
          <a:lstStyle/>
          <a:p>
            <a:r>
              <a:rPr lang="en-GB" sz="3600" b="1" dirty="0" smtClean="0"/>
              <a:t>International </a:t>
            </a:r>
            <a:r>
              <a:rPr lang="en-GB" sz="3600" b="1" dirty="0" smtClean="0"/>
              <a:t>Symposium</a:t>
            </a:r>
            <a:r>
              <a:rPr lang="tr-TR" sz="3600" b="1" dirty="0" smtClean="0"/>
              <a:t>- 2/5 December 2019</a:t>
            </a:r>
            <a:endParaRPr lang="en-GB" sz="3600" dirty="0"/>
          </a:p>
        </p:txBody>
      </p:sp>
      <p:sp>
        <p:nvSpPr>
          <p:cNvPr id="3" name="İçerik Yer Tutucusu 2"/>
          <p:cNvSpPr>
            <a:spLocks noGrp="1"/>
          </p:cNvSpPr>
          <p:nvPr>
            <p:ph idx="1"/>
          </p:nvPr>
        </p:nvSpPr>
        <p:spPr>
          <a:xfrm>
            <a:off x="838200" y="1153886"/>
            <a:ext cx="10515600" cy="5023077"/>
          </a:xfrm>
        </p:spPr>
        <p:txBody>
          <a:bodyPr>
            <a:normAutofit/>
          </a:bodyPr>
          <a:lstStyle/>
          <a:p>
            <a:pPr fontAlgn="base"/>
            <a:r>
              <a:rPr lang="en-GB" dirty="0" smtClean="0"/>
              <a:t>The </a:t>
            </a:r>
            <a:r>
              <a:rPr lang="en-GB" dirty="0"/>
              <a:t>Chamber of Forest Engineers has been organizing the “Nature and Forestry Symposium Towards 2023”’for many years. </a:t>
            </a:r>
          </a:p>
          <a:p>
            <a:pPr fontAlgn="base"/>
            <a:r>
              <a:rPr lang="en-GB" dirty="0"/>
              <a:t>As the continuation of this tradition</a:t>
            </a:r>
            <a:r>
              <a:rPr lang="en-GB" dirty="0" smtClean="0"/>
              <a:t>,</a:t>
            </a:r>
            <a:r>
              <a:rPr lang="tr-TR" dirty="0" smtClean="0"/>
              <a:t> </a:t>
            </a:r>
            <a:r>
              <a:rPr lang="tr-TR" dirty="0" err="1" smtClean="0"/>
              <a:t>the</a:t>
            </a:r>
            <a:r>
              <a:rPr lang="tr-TR" dirty="0" smtClean="0"/>
              <a:t> </a:t>
            </a:r>
            <a:r>
              <a:rPr lang="tr-TR" dirty="0" err="1" smtClean="0"/>
              <a:t>fifth</a:t>
            </a:r>
            <a:r>
              <a:rPr lang="tr-TR" dirty="0" smtClean="0"/>
              <a:t> </a:t>
            </a:r>
            <a:r>
              <a:rPr lang="tr-TR" dirty="0" err="1" smtClean="0"/>
              <a:t>edition</a:t>
            </a:r>
            <a:r>
              <a:rPr lang="tr-TR" dirty="0" smtClean="0"/>
              <a:t> </a:t>
            </a:r>
            <a:r>
              <a:rPr lang="tr-TR" dirty="0" err="1" smtClean="0"/>
              <a:t>was</a:t>
            </a:r>
            <a:r>
              <a:rPr lang="tr-TR" dirty="0" smtClean="0"/>
              <a:t> </a:t>
            </a:r>
            <a:r>
              <a:rPr lang="tr-TR" dirty="0" err="1" smtClean="0"/>
              <a:t>held</a:t>
            </a:r>
            <a:r>
              <a:rPr lang="en-GB" dirty="0" smtClean="0"/>
              <a:t> </a:t>
            </a:r>
            <a:r>
              <a:rPr lang="en-GB" dirty="0"/>
              <a:t>on 2-5 December 2018 in Antalya/Turkey.  </a:t>
            </a:r>
            <a:endParaRPr lang="tr-TR" dirty="0" smtClean="0"/>
          </a:p>
          <a:p>
            <a:pPr fontAlgn="base"/>
            <a:r>
              <a:rPr lang="en-GB" dirty="0" smtClean="0"/>
              <a:t>The </a:t>
            </a:r>
            <a:r>
              <a:rPr lang="en-GB" dirty="0"/>
              <a:t>theme of the symposium was </a:t>
            </a:r>
            <a:r>
              <a:rPr lang="en-GB" dirty="0" smtClean="0"/>
              <a:t>“</a:t>
            </a:r>
            <a:r>
              <a:rPr lang="en-GB" dirty="0"/>
              <a:t> </a:t>
            </a:r>
            <a:r>
              <a:rPr lang="en-GB" b="1" i="1" dirty="0"/>
              <a:t>The Role of “Public-Civil Society-Private Sector Cooperation and International Partnerships” in Achieving Sustainable Development Goals and Global Forest Goals</a:t>
            </a:r>
            <a:r>
              <a:rPr lang="en-GB" dirty="0"/>
              <a:t>”</a:t>
            </a:r>
          </a:p>
          <a:p>
            <a:endParaRPr lang="en-GB" dirty="0"/>
          </a:p>
        </p:txBody>
      </p:sp>
    </p:spTree>
    <p:extLst>
      <p:ext uri="{BB962C8B-B14F-4D97-AF65-F5344CB8AC3E}">
        <p14:creationId xmlns:p14="http://schemas.microsoft.com/office/powerpoint/2010/main" val="2064002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153150" cy="3455081"/>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3150" y="0"/>
            <a:ext cx="6038850" cy="4019550"/>
          </a:xfrm>
          <a:prstGeom prst="rect">
            <a:avLst/>
          </a:prstGeom>
        </p:spPr>
      </p:pic>
      <p:pic>
        <p:nvPicPr>
          <p:cNvPr id="4" name="Resim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010535"/>
            <a:ext cx="6422571" cy="3847465"/>
          </a:xfrm>
          <a:prstGeom prst="rect">
            <a:avLst/>
          </a:prstGeom>
        </p:spPr>
      </p:pic>
      <p:pic>
        <p:nvPicPr>
          <p:cNvPr id="5" name="Resi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2571" y="3010535"/>
            <a:ext cx="5769429" cy="3840219"/>
          </a:xfrm>
          <a:prstGeom prst="rect">
            <a:avLst/>
          </a:prstGeom>
        </p:spPr>
      </p:pic>
    </p:spTree>
    <p:extLst>
      <p:ext uri="{BB962C8B-B14F-4D97-AF65-F5344CB8AC3E}">
        <p14:creationId xmlns:p14="http://schemas.microsoft.com/office/powerpoint/2010/main" val="2477987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fontAlgn="base"/>
            <a:r>
              <a:rPr lang="en-US" sz="3200" b="1" i="1" dirty="0" smtClean="0"/>
              <a:t>Signing Ceremony of «Declaration of Intention» with NGOs</a:t>
            </a:r>
            <a:r>
              <a:rPr lang="en-US" sz="3200" b="1" dirty="0" smtClean="0"/>
              <a:t/>
            </a:r>
            <a:br>
              <a:rPr lang="en-US" sz="3200" b="1" dirty="0" smtClean="0"/>
            </a:br>
            <a:endParaRPr lang="en-US" sz="3200" dirty="0"/>
          </a:p>
        </p:txBody>
      </p:sp>
      <p:sp>
        <p:nvSpPr>
          <p:cNvPr id="3" name="İçerik Yer Tutucusu 2"/>
          <p:cNvSpPr>
            <a:spLocks noGrp="1"/>
          </p:cNvSpPr>
          <p:nvPr>
            <p:ph idx="1"/>
          </p:nvPr>
        </p:nvSpPr>
        <p:spPr/>
        <p:txBody>
          <a:bodyPr/>
          <a:lstStyle/>
          <a:p>
            <a:r>
              <a:rPr lang="en-US" dirty="0" smtClean="0"/>
              <a:t>During that international symposium several cooperation protocols were signed between NGOs</a:t>
            </a:r>
            <a:r>
              <a:rPr lang="en-US" dirty="0" smtClean="0"/>
              <a:t> from different countries</a:t>
            </a:r>
            <a:r>
              <a:rPr lang="en-US" dirty="0" smtClean="0"/>
              <a:t/>
            </a:r>
            <a:br>
              <a:rPr lang="en-US" dirty="0" smtClean="0"/>
            </a:br>
            <a:endParaRPr lang="en-US" dirty="0"/>
          </a:p>
        </p:txBody>
      </p:sp>
    </p:spTree>
    <p:extLst>
      <p:ext uri="{BB962C8B-B14F-4D97-AF65-F5344CB8AC3E}">
        <p14:creationId xmlns:p14="http://schemas.microsoft.com/office/powerpoint/2010/main" val="3205372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810532"/>
          </a:xfrm>
        </p:spPr>
        <p:style>
          <a:lnRef idx="1">
            <a:schemeClr val="accent6"/>
          </a:lnRef>
          <a:fillRef idx="2">
            <a:schemeClr val="accent6"/>
          </a:fillRef>
          <a:effectRef idx="1">
            <a:schemeClr val="accent6"/>
          </a:effectRef>
          <a:fontRef idx="minor">
            <a:schemeClr val="dk1"/>
          </a:fontRef>
        </p:style>
        <p:txBody>
          <a:bodyPr/>
          <a:lstStyle/>
          <a:p>
            <a:r>
              <a:rPr lang="tr-TR" dirty="0" err="1" smtClean="0"/>
              <a:t>Preamble</a:t>
            </a:r>
            <a:r>
              <a:rPr lang="tr-TR" dirty="0" smtClean="0"/>
              <a:t>, </a:t>
            </a:r>
            <a:r>
              <a:rPr lang="tr-TR" dirty="0" err="1" smtClean="0"/>
              <a:t>Purpose</a:t>
            </a:r>
            <a:r>
              <a:rPr lang="tr-TR" dirty="0" smtClean="0"/>
              <a:t> </a:t>
            </a:r>
            <a:r>
              <a:rPr lang="tr-TR" dirty="0" err="1" smtClean="0"/>
              <a:t>and</a:t>
            </a:r>
            <a:r>
              <a:rPr lang="tr-TR" dirty="0" smtClean="0"/>
              <a:t> </a:t>
            </a:r>
            <a:r>
              <a:rPr lang="tr-TR" dirty="0" err="1" smtClean="0"/>
              <a:t>Scope</a:t>
            </a:r>
            <a:endParaRPr lang="en-GB" dirty="0"/>
          </a:p>
        </p:txBody>
      </p:sp>
      <p:sp>
        <p:nvSpPr>
          <p:cNvPr id="3" name="İçerik Yer Tutucusu 2"/>
          <p:cNvSpPr>
            <a:spLocks noGrp="1"/>
          </p:cNvSpPr>
          <p:nvPr>
            <p:ph idx="1"/>
          </p:nvPr>
        </p:nvSpPr>
        <p:spPr>
          <a:xfrm>
            <a:off x="838200" y="1306286"/>
            <a:ext cx="10515600" cy="4870677"/>
          </a:xfrm>
        </p:spPr>
        <p:txBody>
          <a:bodyPr>
            <a:normAutofit fontScale="77500" lnSpcReduction="20000"/>
          </a:bodyPr>
          <a:lstStyle/>
          <a:p>
            <a:r>
              <a:rPr lang="en-GB" dirty="0" smtClean="0"/>
              <a:t>Preamble</a:t>
            </a:r>
            <a:r>
              <a:rPr lang="tr-TR" dirty="0" smtClean="0"/>
              <a:t>: </a:t>
            </a:r>
          </a:p>
          <a:p>
            <a:pPr lvl="1"/>
            <a:r>
              <a:rPr lang="en-GB" dirty="0" smtClean="0"/>
              <a:t>Forests</a:t>
            </a:r>
            <a:r>
              <a:rPr lang="en-GB" dirty="0"/>
              <a:t>, which are the common assets of the whole world, are vital for many issues such as the well-being and happiness of humanity, conservation of biodiversity, adaptation to climate change, energy, and water and food security.</a:t>
            </a:r>
          </a:p>
          <a:p>
            <a:pPr lvl="1"/>
            <a:r>
              <a:rPr lang="en-GB" dirty="0" smtClean="0"/>
              <a:t>Forests </a:t>
            </a:r>
            <a:r>
              <a:rPr lang="en-GB" dirty="0"/>
              <a:t>are one of the key sectors in achieving the “2030 Sustainable Development Goals” adopted by the United Nations General Assembly in 2015.</a:t>
            </a:r>
          </a:p>
          <a:p>
            <a:pPr lvl="1"/>
            <a:r>
              <a:rPr lang="en-GB" dirty="0" smtClean="0"/>
              <a:t>“</a:t>
            </a:r>
            <a:r>
              <a:rPr lang="en-GB" dirty="0"/>
              <a:t>The United Nations Strategic Plan for Forests 2017-2030 (UNSPF)”  and “The Six Global Forest Goals and 26 Associated Targets  ” adopted in 2017 have set a global road map for forests and forestry in achieving sustainable development goals.</a:t>
            </a:r>
          </a:p>
          <a:p>
            <a:pPr lvl="1"/>
            <a:r>
              <a:rPr lang="en-GB" dirty="0" smtClean="0"/>
              <a:t>Achieving </a:t>
            </a:r>
            <a:r>
              <a:rPr lang="en-GB" dirty="0"/>
              <a:t>these goals requires a common understanding and cooperation at national and international level between all sectors, including the public, private sector, academic circles and non-governmental organizations.</a:t>
            </a:r>
          </a:p>
          <a:p>
            <a:pPr lvl="1"/>
            <a:r>
              <a:rPr lang="en-GB" dirty="0" smtClean="0"/>
              <a:t>In </a:t>
            </a:r>
            <a:r>
              <a:rPr lang="en-GB" dirty="0"/>
              <a:t>this context, Chamber of Forest Engineers of Turkey and the ……. (hereinafter referred to as Parties) have signed this Declaration of Intention to cooperate with the principles and procedures set out below.</a:t>
            </a:r>
          </a:p>
          <a:p>
            <a:r>
              <a:rPr lang="en-GB" dirty="0" smtClean="0"/>
              <a:t>Purpose</a:t>
            </a:r>
            <a:r>
              <a:rPr lang="tr-TR" dirty="0" smtClean="0"/>
              <a:t>: </a:t>
            </a:r>
            <a:r>
              <a:rPr lang="en-GB" dirty="0" smtClean="0"/>
              <a:t>The </a:t>
            </a:r>
            <a:r>
              <a:rPr lang="en-GB" dirty="0"/>
              <a:t>purpose of this Declaration of Intention is to determine the principles and procedures of co-operation.</a:t>
            </a:r>
          </a:p>
          <a:p>
            <a:r>
              <a:rPr lang="en-GB" dirty="0" smtClean="0"/>
              <a:t>Scope</a:t>
            </a:r>
            <a:r>
              <a:rPr lang="tr-TR" dirty="0" smtClean="0"/>
              <a:t>:</a:t>
            </a:r>
            <a:r>
              <a:rPr lang="en-GB" dirty="0" smtClean="0"/>
              <a:t>This </a:t>
            </a:r>
            <a:r>
              <a:rPr lang="en-GB" dirty="0"/>
              <a:t>“Declaration of Intention” encompasses the matters contained in this text. Additional agreements may be made if the Parties agreed upon them.</a:t>
            </a:r>
          </a:p>
          <a:p>
            <a:endParaRPr lang="en-GB" dirty="0"/>
          </a:p>
        </p:txBody>
      </p:sp>
    </p:spTree>
    <p:extLst>
      <p:ext uri="{BB962C8B-B14F-4D97-AF65-F5344CB8AC3E}">
        <p14:creationId xmlns:p14="http://schemas.microsoft.com/office/powerpoint/2010/main" val="1430723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476270080"/>
              </p:ext>
            </p:extLst>
          </p:nvPr>
        </p:nvGraphicFramePr>
        <p:xfrm>
          <a:off x="500743" y="315686"/>
          <a:ext cx="11332028" cy="6096001"/>
        </p:xfrm>
        <a:graphic>
          <a:graphicData uri="http://schemas.openxmlformats.org/drawingml/2006/table">
            <a:tbl>
              <a:tblPr firstRow="1" firstCol="1" bandRow="1">
                <a:tableStyleId>{5C22544A-7EE6-4342-B048-85BDC9FD1C3A}</a:tableStyleId>
              </a:tblPr>
              <a:tblGrid>
                <a:gridCol w="430548"/>
                <a:gridCol w="1463864"/>
                <a:gridCol w="5631570"/>
                <a:gridCol w="3806046"/>
              </a:tblGrid>
              <a:tr h="422768">
                <a:tc>
                  <a:txBody>
                    <a:bodyPr/>
                    <a:lstStyle/>
                    <a:p>
                      <a:pPr>
                        <a:lnSpc>
                          <a:spcPct val="107000"/>
                        </a:lnSpc>
                        <a:spcAft>
                          <a:spcPts val="0"/>
                        </a:spcAft>
                      </a:pPr>
                      <a:r>
                        <a:rPr lang="en-GB" sz="2000">
                          <a:effectLst/>
                        </a:rPr>
                        <a:t>No</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Country</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Name of the NGO</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Web Page</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865230">
                <a:tc>
                  <a:txBody>
                    <a:bodyPr/>
                    <a:lstStyle/>
                    <a:p>
                      <a:pPr>
                        <a:lnSpc>
                          <a:spcPct val="107000"/>
                        </a:lnSpc>
                        <a:spcAft>
                          <a:spcPts val="0"/>
                        </a:spcAft>
                      </a:pPr>
                      <a:r>
                        <a:rPr lang="en-GB" sz="2000">
                          <a:effectLst/>
                        </a:rPr>
                        <a:t>1</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Albania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ALBAFOREST CENTER</a:t>
                      </a:r>
                      <a:endParaRPr lang="en-GB" sz="2400">
                        <a:effectLst/>
                      </a:endParaRPr>
                    </a:p>
                    <a:p>
                      <a:pPr fontAlgn="base">
                        <a:lnSpc>
                          <a:spcPct val="107000"/>
                        </a:lnSpc>
                        <a:spcAft>
                          <a:spcPts val="0"/>
                        </a:spcAft>
                      </a:pPr>
                      <a:r>
                        <a:rPr lang="en-GB" sz="2000" u="none" strike="noStrike">
                          <a:effectLst/>
                          <a:hlinkClick r:id="rId2"/>
                        </a:rPr>
                        <a:t>Arnavutluk-Alba Forest</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u="none" strike="noStrike">
                          <a:effectLst/>
                          <a:hlinkClick r:id="rId3"/>
                        </a:rPr>
                        <a:t>www.albaforest.com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2192617">
                <a:tc>
                  <a:txBody>
                    <a:bodyPr/>
                    <a:lstStyle/>
                    <a:p>
                      <a:pPr>
                        <a:lnSpc>
                          <a:spcPct val="107000"/>
                        </a:lnSpc>
                        <a:spcAft>
                          <a:spcPts val="0"/>
                        </a:spcAft>
                      </a:pPr>
                      <a:r>
                        <a:rPr lang="en-GB" sz="2000">
                          <a:effectLst/>
                        </a:rPr>
                        <a:t>2</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Azerbaijan</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Natural Wealth and Ecology Workers Trade Union Republic Committee</a:t>
                      </a:r>
                      <a:endParaRPr lang="en-GB" sz="2400">
                        <a:effectLst/>
                      </a:endParaRPr>
                    </a:p>
                    <a:p>
                      <a:pPr fontAlgn="base">
                        <a:lnSpc>
                          <a:spcPct val="107000"/>
                        </a:lnSpc>
                        <a:spcAft>
                          <a:spcPts val="0"/>
                        </a:spcAft>
                      </a:pPr>
                      <a:r>
                        <a:rPr lang="en-GB" sz="2000" u="none" strike="noStrike">
                          <a:effectLst/>
                          <a:hlinkClick r:id="rId4"/>
                        </a:rPr>
                        <a:t>Azerbaycan-English</a:t>
                      </a:r>
                      <a:endParaRPr lang="en-GB" sz="2400">
                        <a:effectLst/>
                      </a:endParaRPr>
                    </a:p>
                    <a:p>
                      <a:pPr fontAlgn="base">
                        <a:lnSpc>
                          <a:spcPct val="107000"/>
                        </a:lnSpc>
                        <a:spcAft>
                          <a:spcPts val="0"/>
                        </a:spcAft>
                      </a:pPr>
                      <a:r>
                        <a:rPr lang="en-GB" sz="2000" u="none" strike="noStrike">
                          <a:effectLst/>
                          <a:hlinkClick r:id="rId5"/>
                        </a:rPr>
                        <a:t>Azerbaycan-Türkçe</a:t>
                      </a:r>
                      <a:endParaRPr lang="en-GB" sz="2400">
                        <a:effectLst/>
                      </a:endParaRPr>
                    </a:p>
                    <a:p>
                      <a:pPr fontAlgn="base">
                        <a:lnSpc>
                          <a:spcPct val="107000"/>
                        </a:lnSpc>
                        <a:spcAft>
                          <a:spcPts val="0"/>
                        </a:spcAft>
                      </a:pPr>
                      <a:r>
                        <a:rPr lang="en-GB" sz="2000" u="none" strike="noStrike">
                          <a:effectLst/>
                          <a:hlinkClick r:id="rId6"/>
                        </a:rPr>
                        <a:t>Azerbaycan-копия</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u="none" strike="noStrike">
                          <a:effectLst/>
                          <a:hlinkClick r:id="rId7"/>
                        </a:rPr>
                        <a:t>http://ahik.org</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1307693">
                <a:tc>
                  <a:txBody>
                    <a:bodyPr/>
                    <a:lstStyle/>
                    <a:p>
                      <a:pPr>
                        <a:lnSpc>
                          <a:spcPct val="107000"/>
                        </a:lnSpc>
                        <a:spcAft>
                          <a:spcPts val="0"/>
                        </a:spcAft>
                      </a:pPr>
                      <a:r>
                        <a:rPr lang="en-GB" sz="2000">
                          <a:effectLst/>
                        </a:rPr>
                        <a:t>3</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Federation of Bosnia and Herzegovina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The Association of Hunting Organizations in Bosnia and Herzegovina</a:t>
                      </a:r>
                      <a:endParaRPr lang="en-GB" sz="2400">
                        <a:effectLst/>
                      </a:endParaRPr>
                    </a:p>
                    <a:p>
                      <a:pPr fontAlgn="base">
                        <a:lnSpc>
                          <a:spcPct val="107000"/>
                        </a:lnSpc>
                        <a:spcAft>
                          <a:spcPts val="0"/>
                        </a:spcAft>
                      </a:pPr>
                      <a:r>
                        <a:rPr lang="en-GB" sz="2000" u="none" strike="noStrike">
                          <a:effectLst/>
                          <a:hlinkClick r:id="rId8"/>
                        </a:rPr>
                        <a:t>Bosnia-Avcılar</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u="none" strike="noStrike">
                          <a:effectLst/>
                          <a:hlinkClick r:id="rId9"/>
                        </a:rPr>
                        <a:t>http://www.slobih.ba/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1307693">
                <a:tc>
                  <a:txBody>
                    <a:bodyPr/>
                    <a:lstStyle/>
                    <a:p>
                      <a:pPr>
                        <a:lnSpc>
                          <a:spcPct val="107000"/>
                        </a:lnSpc>
                        <a:spcAft>
                          <a:spcPts val="0"/>
                        </a:spcAft>
                      </a:pPr>
                      <a:r>
                        <a:rPr lang="en-GB" sz="2000">
                          <a:effectLst/>
                        </a:rPr>
                        <a:t>4</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Federation of Bosnia and Herzegovina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The Independent Trade Union of Forestry, Wood Processing and Paper of Bosnia and Herzegovina-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u="none" strike="noStrike" dirty="0">
                          <a:effectLst/>
                          <a:hlinkClick r:id="rId10"/>
                        </a:rPr>
                        <a:t>http://ssspdp.ba/</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bl>
          </a:graphicData>
        </a:graphic>
      </p:graphicFrame>
    </p:spTree>
    <p:extLst>
      <p:ext uri="{BB962C8B-B14F-4D97-AF65-F5344CB8AC3E}">
        <p14:creationId xmlns:p14="http://schemas.microsoft.com/office/powerpoint/2010/main" val="36019325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1968270357"/>
              </p:ext>
            </p:extLst>
          </p:nvPr>
        </p:nvGraphicFramePr>
        <p:xfrm>
          <a:off x="0" y="-1"/>
          <a:ext cx="12028714" cy="6749143"/>
        </p:xfrm>
        <a:graphic>
          <a:graphicData uri="http://schemas.openxmlformats.org/drawingml/2006/table">
            <a:tbl>
              <a:tblPr firstRow="1" firstCol="1" bandRow="1">
                <a:tableStyleId>{5C22544A-7EE6-4342-B048-85BDC9FD1C3A}</a:tableStyleId>
              </a:tblPr>
              <a:tblGrid>
                <a:gridCol w="457018"/>
                <a:gridCol w="1553861"/>
                <a:gridCol w="5977796"/>
                <a:gridCol w="4040039"/>
              </a:tblGrid>
              <a:tr h="1566569">
                <a:tc>
                  <a:txBody>
                    <a:bodyPr/>
                    <a:lstStyle/>
                    <a:p>
                      <a:pPr>
                        <a:lnSpc>
                          <a:spcPct val="107000"/>
                        </a:lnSpc>
                        <a:spcAft>
                          <a:spcPts val="0"/>
                        </a:spcAft>
                      </a:pPr>
                      <a:r>
                        <a:rPr lang="en-GB" sz="2000">
                          <a:effectLst/>
                        </a:rPr>
                        <a:t>5</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Federation of Bosnia and Herzegovina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Forestry Association of  Federation of Bosnia and Herzegovina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u="none" strike="noStrike">
                          <a:effectLst/>
                          <a:hlinkClick r:id="rId2"/>
                        </a:rPr>
                        <a:t>http://usitfbih.ba/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1566569">
                <a:tc>
                  <a:txBody>
                    <a:bodyPr/>
                    <a:lstStyle/>
                    <a:p>
                      <a:pPr>
                        <a:lnSpc>
                          <a:spcPct val="107000"/>
                        </a:lnSpc>
                        <a:spcAft>
                          <a:spcPts val="0"/>
                        </a:spcAft>
                      </a:pPr>
                      <a:r>
                        <a:rPr lang="en-GB" sz="2000">
                          <a:effectLst/>
                        </a:rPr>
                        <a:t>6</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Federation of Bosnia and Herzegovina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Beekeepers Union of Sarajevo</a:t>
                      </a:r>
                      <a:endParaRPr lang="en-GB" sz="2400">
                        <a:effectLst/>
                      </a:endParaRPr>
                    </a:p>
                    <a:p>
                      <a:pPr fontAlgn="base">
                        <a:lnSpc>
                          <a:spcPct val="107000"/>
                        </a:lnSpc>
                        <a:spcAft>
                          <a:spcPts val="0"/>
                        </a:spcAft>
                      </a:pPr>
                      <a:r>
                        <a:rPr lang="en-GB" sz="2000" u="none" strike="noStrike">
                          <a:effectLst/>
                          <a:hlinkClick r:id="rId3"/>
                        </a:rPr>
                        <a:t>Bosnia-Beekepers</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pPr>
                      <a:endParaRPr lang="en-GB" sz="2400">
                        <a:effectLst/>
                        <a:latin typeface="Calibri" panose="020F0502020204030204" pitchFamily="34" charset="0"/>
                        <a:cs typeface="Times New Roman" panose="02020603050405020304" pitchFamily="18" charset="0"/>
                      </a:endParaRPr>
                    </a:p>
                  </a:txBody>
                  <a:tcPr marL="0" marR="0" marT="0" marB="0" anchor="ctr"/>
                </a:tc>
              </a:tr>
              <a:tr h="1036515">
                <a:tc>
                  <a:txBody>
                    <a:bodyPr/>
                    <a:lstStyle/>
                    <a:p>
                      <a:pPr>
                        <a:lnSpc>
                          <a:spcPct val="107000"/>
                        </a:lnSpc>
                        <a:spcAft>
                          <a:spcPts val="0"/>
                        </a:spcAft>
                      </a:pPr>
                      <a:r>
                        <a:rPr lang="en-GB" sz="2000">
                          <a:effectLst/>
                        </a:rPr>
                        <a:t>7</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France</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The International Association for Mediterranean Forests (AIFM)</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u="none" strike="noStrike">
                          <a:effectLst/>
                          <a:hlinkClick r:id="rId4"/>
                        </a:rPr>
                        <a:t>http://aifm.org/en</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1036515">
                <a:tc>
                  <a:txBody>
                    <a:bodyPr/>
                    <a:lstStyle/>
                    <a:p>
                      <a:pPr>
                        <a:lnSpc>
                          <a:spcPct val="107000"/>
                        </a:lnSpc>
                        <a:spcAft>
                          <a:spcPts val="0"/>
                        </a:spcAft>
                      </a:pPr>
                      <a:r>
                        <a:rPr lang="en-GB" sz="2000">
                          <a:effectLst/>
                        </a:rPr>
                        <a:t>8</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Kyrgyzstan</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KYRGYZ ASSOCIATION OF FOREST AND LAND USERS</a:t>
                      </a:r>
                      <a:endParaRPr lang="en-GB" sz="2400">
                        <a:effectLst/>
                      </a:endParaRPr>
                    </a:p>
                    <a:p>
                      <a:pPr fontAlgn="base">
                        <a:lnSpc>
                          <a:spcPct val="107000"/>
                        </a:lnSpc>
                        <a:spcAft>
                          <a:spcPts val="0"/>
                        </a:spcAft>
                      </a:pPr>
                      <a:r>
                        <a:rPr lang="en-GB" sz="2000" u="none" strike="noStrike">
                          <a:effectLst/>
                          <a:hlinkClick r:id="rId5"/>
                        </a:rPr>
                        <a:t>Kırgızistan-Kyrgyz-Kaflu MoU</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u="none" strike="noStrike">
                          <a:effectLst/>
                          <a:hlinkClick r:id="rId6"/>
                        </a:rPr>
                        <a:t>http://www.landuse-association.kg/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506460">
                <a:tc>
                  <a:txBody>
                    <a:bodyPr/>
                    <a:lstStyle/>
                    <a:p>
                      <a:pPr>
                        <a:lnSpc>
                          <a:spcPct val="107000"/>
                        </a:lnSpc>
                        <a:spcAft>
                          <a:spcPts val="0"/>
                        </a:spcAft>
                      </a:pPr>
                      <a:r>
                        <a:rPr lang="en-GB" sz="2000">
                          <a:effectLst/>
                        </a:rPr>
                        <a:t>9</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Hungary</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The Trade Union of Forestry and Wood  Industry Workers</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u="none" strike="noStrike">
                          <a:effectLst/>
                          <a:hlinkClick r:id="rId7"/>
                        </a:rPr>
                        <a:t>http://efdsz.hu/</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1036515">
                <a:tc>
                  <a:txBody>
                    <a:bodyPr/>
                    <a:lstStyle/>
                    <a:p>
                      <a:pPr>
                        <a:lnSpc>
                          <a:spcPct val="107000"/>
                        </a:lnSpc>
                        <a:spcAft>
                          <a:spcPts val="0"/>
                        </a:spcAft>
                      </a:pPr>
                      <a:r>
                        <a:rPr lang="en-GB" sz="2000">
                          <a:effectLst/>
                        </a:rPr>
                        <a:t>10</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Romania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SILVA TRADE UNION FEDERATION</a:t>
                      </a:r>
                      <a:endParaRPr lang="en-GB" sz="2400">
                        <a:effectLst/>
                      </a:endParaRPr>
                    </a:p>
                    <a:p>
                      <a:pPr fontAlgn="base">
                        <a:lnSpc>
                          <a:spcPct val="107000"/>
                        </a:lnSpc>
                        <a:spcAft>
                          <a:spcPts val="0"/>
                        </a:spcAft>
                      </a:pPr>
                      <a:r>
                        <a:rPr lang="en-GB" sz="2000" u="none" strike="noStrike">
                          <a:effectLst/>
                          <a:hlinkClick r:id="rId8"/>
                        </a:rPr>
                        <a:t>Romanya-Federatia Silva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u="none" strike="noStrike" dirty="0">
                          <a:effectLst/>
                          <a:hlinkClick r:id="rId9"/>
                        </a:rPr>
                        <a:t>https://federatiasilva.ro/</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bl>
          </a:graphicData>
        </a:graphic>
      </p:graphicFrame>
    </p:spTree>
    <p:extLst>
      <p:ext uri="{BB962C8B-B14F-4D97-AF65-F5344CB8AC3E}">
        <p14:creationId xmlns:p14="http://schemas.microsoft.com/office/powerpoint/2010/main" val="2795543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2250850205"/>
              </p:ext>
            </p:extLst>
          </p:nvPr>
        </p:nvGraphicFramePr>
        <p:xfrm>
          <a:off x="0" y="1"/>
          <a:ext cx="12192001" cy="6749141"/>
        </p:xfrm>
        <a:graphic>
          <a:graphicData uri="http://schemas.openxmlformats.org/drawingml/2006/table">
            <a:tbl>
              <a:tblPr firstRow="1" firstCol="1" bandRow="1">
                <a:tableStyleId>{5C22544A-7EE6-4342-B048-85BDC9FD1C3A}</a:tableStyleId>
              </a:tblPr>
              <a:tblGrid>
                <a:gridCol w="463223"/>
                <a:gridCol w="1574954"/>
                <a:gridCol w="6058942"/>
                <a:gridCol w="4094882"/>
              </a:tblGrid>
              <a:tr h="1496025">
                <a:tc>
                  <a:txBody>
                    <a:bodyPr/>
                    <a:lstStyle/>
                    <a:p>
                      <a:pPr>
                        <a:lnSpc>
                          <a:spcPct val="107000"/>
                        </a:lnSpc>
                        <a:spcAft>
                          <a:spcPts val="0"/>
                        </a:spcAft>
                      </a:pPr>
                      <a:r>
                        <a:rPr lang="en-GB" sz="2400">
                          <a:effectLst/>
                        </a:rPr>
                        <a:t>11</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a:effectLst/>
                        </a:rPr>
                        <a:t>Romania</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a:effectLst/>
                        </a:rPr>
                        <a:t>The “Forest Progress” Society</a:t>
                      </a:r>
                      <a:endParaRPr lang="en-GB" sz="2800">
                        <a:effectLst/>
                      </a:endParaRPr>
                    </a:p>
                    <a:p>
                      <a:pPr fontAlgn="base">
                        <a:lnSpc>
                          <a:spcPct val="107000"/>
                        </a:lnSpc>
                        <a:spcAft>
                          <a:spcPts val="0"/>
                        </a:spcAft>
                      </a:pPr>
                      <a:r>
                        <a:rPr lang="en-GB" sz="2400" u="none" strike="noStrike">
                          <a:effectLst/>
                          <a:hlinkClick r:id="rId2"/>
                        </a:rPr>
                        <a:t>Romania-Progresul Silvic</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u="none" strike="noStrike">
                          <a:effectLst/>
                          <a:hlinkClick r:id="rId3"/>
                        </a:rPr>
                        <a:t>http://progresulsilvic.ro/</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1496025">
                <a:tc>
                  <a:txBody>
                    <a:bodyPr/>
                    <a:lstStyle/>
                    <a:p>
                      <a:pPr>
                        <a:lnSpc>
                          <a:spcPct val="107000"/>
                        </a:lnSpc>
                        <a:spcAft>
                          <a:spcPts val="0"/>
                        </a:spcAft>
                      </a:pPr>
                      <a:r>
                        <a:rPr lang="en-GB" sz="2400">
                          <a:effectLst/>
                        </a:rPr>
                        <a:t>12</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a:effectLst/>
                        </a:rPr>
                        <a:t>Turkey</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a:effectLst/>
                        </a:rPr>
                        <a:t>Association of Forestry Faculties</a:t>
                      </a:r>
                      <a:endParaRPr lang="en-GB" sz="2800">
                        <a:effectLst/>
                      </a:endParaRPr>
                    </a:p>
                    <a:p>
                      <a:pPr fontAlgn="base">
                        <a:lnSpc>
                          <a:spcPct val="107000"/>
                        </a:lnSpc>
                        <a:spcAft>
                          <a:spcPts val="0"/>
                        </a:spcAft>
                      </a:pPr>
                      <a:r>
                        <a:rPr lang="en-GB" sz="2400" u="none" strike="noStrike">
                          <a:effectLst/>
                          <a:hlinkClick r:id="rId4"/>
                        </a:rPr>
                        <a:t>ORFAMDER-3 Aralık 2018</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u="none" strike="noStrike">
                          <a:effectLst/>
                          <a:hlinkClick r:id="rId5"/>
                        </a:rPr>
                        <a:t>http://www.orfamder.org/</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2261066">
                <a:tc>
                  <a:txBody>
                    <a:bodyPr/>
                    <a:lstStyle/>
                    <a:p>
                      <a:pPr>
                        <a:lnSpc>
                          <a:spcPct val="107000"/>
                        </a:lnSpc>
                        <a:spcAft>
                          <a:spcPts val="0"/>
                        </a:spcAft>
                      </a:pPr>
                      <a:r>
                        <a:rPr lang="en-GB" sz="2400">
                          <a:effectLst/>
                        </a:rPr>
                        <a:t>13</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a:effectLst/>
                        </a:rPr>
                        <a:t>Turkey</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a:effectLst/>
                        </a:rPr>
                        <a:t>ÖZ ORMAN-İŞ TRADE UNION OF FOREST, AGRICULTURE, HUNTING AND FISHERY of the Republic of Turkey</a:t>
                      </a:r>
                      <a:endParaRPr lang="en-GB" sz="2800">
                        <a:effectLst/>
                      </a:endParaRPr>
                    </a:p>
                    <a:p>
                      <a:pPr fontAlgn="base">
                        <a:lnSpc>
                          <a:spcPct val="107000"/>
                        </a:lnSpc>
                        <a:spcAft>
                          <a:spcPts val="0"/>
                        </a:spcAft>
                      </a:pPr>
                      <a:r>
                        <a:rPr lang="en-GB" sz="2400" u="none" strike="noStrike">
                          <a:effectLst/>
                          <a:hlinkClick r:id="rId6"/>
                        </a:rPr>
                        <a:t>OMO-_z Orman __ 3 Aralık 2018</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u="none" strike="noStrike">
                          <a:effectLst/>
                          <a:hlinkClick r:id="rId7"/>
                        </a:rPr>
                        <a:t>http://www.ozorman-is.org.tr</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1496025">
                <a:tc>
                  <a:txBody>
                    <a:bodyPr/>
                    <a:lstStyle/>
                    <a:p>
                      <a:pPr>
                        <a:lnSpc>
                          <a:spcPct val="107000"/>
                        </a:lnSpc>
                        <a:spcAft>
                          <a:spcPts val="0"/>
                        </a:spcAft>
                      </a:pPr>
                      <a:r>
                        <a:rPr lang="en-GB" sz="2400">
                          <a:effectLst/>
                        </a:rPr>
                        <a:t>14</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a:effectLst/>
                        </a:rPr>
                        <a:t>Turkey</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a:effectLst/>
                        </a:rPr>
                        <a:t>TOÇ BİR-SEN | Trade Union of Agriculture and Forest Civil Servants Association</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u="none" strike="noStrike" dirty="0">
                          <a:effectLst/>
                          <a:hlinkClick r:id="rId8"/>
                        </a:rPr>
                        <a:t>https://www.tocbirsen.org.tr/</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bl>
          </a:graphicData>
        </a:graphic>
      </p:graphicFrame>
    </p:spTree>
    <p:extLst>
      <p:ext uri="{BB962C8B-B14F-4D97-AF65-F5344CB8AC3E}">
        <p14:creationId xmlns:p14="http://schemas.microsoft.com/office/powerpoint/2010/main" val="417615366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612</TotalTime>
  <Words>1410</Words>
  <Application>Microsoft Office PowerPoint</Application>
  <PresentationFormat>Geniş ekran</PresentationFormat>
  <Paragraphs>163</Paragraphs>
  <Slides>20</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20</vt:i4>
      </vt:variant>
    </vt:vector>
  </HeadingPairs>
  <TitlesOfParts>
    <vt:vector size="27" baseType="lpstr">
      <vt:lpstr>Arial</vt:lpstr>
      <vt:lpstr>Calibri</vt:lpstr>
      <vt:lpstr>Calibri Light</vt:lpstr>
      <vt:lpstr>Times New Roman</vt:lpstr>
      <vt:lpstr>Verdana</vt:lpstr>
      <vt:lpstr>Wingdings</vt:lpstr>
      <vt:lpstr>Office Teması</vt:lpstr>
      <vt:lpstr>Chamber of Forest Engineers of Turkey</vt:lpstr>
      <vt:lpstr>The Chamber of Forest Engineer of Turkey (OMO)</vt:lpstr>
      <vt:lpstr>PowerPoint Sunusu</vt:lpstr>
      <vt:lpstr>PowerPoint Sunusu</vt:lpstr>
      <vt:lpstr>Members of OMO</vt:lpstr>
      <vt:lpstr>Management of OMO</vt:lpstr>
      <vt:lpstr>Budget and National Cooperation</vt:lpstr>
      <vt:lpstr>International Cooperation</vt:lpstr>
      <vt:lpstr>OMO's international memberships and collaborations</vt:lpstr>
      <vt:lpstr>Cooperation with FAO</vt:lpstr>
      <vt:lpstr>PowerPoint Sunusu</vt:lpstr>
      <vt:lpstr>PowerPoint Sunusu</vt:lpstr>
      <vt:lpstr>A new LoA with FAO is coming soon!</vt:lpstr>
      <vt:lpstr>International Symposium- 2/5 December 2019</vt:lpstr>
      <vt:lpstr>PowerPoint Sunusu</vt:lpstr>
      <vt:lpstr>Signing Ceremony of «Declaration of Intention» with NGOs </vt:lpstr>
      <vt:lpstr>Preamble, Purpose and Scope</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Chamber of Forest Engineers of Turkey</dc:title>
  <dc:creator>Windows Kullanıcısı</dc:creator>
  <cp:lastModifiedBy>Windows Kullanıcısı</cp:lastModifiedBy>
  <cp:revision>24</cp:revision>
  <dcterms:created xsi:type="dcterms:W3CDTF">2019-03-30T08:38:06Z</dcterms:created>
  <dcterms:modified xsi:type="dcterms:W3CDTF">2019-06-01T09:55:12Z</dcterms:modified>
</cp:coreProperties>
</file>