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58" r:id="rId4"/>
    <p:sldId id="266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71" r:id="rId13"/>
    <p:sldId id="267" r:id="rId14"/>
    <p:sldId id="268" r:id="rId15"/>
    <p:sldId id="269" r:id="rId16"/>
    <p:sldId id="270" r:id="rId17"/>
    <p:sldId id="272" r:id="rId18"/>
    <p:sldId id="273" r:id="rId19"/>
    <p:sldId id="274" r:id="rId20"/>
    <p:sldId id="275" r:id="rId21"/>
    <p:sldId id="277" r:id="rId22"/>
    <p:sldId id="276" r:id="rId23"/>
    <p:sldId id="279" r:id="rId24"/>
    <p:sldId id="280" r:id="rId25"/>
  </p:sldIdLst>
  <p:sldSz cx="12192000" cy="6858000"/>
  <p:notesSz cx="6794500" cy="99314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FF7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6BD4E0-2BB0-4A51-8515-BEAFD56D325D}" type="datetimeFigureOut">
              <a:rPr lang="fr-FR" smtClean="0"/>
              <a:t>23/11/2019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7B8F92-3E70-4A81-A638-54A61D1F83E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73251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9F18ED-F119-4C5A-8539-8DB0A5356B08}" type="datetimeFigureOut">
              <a:rPr lang="fr-FR" smtClean="0"/>
              <a:t>23/11/2019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A45688-8991-4E35-89C6-42C724CFCD2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9526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45688-8991-4E35-89C6-42C724CFCD21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5316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9AD5E-416D-4CB0-9280-75A82E5BC5CC}" type="datetimeFigureOut">
              <a:rPr lang="fr-FR" smtClean="0"/>
              <a:t>23/11/2019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3DEC9-230D-4CB2-9CA2-75050CF3A24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8214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9AD5E-416D-4CB0-9280-75A82E5BC5CC}" type="datetimeFigureOut">
              <a:rPr lang="fr-FR" smtClean="0"/>
              <a:t>23/11/2019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3DEC9-230D-4CB2-9CA2-75050CF3A24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9685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9AD5E-416D-4CB0-9280-75A82E5BC5CC}" type="datetimeFigureOut">
              <a:rPr lang="fr-FR" smtClean="0"/>
              <a:t>23/11/2019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3DEC9-230D-4CB2-9CA2-75050CF3A24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6933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9AD5E-416D-4CB0-9280-75A82E5BC5CC}" type="datetimeFigureOut">
              <a:rPr lang="fr-FR" smtClean="0"/>
              <a:t>23/11/2019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3DEC9-230D-4CB2-9CA2-75050CF3A24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6121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9AD5E-416D-4CB0-9280-75A82E5BC5CC}" type="datetimeFigureOut">
              <a:rPr lang="fr-FR" smtClean="0"/>
              <a:t>23/11/2019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3DEC9-230D-4CB2-9CA2-75050CF3A24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9428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9AD5E-416D-4CB0-9280-75A82E5BC5CC}" type="datetimeFigureOut">
              <a:rPr lang="fr-FR" smtClean="0"/>
              <a:t>23/11/2019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3DEC9-230D-4CB2-9CA2-75050CF3A24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1089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9AD5E-416D-4CB0-9280-75A82E5BC5CC}" type="datetimeFigureOut">
              <a:rPr lang="fr-FR" smtClean="0"/>
              <a:t>23/11/2019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3DEC9-230D-4CB2-9CA2-75050CF3A24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9109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9AD5E-416D-4CB0-9280-75A82E5BC5CC}" type="datetimeFigureOut">
              <a:rPr lang="fr-FR" smtClean="0"/>
              <a:t>23/11/2019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3DEC9-230D-4CB2-9CA2-75050CF3A24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5172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9AD5E-416D-4CB0-9280-75A82E5BC5CC}" type="datetimeFigureOut">
              <a:rPr lang="fr-FR" smtClean="0"/>
              <a:t>23/11/2019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3DEC9-230D-4CB2-9CA2-75050CF3A24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1995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9AD5E-416D-4CB0-9280-75A82E5BC5CC}" type="datetimeFigureOut">
              <a:rPr lang="fr-FR" smtClean="0"/>
              <a:t>23/11/2019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3DEC9-230D-4CB2-9CA2-75050CF3A24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9854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9AD5E-416D-4CB0-9280-75A82E5BC5CC}" type="datetimeFigureOut">
              <a:rPr lang="fr-FR" smtClean="0"/>
              <a:t>23/11/2019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3DEC9-230D-4CB2-9CA2-75050CF3A24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4270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39AD5E-416D-4CB0-9280-75A82E5BC5CC}" type="datetimeFigureOut">
              <a:rPr lang="fr-FR" smtClean="0"/>
              <a:t>23/11/2019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3DEC9-230D-4CB2-9CA2-75050CF3A24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5224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1886" y="285007"/>
            <a:ext cx="101415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Meeting of the bureau of </a:t>
            </a:r>
            <a:r>
              <a:rPr lang="fr-FR" sz="4000" b="1" i="1" dirty="0" smtClean="0"/>
              <a:t>Silva </a:t>
            </a:r>
            <a:r>
              <a:rPr lang="fr-FR" sz="4000" b="1" i="1" dirty="0" err="1" smtClean="0"/>
              <a:t>Mediterranea</a:t>
            </a:r>
            <a:endParaRPr lang="fr-FR" sz="4000" b="1" i="1" dirty="0" smtClean="0"/>
          </a:p>
          <a:p>
            <a:r>
              <a:rPr lang="fr-FR" sz="3200" b="1" dirty="0" err="1" smtClean="0"/>
              <a:t>Monday</a:t>
            </a:r>
            <a:r>
              <a:rPr lang="fr-FR" sz="3200" b="1" dirty="0" smtClean="0"/>
              <a:t> 15 July 2019 - Room D-440, FAO HQ, Rome, </a:t>
            </a:r>
            <a:r>
              <a:rPr lang="fr-FR" sz="3200" b="1" dirty="0" err="1" smtClean="0"/>
              <a:t>Italy</a:t>
            </a:r>
            <a:endParaRPr lang="fr-FR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91886" y="1595021"/>
            <a:ext cx="912024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Objectives and </a:t>
            </a:r>
            <a:r>
              <a:rPr lang="fr-FR" sz="2400" b="1" dirty="0" err="1" smtClean="0"/>
              <a:t>expected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outcomes</a:t>
            </a:r>
            <a:endParaRPr lang="fr-FR" sz="2400" b="1" dirty="0" smtClean="0"/>
          </a:p>
          <a:p>
            <a:endParaRPr lang="fr-FR" sz="2400" b="1" dirty="0" smtClean="0"/>
          </a:p>
          <a:p>
            <a:pPr marL="457200" indent="-457200">
              <a:buFont typeface="+mj-lt"/>
              <a:buAutoNum type="arabicPeriod"/>
            </a:pPr>
            <a:r>
              <a:rPr lang="fr-FR" sz="2400" dirty="0" err="1" smtClean="0"/>
              <a:t>Debrief</a:t>
            </a:r>
            <a:r>
              <a:rPr lang="fr-FR" sz="2400" dirty="0" smtClean="0"/>
              <a:t> on the 6th </a:t>
            </a:r>
            <a:r>
              <a:rPr lang="fr-FR" sz="2400" dirty="0" err="1" smtClean="0"/>
              <a:t>Mediterranean</a:t>
            </a:r>
            <a:r>
              <a:rPr lang="fr-FR" sz="2400" dirty="0" smtClean="0"/>
              <a:t> Forest </a:t>
            </a:r>
            <a:r>
              <a:rPr lang="fr-FR" sz="2400" dirty="0" err="1" smtClean="0"/>
              <a:t>Week</a:t>
            </a:r>
            <a:endParaRPr lang="fr-FR" sz="2400" dirty="0" smtClean="0"/>
          </a:p>
          <a:p>
            <a:pPr marL="800100" lvl="1" indent="-342900">
              <a:buFont typeface="Wingdings" panose="05000000000000000000" pitchFamily="2" charset="2"/>
              <a:buChar char="F"/>
            </a:pPr>
            <a:r>
              <a:rPr lang="fr-FR" sz="2400" dirty="0" err="1" smtClean="0"/>
              <a:t>Lessons</a:t>
            </a:r>
            <a:r>
              <a:rPr lang="fr-FR" sz="2400" dirty="0" smtClean="0"/>
              <a:t> </a:t>
            </a:r>
            <a:r>
              <a:rPr lang="fr-FR" sz="2400" dirty="0" err="1" smtClean="0"/>
              <a:t>learned</a:t>
            </a:r>
            <a:r>
              <a:rPr lang="fr-FR" sz="2400" dirty="0" smtClean="0"/>
              <a:t> </a:t>
            </a:r>
            <a:r>
              <a:rPr lang="fr-FR" sz="2400" dirty="0" err="1" smtClean="0"/>
              <a:t>from</a:t>
            </a:r>
            <a:r>
              <a:rPr lang="fr-FR" sz="2400" dirty="0" smtClean="0"/>
              <a:t> the 6th MFW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2400" dirty="0" err="1" smtClean="0"/>
              <a:t>Outline</a:t>
            </a:r>
            <a:r>
              <a:rPr lang="fr-FR" sz="2400" dirty="0" smtClean="0"/>
              <a:t> the joint </a:t>
            </a:r>
            <a:r>
              <a:rPr lang="fr-FR" sz="2400" dirty="0" err="1" smtClean="0"/>
              <a:t>organization</a:t>
            </a:r>
            <a:r>
              <a:rPr lang="fr-FR" sz="2400" dirty="0" smtClean="0"/>
              <a:t> of the 7th </a:t>
            </a:r>
            <a:r>
              <a:rPr lang="fr-FR" sz="2400" dirty="0" err="1" smtClean="0"/>
              <a:t>Mediterranean</a:t>
            </a:r>
            <a:r>
              <a:rPr lang="fr-FR" sz="2400" dirty="0" smtClean="0"/>
              <a:t> Forest </a:t>
            </a:r>
            <a:r>
              <a:rPr lang="fr-FR" sz="2400" dirty="0" err="1" smtClean="0"/>
              <a:t>Week</a:t>
            </a:r>
            <a:r>
              <a:rPr lang="fr-FR" sz="2400" dirty="0" smtClean="0"/>
              <a:t> and 24th Session of </a:t>
            </a:r>
            <a:r>
              <a:rPr lang="fr-FR" sz="2400" i="1" dirty="0" smtClean="0"/>
              <a:t>Silva </a:t>
            </a:r>
            <a:r>
              <a:rPr lang="fr-FR" sz="2400" i="1" dirty="0" err="1" smtClean="0"/>
              <a:t>Mediterranea</a:t>
            </a:r>
            <a:endParaRPr lang="fr-FR" sz="2400" i="1" dirty="0" smtClean="0"/>
          </a:p>
          <a:p>
            <a:pPr marL="914400" lvl="1" indent="-457200">
              <a:buFont typeface="Wingdings" panose="05000000000000000000" pitchFamily="2" charset="2"/>
              <a:buChar char="F"/>
            </a:pPr>
            <a:r>
              <a:rPr lang="fr-FR" sz="2400" dirty="0" smtClean="0"/>
              <a:t>Tentative dates and place</a:t>
            </a:r>
          </a:p>
          <a:p>
            <a:pPr marL="914400" lvl="1" indent="-457200">
              <a:buFont typeface="Wingdings" panose="05000000000000000000" pitchFamily="2" charset="2"/>
              <a:buChar char="F"/>
            </a:pPr>
            <a:r>
              <a:rPr lang="fr-FR" sz="2400" dirty="0" smtClean="0"/>
              <a:t>Topic of the 7th MFW</a:t>
            </a:r>
          </a:p>
          <a:p>
            <a:pPr marL="914400" lvl="1" indent="-457200">
              <a:buFont typeface="Wingdings" panose="05000000000000000000" pitchFamily="2" charset="2"/>
              <a:buChar char="F"/>
            </a:pPr>
            <a:r>
              <a:rPr lang="fr-FR" sz="2400" dirty="0" smtClean="0"/>
              <a:t>Structure (blocks of sessions) of the 7th MFW</a:t>
            </a:r>
          </a:p>
          <a:p>
            <a:pPr marL="914400" lvl="1" indent="-457200">
              <a:buFont typeface="Wingdings" panose="05000000000000000000" pitchFamily="2" charset="2"/>
              <a:buChar char="F"/>
            </a:pPr>
            <a:r>
              <a:rPr lang="fr-FR" sz="2400" dirty="0" smtClean="0"/>
              <a:t>Composition of the </a:t>
            </a:r>
            <a:r>
              <a:rPr lang="fr-FR" sz="2400" dirty="0" err="1" smtClean="0"/>
              <a:t>organizing</a:t>
            </a:r>
            <a:r>
              <a:rPr lang="fr-FR" sz="2400" dirty="0" smtClean="0"/>
              <a:t> </a:t>
            </a:r>
            <a:r>
              <a:rPr lang="fr-FR" sz="2400" dirty="0" err="1" smtClean="0"/>
              <a:t>committee</a:t>
            </a:r>
            <a:endParaRPr lang="fr-FR" sz="2400" dirty="0" smtClean="0"/>
          </a:p>
          <a:p>
            <a:pPr marL="914400" lvl="1" indent="-457200">
              <a:buFont typeface="Wingdings" panose="05000000000000000000" pitchFamily="2" charset="2"/>
              <a:buChar char="F"/>
            </a:pPr>
            <a:r>
              <a:rPr lang="fr-FR" sz="2400" dirty="0" smtClean="0"/>
              <a:t>Possible </a:t>
            </a:r>
            <a:r>
              <a:rPr lang="fr-FR" sz="2400" dirty="0" err="1" smtClean="0"/>
              <a:t>resource</a:t>
            </a:r>
            <a:r>
              <a:rPr lang="fr-FR" sz="2400" dirty="0" smtClean="0"/>
              <a:t> </a:t>
            </a:r>
            <a:r>
              <a:rPr lang="fr-FR" sz="2400" dirty="0" err="1" smtClean="0"/>
              <a:t>mobilization</a:t>
            </a:r>
            <a:r>
              <a:rPr lang="fr-FR" sz="2400" dirty="0" smtClean="0"/>
              <a:t> to support the 7th MFW</a:t>
            </a:r>
          </a:p>
          <a:p>
            <a:pPr marL="914400" lvl="1" indent="-457200">
              <a:buFont typeface="Wingdings" panose="05000000000000000000" pitchFamily="2" charset="2"/>
              <a:buChar char="F"/>
            </a:pPr>
            <a:r>
              <a:rPr lang="fr-FR" sz="2400" dirty="0" err="1" smtClean="0"/>
              <a:t>Modalities</a:t>
            </a:r>
            <a:r>
              <a:rPr lang="fr-FR" sz="2400" dirty="0" smtClean="0"/>
              <a:t> for the </a:t>
            </a:r>
            <a:r>
              <a:rPr lang="fr-FR" sz="2400" dirty="0" err="1" smtClean="0"/>
              <a:t>organization</a:t>
            </a:r>
            <a:r>
              <a:rPr lang="fr-FR" sz="2400" dirty="0" smtClean="0"/>
              <a:t> of the </a:t>
            </a:r>
            <a:r>
              <a:rPr lang="fr-FR" sz="2400" dirty="0" err="1" smtClean="0"/>
              <a:t>Week</a:t>
            </a:r>
            <a:endParaRPr lang="fr-FR" sz="2400" dirty="0" smtClean="0"/>
          </a:p>
          <a:p>
            <a:pPr marL="914400" lvl="1" indent="-457200">
              <a:buFont typeface="Wingdings" panose="05000000000000000000" pitchFamily="2" charset="2"/>
              <a:buChar char="F"/>
            </a:pPr>
            <a:r>
              <a:rPr lang="fr-FR" sz="2400" dirty="0" err="1" smtClean="0"/>
              <a:t>Calendar</a:t>
            </a:r>
            <a:r>
              <a:rPr lang="fr-FR" sz="2400" dirty="0" smtClean="0"/>
              <a:t> </a:t>
            </a:r>
            <a:r>
              <a:rPr lang="fr-FR" sz="2400" dirty="0" err="1" smtClean="0"/>
              <a:t>with</a:t>
            </a:r>
            <a:r>
              <a:rPr lang="fr-FR" sz="2400" dirty="0" smtClean="0"/>
              <a:t> the main </a:t>
            </a:r>
            <a:r>
              <a:rPr lang="fr-FR" sz="2400" dirty="0" err="1" smtClean="0"/>
              <a:t>steps</a:t>
            </a:r>
            <a:endParaRPr lang="fr-FR" sz="2400" dirty="0" smtClean="0"/>
          </a:p>
        </p:txBody>
      </p:sp>
    </p:spTree>
    <p:extLst>
      <p:ext uri="{BB962C8B-B14F-4D97-AF65-F5344CB8AC3E}">
        <p14:creationId xmlns:p14="http://schemas.microsoft.com/office/powerpoint/2010/main" val="6693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1886" y="285007"/>
            <a:ext cx="101415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Meeting of the bureau of </a:t>
            </a:r>
            <a:r>
              <a:rPr lang="fr-FR" sz="4000" b="1" i="1" dirty="0" smtClean="0"/>
              <a:t>Silva </a:t>
            </a:r>
            <a:r>
              <a:rPr lang="fr-FR" sz="4000" b="1" i="1" dirty="0" err="1" smtClean="0"/>
              <a:t>Mediterranea</a:t>
            </a:r>
            <a:endParaRPr lang="fr-FR" sz="4000" b="1" i="1" dirty="0" smtClean="0"/>
          </a:p>
          <a:p>
            <a:r>
              <a:rPr lang="fr-FR" sz="3200" b="1" dirty="0" err="1" smtClean="0"/>
              <a:t>Monday</a:t>
            </a:r>
            <a:r>
              <a:rPr lang="fr-FR" sz="3200" b="1" dirty="0" smtClean="0"/>
              <a:t> 15 July 2019 - Room D-440, FAO HQ, Rome, </a:t>
            </a:r>
            <a:r>
              <a:rPr lang="fr-FR" sz="3200" b="1" dirty="0" err="1" smtClean="0"/>
              <a:t>Italy</a:t>
            </a:r>
            <a:endParaRPr lang="fr-FR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91886" y="2378792"/>
            <a:ext cx="91202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Objectives and </a:t>
            </a:r>
            <a:r>
              <a:rPr lang="fr-FR" sz="2400" b="1" dirty="0" err="1" smtClean="0"/>
              <a:t>expected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outcomes</a:t>
            </a:r>
            <a:r>
              <a:rPr lang="fr-FR" sz="2400" b="1" dirty="0" smtClean="0"/>
              <a:t> (</a:t>
            </a:r>
            <a:r>
              <a:rPr lang="fr-FR" sz="2400" b="1" dirty="0" err="1" smtClean="0"/>
              <a:t>Cont’d</a:t>
            </a:r>
            <a:r>
              <a:rPr lang="fr-FR" sz="2400" b="1" dirty="0" smtClean="0"/>
              <a:t>)</a:t>
            </a:r>
          </a:p>
          <a:p>
            <a:endParaRPr lang="fr-FR" sz="2400" b="1" dirty="0" smtClean="0"/>
          </a:p>
          <a:p>
            <a:pPr marL="457200" indent="-457200">
              <a:buFont typeface="+mj-lt"/>
              <a:buAutoNum type="arabicPeriod" startAt="3"/>
            </a:pPr>
            <a:r>
              <a:rPr lang="fr-FR" sz="2400" dirty="0" err="1" smtClean="0"/>
              <a:t>Define</a:t>
            </a:r>
            <a:r>
              <a:rPr lang="fr-FR" sz="2400" dirty="0" smtClean="0"/>
              <a:t> a roadmap to </a:t>
            </a:r>
            <a:r>
              <a:rPr lang="fr-FR" sz="2400" dirty="0" err="1" smtClean="0"/>
              <a:t>implement</a:t>
            </a:r>
            <a:r>
              <a:rPr lang="fr-FR" sz="2400" dirty="0" smtClean="0"/>
              <a:t> the </a:t>
            </a:r>
            <a:r>
              <a:rPr lang="fr-FR" sz="2400" dirty="0" err="1" smtClean="0"/>
              <a:t>recommendations</a:t>
            </a:r>
            <a:r>
              <a:rPr lang="fr-FR" sz="2400" dirty="0" smtClean="0"/>
              <a:t> </a:t>
            </a:r>
            <a:r>
              <a:rPr lang="fr-FR" sz="2400" dirty="0" err="1" smtClean="0"/>
              <a:t>taken</a:t>
            </a:r>
            <a:r>
              <a:rPr lang="fr-FR" sz="2400" dirty="0" smtClean="0"/>
              <a:t> by the Committee Silva </a:t>
            </a:r>
            <a:r>
              <a:rPr lang="fr-FR" sz="2400" dirty="0" err="1" smtClean="0"/>
              <a:t>Mediterranea</a:t>
            </a:r>
            <a:r>
              <a:rPr lang="fr-FR" sz="2400" dirty="0" smtClean="0"/>
              <a:t> at </a:t>
            </a:r>
            <a:r>
              <a:rPr lang="fr-FR" sz="2400" dirty="0" err="1" smtClean="0"/>
              <a:t>its</a:t>
            </a:r>
            <a:r>
              <a:rPr lang="fr-FR" sz="2400" dirty="0" smtClean="0"/>
              <a:t> 23rd Session in April 2019</a:t>
            </a:r>
          </a:p>
          <a:p>
            <a:pPr marL="914400" lvl="1" indent="-457200">
              <a:buFont typeface="Wingdings" panose="05000000000000000000" pitchFamily="2" charset="2"/>
              <a:buChar char="F"/>
            </a:pPr>
            <a:r>
              <a:rPr lang="fr-FR" sz="2400" dirty="0" err="1" smtClean="0"/>
              <a:t>Draft</a:t>
            </a:r>
            <a:r>
              <a:rPr lang="fr-FR" sz="2400" dirty="0" smtClean="0"/>
              <a:t> roadmap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759783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1886" y="285007"/>
            <a:ext cx="10141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err="1" smtClean="0"/>
              <a:t>Debriefing</a:t>
            </a:r>
            <a:r>
              <a:rPr lang="fr-FR" sz="4000" b="1" dirty="0" smtClean="0"/>
              <a:t> of the 6th MFW</a:t>
            </a:r>
            <a:endParaRPr lang="fr-FR" sz="32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91886" y="992893"/>
            <a:ext cx="10770919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err="1" smtClean="0"/>
              <a:t>Approximately</a:t>
            </a:r>
            <a:r>
              <a:rPr lang="fr-FR" sz="2400" dirty="0" smtClean="0"/>
              <a:t> 220 participants </a:t>
            </a:r>
            <a:r>
              <a:rPr lang="fr-FR" sz="2400" dirty="0" err="1" smtClean="0"/>
              <a:t>from</a:t>
            </a:r>
            <a:r>
              <a:rPr lang="fr-FR" sz="2400" dirty="0" smtClean="0"/>
              <a:t> 31 countries (5th MFW: 286 participants </a:t>
            </a:r>
            <a:r>
              <a:rPr lang="fr-FR" sz="2400" dirty="0" err="1" smtClean="0"/>
              <a:t>from</a:t>
            </a:r>
            <a:r>
              <a:rPr lang="fr-FR" sz="2400" dirty="0" smtClean="0"/>
              <a:t> 31 countries)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smtClean="0"/>
              <a:t>10 sessions, 93 oral </a:t>
            </a:r>
            <a:r>
              <a:rPr lang="fr-FR" sz="2400" dirty="0" err="1" smtClean="0"/>
              <a:t>presentations</a:t>
            </a:r>
            <a:r>
              <a:rPr lang="fr-FR" sz="2400" dirty="0" smtClean="0"/>
              <a:t> or speeches, 6 </a:t>
            </a:r>
            <a:r>
              <a:rPr lang="fr-FR" sz="2400" dirty="0" err="1" smtClean="0"/>
              <a:t>side</a:t>
            </a:r>
            <a:r>
              <a:rPr lang="fr-FR" sz="2400" dirty="0" smtClean="0"/>
              <a:t> </a:t>
            </a:r>
            <a:r>
              <a:rPr lang="fr-FR" sz="2400" dirty="0" err="1" smtClean="0"/>
              <a:t>events</a:t>
            </a:r>
            <a:r>
              <a:rPr lang="fr-FR" sz="2400" dirty="0" smtClean="0"/>
              <a:t> + </a:t>
            </a:r>
            <a:r>
              <a:rPr lang="fr-FR" sz="2400" dirty="0" err="1" smtClean="0"/>
              <a:t>several</a:t>
            </a:r>
            <a:r>
              <a:rPr lang="fr-FR" sz="2400" dirty="0" smtClean="0"/>
              <a:t> meetings of </a:t>
            </a:r>
            <a:r>
              <a:rPr lang="fr-FR" sz="2400" dirty="0" err="1" smtClean="0"/>
              <a:t>partenering</a:t>
            </a:r>
            <a:r>
              <a:rPr lang="fr-FR" sz="2400" dirty="0" smtClean="0"/>
              <a:t> institutions (</a:t>
            </a:r>
            <a:r>
              <a:rPr lang="fr-FR" sz="2400" dirty="0" err="1" smtClean="0"/>
              <a:t>MedForum</a:t>
            </a:r>
            <a:r>
              <a:rPr lang="fr-FR" sz="2400" dirty="0" smtClean="0"/>
              <a:t> 2019 of the IMFN, </a:t>
            </a:r>
            <a:r>
              <a:rPr lang="fr-FR" sz="2400" dirty="0" err="1" smtClean="0"/>
              <a:t>general</a:t>
            </a:r>
            <a:r>
              <a:rPr lang="fr-FR" sz="2400" dirty="0" smtClean="0"/>
              <a:t> </a:t>
            </a:r>
            <a:r>
              <a:rPr lang="fr-FR" sz="2400" dirty="0" err="1" smtClean="0"/>
              <a:t>assembly</a:t>
            </a:r>
            <a:r>
              <a:rPr lang="fr-FR" sz="2400" dirty="0" smtClean="0"/>
              <a:t> of AIFM…)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smtClean="0"/>
              <a:t>Total budget: a </a:t>
            </a:r>
            <a:r>
              <a:rPr lang="fr-FR" sz="2400" dirty="0" err="1" smtClean="0"/>
              <a:t>little</a:t>
            </a:r>
            <a:r>
              <a:rPr lang="fr-FR" sz="2400" dirty="0" smtClean="0"/>
              <a:t> more </a:t>
            </a:r>
            <a:r>
              <a:rPr lang="fr-FR" sz="2400" dirty="0" err="1" smtClean="0"/>
              <a:t>than</a:t>
            </a:r>
            <a:r>
              <a:rPr lang="fr-FR" sz="2400" dirty="0" smtClean="0"/>
              <a:t> EUR 300,000, </a:t>
            </a:r>
            <a:r>
              <a:rPr lang="fr-FR" sz="2400" dirty="0" err="1" smtClean="0"/>
              <a:t>with</a:t>
            </a:r>
            <a:r>
              <a:rPr lang="fr-FR" sz="2400" dirty="0" smtClean="0"/>
              <a:t> contributions </a:t>
            </a:r>
            <a:r>
              <a:rPr lang="fr-FR" sz="2400" dirty="0" err="1" smtClean="0"/>
              <a:t>from</a:t>
            </a:r>
            <a:endParaRPr lang="fr-FR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smtClean="0"/>
              <a:t>Main </a:t>
            </a:r>
            <a:r>
              <a:rPr lang="fr-FR" sz="2400" dirty="0" err="1" smtClean="0"/>
              <a:t>outcome</a:t>
            </a:r>
            <a:r>
              <a:rPr lang="fr-FR" sz="2400" dirty="0" smtClean="0"/>
              <a:t>: </a:t>
            </a:r>
            <a:r>
              <a:rPr lang="fr-FR" sz="2400" dirty="0" err="1" smtClean="0"/>
              <a:t>Brummana</a:t>
            </a:r>
            <a:r>
              <a:rPr lang="fr-FR" sz="2400" dirty="0" smtClean="0"/>
              <a:t> </a:t>
            </a:r>
            <a:r>
              <a:rPr lang="fr-FR" sz="2400" dirty="0" err="1" smtClean="0"/>
              <a:t>Declaration</a:t>
            </a:r>
            <a:endParaRPr lang="fr-FR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831273" y="3254344"/>
            <a:ext cx="1009402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 smtClean="0"/>
              <a:t>Ministry of Agriculture of Lebanon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 smtClean="0"/>
              <a:t>Federal Ministry for the Environment , Nature Conservation and Nuclear Safety of Germany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 smtClean="0"/>
              <a:t>Ministry of Agriculture, Fisheries and Food of Spain,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 smtClean="0"/>
              <a:t>contributions from participants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 smtClean="0"/>
              <a:t>FAO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 smtClean="0"/>
              <a:t>Ministry of Agriculture and Food of France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 smtClean="0"/>
              <a:t>Secretariat of the Union for the Mediterranean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 smtClean="0"/>
              <a:t>EFIMED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 smtClean="0"/>
              <a:t>And indirect or in-kind contributions (UNDP, IMFN, etc.)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7366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1886" y="285007"/>
            <a:ext cx="10141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Satisfaction </a:t>
            </a:r>
            <a:r>
              <a:rPr lang="fr-FR" sz="4000" b="1" dirty="0" err="1" smtClean="0"/>
              <a:t>survey</a:t>
            </a:r>
            <a:r>
              <a:rPr lang="fr-FR" sz="4000" b="1" dirty="0" smtClean="0"/>
              <a:t> of the 6th MFW</a:t>
            </a:r>
            <a:endParaRPr lang="fr-FR" sz="32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91886" y="1199407"/>
            <a:ext cx="107709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46 </a:t>
            </a:r>
            <a:r>
              <a:rPr lang="fr-FR" sz="2400" dirty="0" err="1" smtClean="0"/>
              <a:t>answers</a:t>
            </a:r>
            <a:r>
              <a:rPr lang="fr-FR" sz="2400" dirty="0" smtClean="0"/>
              <a:t> to the </a:t>
            </a:r>
            <a:r>
              <a:rPr lang="fr-FR" sz="2400" dirty="0" err="1" smtClean="0"/>
              <a:t>survey</a:t>
            </a:r>
            <a:endParaRPr lang="fr-FR" sz="2400" dirty="0" smtClean="0"/>
          </a:p>
          <a:p>
            <a:r>
              <a:rPr lang="fr-FR" sz="2400" dirty="0" err="1" smtClean="0"/>
              <a:t>Overall</a:t>
            </a:r>
            <a:r>
              <a:rPr lang="fr-FR" sz="2400" dirty="0" smtClean="0"/>
              <a:t> </a:t>
            </a:r>
            <a:r>
              <a:rPr lang="fr-FR" sz="2400" dirty="0" err="1" smtClean="0"/>
              <a:t>evaluation</a:t>
            </a:r>
            <a:r>
              <a:rPr lang="fr-FR" sz="2400" dirty="0" smtClean="0"/>
              <a:t> of the 6th MFW: 85% </a:t>
            </a:r>
            <a:r>
              <a:rPr lang="fr-FR" sz="2400" dirty="0" smtClean="0">
                <a:sym typeface="Wingdings" panose="05000000000000000000" pitchFamily="2" charset="2"/>
              </a:rPr>
              <a:t> </a:t>
            </a:r>
            <a:r>
              <a:rPr lang="fr-FR" sz="2400" dirty="0" smtClean="0"/>
              <a:t>(not </a:t>
            </a:r>
            <a:r>
              <a:rPr lang="fr-FR" sz="2400" dirty="0" err="1" smtClean="0"/>
              <a:t>statistically</a:t>
            </a:r>
            <a:r>
              <a:rPr lang="fr-FR" sz="2400" dirty="0" smtClean="0"/>
              <a:t> </a:t>
            </a:r>
            <a:r>
              <a:rPr lang="fr-FR" sz="2400" dirty="0" err="1" smtClean="0"/>
              <a:t>different</a:t>
            </a:r>
            <a:r>
              <a:rPr lang="fr-FR" sz="2400" dirty="0" smtClean="0"/>
              <a:t> </a:t>
            </a:r>
            <a:r>
              <a:rPr lang="fr-FR" sz="2400" dirty="0" err="1" smtClean="0"/>
              <a:t>from</a:t>
            </a:r>
            <a:r>
              <a:rPr lang="fr-FR" sz="2400" dirty="0" smtClean="0"/>
              <a:t> 5th MFW)</a:t>
            </a:r>
            <a:endParaRPr lang="fr-FR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59" y="2213415"/>
            <a:ext cx="8431362" cy="4222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97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1886" y="285007"/>
            <a:ext cx="10141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Satisfaction </a:t>
            </a:r>
            <a:r>
              <a:rPr lang="fr-FR" sz="4000" b="1" dirty="0" err="1" smtClean="0"/>
              <a:t>survey</a:t>
            </a:r>
            <a:r>
              <a:rPr lang="fr-FR" sz="4000" b="1" dirty="0" smtClean="0"/>
              <a:t> of the 6th MFW (</a:t>
            </a:r>
            <a:r>
              <a:rPr lang="fr-FR" sz="4000" b="1" dirty="0" err="1" smtClean="0"/>
              <a:t>Cont’d</a:t>
            </a:r>
            <a:r>
              <a:rPr lang="fr-FR" sz="4000" b="1" dirty="0" smtClean="0"/>
              <a:t> 1)</a:t>
            </a:r>
            <a:endParaRPr lang="fr-FR" sz="32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91886" y="1199407"/>
            <a:ext cx="1077091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Questions </a:t>
            </a:r>
            <a:r>
              <a:rPr lang="fr-FR" sz="2400" dirty="0" err="1" smtClean="0"/>
              <a:t>related</a:t>
            </a:r>
            <a:r>
              <a:rPr lang="fr-FR" sz="2400" dirty="0" smtClean="0"/>
              <a:t> to the </a:t>
            </a:r>
            <a:r>
              <a:rPr lang="fr-FR" sz="2400" dirty="0" err="1" smtClean="0"/>
              <a:t>technical</a:t>
            </a:r>
            <a:r>
              <a:rPr lang="fr-FR" sz="2400" dirty="0" smtClean="0"/>
              <a:t> content of the </a:t>
            </a:r>
            <a:r>
              <a:rPr lang="fr-FR" sz="2400" dirty="0" err="1" smtClean="0"/>
              <a:t>Week</a:t>
            </a:r>
            <a:r>
              <a:rPr lang="fr-FR" sz="2400" dirty="0" smtClean="0"/>
              <a:t>: not </a:t>
            </a:r>
            <a:r>
              <a:rPr lang="fr-FR" sz="2400" dirty="0" err="1" smtClean="0"/>
              <a:t>statistically</a:t>
            </a:r>
            <a:r>
              <a:rPr lang="fr-FR" sz="2400" dirty="0" smtClean="0"/>
              <a:t> </a:t>
            </a:r>
            <a:r>
              <a:rPr lang="fr-FR" sz="2400" dirty="0" err="1" smtClean="0"/>
              <a:t>different</a:t>
            </a:r>
            <a:r>
              <a:rPr lang="fr-FR" sz="2400" dirty="0" smtClean="0"/>
              <a:t> </a:t>
            </a:r>
            <a:r>
              <a:rPr lang="fr-FR" sz="2400" dirty="0" err="1" smtClean="0"/>
              <a:t>from</a:t>
            </a:r>
            <a:r>
              <a:rPr lang="fr-FR" sz="2400" dirty="0" smtClean="0"/>
              <a:t> the 5th MFW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400" dirty="0" smtClean="0"/>
              <a:t>Relevance of the </a:t>
            </a:r>
            <a:r>
              <a:rPr lang="fr-FR" sz="2400" dirty="0" err="1" smtClean="0"/>
              <a:t>theme</a:t>
            </a:r>
            <a:r>
              <a:rPr lang="fr-FR" sz="2400" dirty="0" smtClean="0"/>
              <a:t>: 91% satisfaction (good or </a:t>
            </a:r>
            <a:r>
              <a:rPr lang="fr-FR" sz="2400" dirty="0" err="1" smtClean="0"/>
              <a:t>very</a:t>
            </a:r>
            <a:r>
              <a:rPr lang="fr-FR" sz="2400" dirty="0" smtClean="0"/>
              <a:t> good) </a:t>
            </a:r>
            <a:r>
              <a:rPr lang="fr-FR" sz="2400" dirty="0" smtClean="0">
                <a:sym typeface="Wingdings" panose="05000000000000000000" pitchFamily="2" charset="2"/>
              </a:rPr>
              <a:t></a:t>
            </a:r>
            <a:endParaRPr lang="fr-FR" sz="24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400" dirty="0" smtClean="0">
                <a:solidFill>
                  <a:srgbClr val="FF0000"/>
                </a:solidFill>
              </a:rPr>
              <a:t>Content of the </a:t>
            </a:r>
            <a:r>
              <a:rPr lang="fr-FR" sz="2400" dirty="0" err="1" smtClean="0">
                <a:solidFill>
                  <a:srgbClr val="FF0000"/>
                </a:solidFill>
              </a:rPr>
              <a:t>plenary</a:t>
            </a:r>
            <a:r>
              <a:rPr lang="fr-FR" sz="2400" dirty="0" smtClean="0">
                <a:solidFill>
                  <a:srgbClr val="FF0000"/>
                </a:solidFill>
              </a:rPr>
              <a:t> sessions: 76% satisfaction </a:t>
            </a:r>
            <a:r>
              <a:rPr lang="fr-FR" sz="2400" dirty="0" smtClean="0">
                <a:sym typeface="Wingdings" panose="05000000000000000000" pitchFamily="2" charset="2"/>
              </a:rPr>
              <a:t></a:t>
            </a:r>
            <a:endParaRPr lang="fr-FR" sz="2400" dirty="0" smtClean="0">
              <a:solidFill>
                <a:srgbClr val="FF000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400" dirty="0" smtClean="0"/>
              <a:t>Field trip: 75% </a:t>
            </a:r>
            <a:r>
              <a:rPr lang="fr-FR" sz="2400" dirty="0" err="1" smtClean="0"/>
              <a:t>statisfaction</a:t>
            </a:r>
            <a:r>
              <a:rPr lang="fr-FR" sz="2400" dirty="0" smtClean="0"/>
              <a:t> </a:t>
            </a:r>
            <a:r>
              <a:rPr lang="fr-FR" sz="2400" dirty="0" smtClean="0">
                <a:sym typeface="Wingdings" panose="05000000000000000000" pitchFamily="2" charset="2"/>
              </a:rPr>
              <a:t></a:t>
            </a:r>
            <a:endParaRPr lang="fr-FR" sz="24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400" dirty="0" err="1" smtClean="0"/>
              <a:t>Side</a:t>
            </a:r>
            <a:r>
              <a:rPr lang="fr-FR" sz="2400" dirty="0" smtClean="0"/>
              <a:t> </a:t>
            </a:r>
            <a:r>
              <a:rPr lang="fr-FR" sz="2400" dirty="0" err="1" smtClean="0"/>
              <a:t>events</a:t>
            </a:r>
            <a:r>
              <a:rPr lang="fr-FR" sz="2400" dirty="0" smtClean="0"/>
              <a:t>: 89% satisfaction </a:t>
            </a:r>
            <a:r>
              <a:rPr lang="fr-FR" sz="2400" dirty="0" smtClean="0">
                <a:sym typeface="Wingdings" panose="05000000000000000000" pitchFamily="2" charset="2"/>
              </a:rPr>
              <a:t></a:t>
            </a:r>
            <a:endParaRPr lang="fr-FR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dirty="0"/>
          </a:p>
          <a:p>
            <a:r>
              <a:rPr lang="fr-FR" sz="2400" dirty="0" smtClean="0"/>
              <a:t>Questions </a:t>
            </a:r>
            <a:r>
              <a:rPr lang="fr-FR" sz="2400" dirty="0" err="1" smtClean="0"/>
              <a:t>related</a:t>
            </a:r>
            <a:r>
              <a:rPr lang="fr-FR" sz="2400" dirty="0" smtClean="0"/>
              <a:t> to speakers: not </a:t>
            </a:r>
            <a:r>
              <a:rPr lang="fr-FR" sz="2400" dirty="0" err="1" smtClean="0"/>
              <a:t>statistically</a:t>
            </a:r>
            <a:r>
              <a:rPr lang="fr-FR" sz="2400" dirty="0" smtClean="0"/>
              <a:t> </a:t>
            </a:r>
            <a:r>
              <a:rPr lang="fr-FR" sz="2400" dirty="0" err="1" smtClean="0"/>
              <a:t>different</a:t>
            </a:r>
            <a:r>
              <a:rPr lang="fr-FR" sz="2400" dirty="0" smtClean="0"/>
              <a:t> </a:t>
            </a:r>
            <a:r>
              <a:rPr lang="fr-FR" sz="2400" dirty="0" err="1" smtClean="0"/>
              <a:t>from</a:t>
            </a:r>
            <a:r>
              <a:rPr lang="fr-FR" sz="2400" dirty="0" smtClean="0"/>
              <a:t> the 5th MFW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400" dirty="0" err="1" smtClean="0"/>
              <a:t>Speaker’s</a:t>
            </a:r>
            <a:r>
              <a:rPr lang="fr-FR" sz="2400" dirty="0" smtClean="0"/>
              <a:t> </a:t>
            </a:r>
            <a:r>
              <a:rPr lang="fr-FR" sz="2400" dirty="0" err="1" smtClean="0"/>
              <a:t>diversity</a:t>
            </a:r>
            <a:r>
              <a:rPr lang="fr-FR" sz="2400" dirty="0" smtClean="0"/>
              <a:t>: 91% satisfaction </a:t>
            </a:r>
            <a:r>
              <a:rPr lang="fr-FR" sz="2400" dirty="0" smtClean="0">
                <a:sym typeface="Wingdings" panose="05000000000000000000" pitchFamily="2" charset="2"/>
              </a:rPr>
              <a:t></a:t>
            </a:r>
            <a:endParaRPr lang="fr-FR" sz="24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400" dirty="0" err="1" smtClean="0"/>
              <a:t>Speaker’s</a:t>
            </a:r>
            <a:r>
              <a:rPr lang="fr-FR" sz="2400" dirty="0" smtClean="0"/>
              <a:t> expertise: 96% satisfaction </a:t>
            </a:r>
            <a:r>
              <a:rPr lang="fr-FR" sz="2400" dirty="0" smtClean="0">
                <a:sym typeface="Wingdings" panose="05000000000000000000" pitchFamily="2" charset="2"/>
              </a:rPr>
              <a:t></a:t>
            </a:r>
            <a:endParaRPr lang="fr-FR" sz="24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0000"/>
                </a:solidFill>
              </a:rPr>
              <a:t>Speakers’ interactions with the audience: 64% satisfaction </a:t>
            </a:r>
            <a:r>
              <a:rPr lang="fr-FR" sz="2400" dirty="0" smtClean="0">
                <a:sym typeface="Wingdings" panose="05000000000000000000" pitchFamily="2" charset="2"/>
              </a:rPr>
              <a:t></a:t>
            </a:r>
            <a:endParaRPr lang="fr-FR" sz="24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61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1886" y="285007"/>
            <a:ext cx="10141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Satisfaction </a:t>
            </a:r>
            <a:r>
              <a:rPr lang="fr-FR" sz="4000" b="1" dirty="0" err="1" smtClean="0"/>
              <a:t>survey</a:t>
            </a:r>
            <a:r>
              <a:rPr lang="fr-FR" sz="4000" b="1" dirty="0" smtClean="0"/>
              <a:t> of the 6th MFW (</a:t>
            </a:r>
            <a:r>
              <a:rPr lang="fr-FR" sz="4000" b="1" dirty="0" err="1" smtClean="0"/>
              <a:t>Cont’d</a:t>
            </a:r>
            <a:r>
              <a:rPr lang="fr-FR" sz="4000" b="1" dirty="0" smtClean="0"/>
              <a:t> 2)</a:t>
            </a:r>
            <a:endParaRPr lang="fr-FR" sz="32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91886" y="1199407"/>
            <a:ext cx="1077091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Questions </a:t>
            </a:r>
            <a:r>
              <a:rPr lang="fr-FR" sz="2400" dirty="0" err="1" smtClean="0"/>
              <a:t>related</a:t>
            </a:r>
            <a:r>
              <a:rPr lang="fr-FR" sz="2400" dirty="0" smtClean="0"/>
              <a:t> to the settings and </a:t>
            </a:r>
            <a:r>
              <a:rPr lang="fr-FR" sz="2400" dirty="0" err="1" smtClean="0"/>
              <a:t>logistics</a:t>
            </a:r>
            <a:r>
              <a:rPr lang="fr-FR" sz="2400" dirty="0" smtClean="0"/>
              <a:t> the </a:t>
            </a:r>
            <a:r>
              <a:rPr lang="fr-FR" sz="2400" dirty="0" err="1" smtClean="0"/>
              <a:t>Week</a:t>
            </a:r>
            <a:r>
              <a:rPr lang="fr-FR" sz="2400" dirty="0" smtClean="0"/>
              <a:t>: </a:t>
            </a:r>
            <a:r>
              <a:rPr lang="fr-FR" sz="2400" dirty="0" err="1" smtClean="0">
                <a:solidFill>
                  <a:srgbClr val="00B050"/>
                </a:solidFill>
              </a:rPr>
              <a:t>statistically</a:t>
            </a:r>
            <a:r>
              <a:rPr lang="fr-FR" sz="2400" dirty="0" smtClean="0">
                <a:solidFill>
                  <a:srgbClr val="00B050"/>
                </a:solidFill>
              </a:rPr>
              <a:t> </a:t>
            </a:r>
            <a:r>
              <a:rPr lang="fr-FR" sz="2400" dirty="0" err="1" smtClean="0">
                <a:solidFill>
                  <a:srgbClr val="00B050"/>
                </a:solidFill>
              </a:rPr>
              <a:t>better</a:t>
            </a:r>
            <a:r>
              <a:rPr lang="fr-FR" sz="2400" dirty="0" smtClean="0">
                <a:solidFill>
                  <a:srgbClr val="00B050"/>
                </a:solidFill>
              </a:rPr>
              <a:t> </a:t>
            </a:r>
            <a:r>
              <a:rPr lang="fr-FR" sz="2400" dirty="0" err="1" smtClean="0">
                <a:solidFill>
                  <a:srgbClr val="00B050"/>
                </a:solidFill>
              </a:rPr>
              <a:t>than</a:t>
            </a:r>
            <a:r>
              <a:rPr lang="fr-FR" sz="2400" dirty="0" smtClean="0">
                <a:solidFill>
                  <a:srgbClr val="00B050"/>
                </a:solidFill>
              </a:rPr>
              <a:t> the 6th MFW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400" dirty="0" smtClean="0"/>
              <a:t>Venue (</a:t>
            </a:r>
            <a:r>
              <a:rPr lang="fr-FR" sz="2400" dirty="0" err="1" smtClean="0"/>
              <a:t>hotel</a:t>
            </a:r>
            <a:r>
              <a:rPr lang="fr-FR" sz="2400" dirty="0" smtClean="0"/>
              <a:t>): 87% satisfaction </a:t>
            </a:r>
            <a:r>
              <a:rPr lang="fr-FR" sz="2400" dirty="0" smtClean="0">
                <a:sym typeface="Wingdings" panose="05000000000000000000" pitchFamily="2" charset="2"/>
              </a:rPr>
              <a:t></a:t>
            </a:r>
            <a:endParaRPr lang="fr-FR" sz="24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400" dirty="0" smtClean="0"/>
              <a:t>Coffee breaks: 96% satisfaction </a:t>
            </a:r>
            <a:r>
              <a:rPr lang="fr-FR" sz="2400" dirty="0" smtClean="0">
                <a:sym typeface="Wingdings" panose="05000000000000000000" pitchFamily="2" charset="2"/>
              </a:rPr>
              <a:t></a:t>
            </a:r>
            <a:r>
              <a:rPr lang="fr-FR" sz="2400" dirty="0" smtClean="0"/>
              <a:t>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400" dirty="0" smtClean="0"/>
              <a:t>Lunches: 96% </a:t>
            </a:r>
            <a:r>
              <a:rPr lang="fr-FR" sz="2400" dirty="0" err="1" smtClean="0"/>
              <a:t>statisfaction</a:t>
            </a:r>
            <a:r>
              <a:rPr lang="fr-FR" sz="2400" dirty="0" smtClean="0"/>
              <a:t> </a:t>
            </a:r>
            <a:r>
              <a:rPr lang="fr-FR" sz="2400" dirty="0" smtClean="0">
                <a:sym typeface="Wingdings" panose="05000000000000000000" pitchFamily="2" charset="2"/>
              </a:rPr>
              <a:t> </a:t>
            </a:r>
            <a:endParaRPr lang="fr-FR" sz="24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400" dirty="0" err="1" smtClean="0"/>
              <a:t>Conference</a:t>
            </a:r>
            <a:r>
              <a:rPr lang="fr-FR" sz="2400" dirty="0" smtClean="0"/>
              <a:t> </a:t>
            </a:r>
            <a:r>
              <a:rPr lang="fr-FR" sz="2400" dirty="0" err="1" smtClean="0"/>
              <a:t>rooms</a:t>
            </a:r>
            <a:r>
              <a:rPr lang="fr-FR" sz="2400" dirty="0" smtClean="0"/>
              <a:t>: 100% satisfaction </a:t>
            </a:r>
            <a:r>
              <a:rPr lang="fr-FR" sz="2400" dirty="0" smtClean="0">
                <a:sym typeface="Wingdings" panose="05000000000000000000" pitchFamily="2" charset="2"/>
              </a:rPr>
              <a:t> 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400" dirty="0" smtClean="0">
                <a:solidFill>
                  <a:srgbClr val="FF0000"/>
                </a:solidFill>
                <a:sym typeface="Wingdings" panose="05000000000000000000" pitchFamily="2" charset="2"/>
              </a:rPr>
              <a:t>Internet </a:t>
            </a:r>
            <a:r>
              <a:rPr lang="fr-FR" sz="2400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access</a:t>
            </a:r>
            <a:r>
              <a:rPr lang="fr-FR" sz="2400" dirty="0" smtClean="0">
                <a:solidFill>
                  <a:srgbClr val="FF0000"/>
                </a:solidFill>
                <a:sym typeface="Wingdings" panose="05000000000000000000" pitchFamily="2" charset="2"/>
              </a:rPr>
              <a:t>: 46% satisfaction </a:t>
            </a:r>
            <a:r>
              <a:rPr lang="fr-FR" sz="2400" dirty="0" smtClean="0">
                <a:sym typeface="Wingdings" panose="05000000000000000000" pitchFamily="2" charset="2"/>
              </a:rPr>
              <a:t> 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400" dirty="0" smtClean="0"/>
              <a:t>French-English </a:t>
            </a:r>
            <a:r>
              <a:rPr lang="fr-FR" sz="2400" dirty="0" err="1" smtClean="0"/>
              <a:t>interpretation</a:t>
            </a:r>
            <a:r>
              <a:rPr lang="fr-FR" sz="2400" dirty="0" smtClean="0"/>
              <a:t>: 83% satisfaction </a:t>
            </a:r>
            <a:r>
              <a:rPr lang="fr-FR" sz="2400" dirty="0" smtClean="0">
                <a:sym typeface="Wingdings" panose="05000000000000000000" pitchFamily="2" charset="2"/>
              </a:rPr>
              <a:t></a:t>
            </a:r>
            <a:endParaRPr lang="fr-FR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997836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1886" y="285007"/>
            <a:ext cx="10141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Free </a:t>
            </a:r>
            <a:r>
              <a:rPr lang="fr-FR" sz="4000" b="1" dirty="0" err="1" smtClean="0"/>
              <a:t>comments</a:t>
            </a:r>
            <a:r>
              <a:rPr lang="fr-FR" sz="4000" b="1" dirty="0" smtClean="0"/>
              <a:t> in the satisfaction </a:t>
            </a:r>
            <a:r>
              <a:rPr lang="fr-FR" sz="4000" b="1" dirty="0" err="1" smtClean="0"/>
              <a:t>survey</a:t>
            </a:r>
            <a:endParaRPr lang="fr-FR" sz="32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91886" y="1199407"/>
            <a:ext cx="1077091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err="1" smtClean="0"/>
              <a:t>Improve</a:t>
            </a:r>
            <a:r>
              <a:rPr lang="fr-FR" sz="2400" dirty="0" smtClean="0"/>
              <a:t> the </a:t>
            </a:r>
            <a:r>
              <a:rPr lang="fr-FR" sz="2400" dirty="0" err="1" smtClean="0"/>
              <a:t>environmental</a:t>
            </a:r>
            <a:r>
              <a:rPr lang="fr-FR" sz="2400" dirty="0" smtClean="0"/>
              <a:t> impact of the </a:t>
            </a:r>
            <a:r>
              <a:rPr lang="fr-FR" sz="2400" dirty="0" err="1" smtClean="0"/>
              <a:t>conference</a:t>
            </a:r>
            <a:r>
              <a:rPr lang="fr-FR" sz="2400" dirty="0" smtClean="0"/>
              <a:t> (plastic use, etc.)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err="1" smtClean="0"/>
              <a:t>Improve</a:t>
            </a:r>
            <a:r>
              <a:rPr lang="fr-FR" sz="2400" dirty="0" smtClean="0"/>
              <a:t> the </a:t>
            </a:r>
            <a:r>
              <a:rPr lang="fr-FR" sz="2400" dirty="0" err="1" smtClean="0"/>
              <a:t>website</a:t>
            </a:r>
            <a:endParaRPr lang="fr-FR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err="1" smtClean="0"/>
              <a:t>Better</a:t>
            </a:r>
            <a:r>
              <a:rPr lang="fr-FR" sz="2400" dirty="0" smtClean="0"/>
              <a:t> </a:t>
            </a:r>
            <a:r>
              <a:rPr lang="fr-FR" sz="2400" dirty="0" err="1" smtClean="0"/>
              <a:t>consider</a:t>
            </a:r>
            <a:r>
              <a:rPr lang="fr-FR" sz="2400" dirty="0" smtClean="0"/>
              <a:t> the </a:t>
            </a:r>
            <a:r>
              <a:rPr lang="fr-FR" sz="2400" dirty="0" err="1" smtClean="0"/>
              <a:t>Arabic</a:t>
            </a:r>
            <a:r>
              <a:rPr lang="fr-FR" sz="2400" dirty="0" smtClean="0"/>
              <a:t> </a:t>
            </a:r>
            <a:r>
              <a:rPr lang="fr-FR" sz="2400" dirty="0" err="1" smtClean="0"/>
              <a:t>language</a:t>
            </a:r>
            <a:endParaRPr lang="fr-FR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err="1" smtClean="0"/>
              <a:t>Too</a:t>
            </a:r>
            <a:r>
              <a:rPr lang="fr-FR" sz="2400" dirty="0" smtClean="0"/>
              <a:t> </a:t>
            </a:r>
            <a:r>
              <a:rPr lang="fr-FR" sz="2400" dirty="0" err="1" smtClean="0"/>
              <a:t>many</a:t>
            </a:r>
            <a:r>
              <a:rPr lang="fr-FR" sz="2400" dirty="0" smtClean="0"/>
              <a:t> </a:t>
            </a:r>
            <a:r>
              <a:rPr lang="fr-FR" sz="2400" dirty="0" err="1" smtClean="0"/>
              <a:t>presentations</a:t>
            </a:r>
            <a:r>
              <a:rPr lang="fr-FR" sz="2400" dirty="0" smtClean="0"/>
              <a:t> in a </a:t>
            </a:r>
            <a:r>
              <a:rPr lang="fr-FR" sz="2400" dirty="0" err="1" smtClean="0"/>
              <a:t>reduced</a:t>
            </a:r>
            <a:r>
              <a:rPr lang="fr-FR" sz="2400" dirty="0" smtClean="0"/>
              <a:t> time </a:t>
            </a:r>
            <a:r>
              <a:rPr lang="fr-FR" sz="2400" i="1" dirty="0" smtClean="0"/>
              <a:t>(</a:t>
            </a:r>
            <a:r>
              <a:rPr lang="fr-FR" sz="2400" i="1" dirty="0" err="1" smtClean="0"/>
              <a:t>recurring</a:t>
            </a:r>
            <a:r>
              <a:rPr lang="fr-FR" sz="2400" i="1" dirty="0" smtClean="0"/>
              <a:t> comment </a:t>
            </a:r>
            <a:r>
              <a:rPr lang="fr-FR" sz="2400" i="1" dirty="0" err="1" smtClean="0"/>
              <a:t>from</a:t>
            </a:r>
            <a:r>
              <a:rPr lang="fr-FR" sz="2400" i="1" dirty="0" smtClean="0"/>
              <a:t> 5th MFW)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smtClean="0"/>
              <a:t>Venue </a:t>
            </a:r>
            <a:r>
              <a:rPr lang="fr-FR" sz="2400" dirty="0" err="1" smtClean="0"/>
              <a:t>choice</a:t>
            </a:r>
            <a:endParaRPr lang="fr-FR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smtClean="0"/>
              <a:t>… and </a:t>
            </a:r>
            <a:r>
              <a:rPr lang="fr-FR" sz="2400" dirty="0" err="1" smtClean="0"/>
              <a:t>many</a:t>
            </a:r>
            <a:r>
              <a:rPr lang="fr-FR" sz="2400" dirty="0" smtClean="0"/>
              <a:t> </a:t>
            </a:r>
            <a:r>
              <a:rPr lang="fr-FR" sz="2400" dirty="0" err="1" smtClean="0"/>
              <a:t>thanks</a:t>
            </a:r>
            <a:r>
              <a:rPr lang="fr-FR" sz="2400" dirty="0" smtClean="0"/>
              <a:t> for the </a:t>
            </a:r>
            <a:r>
              <a:rPr lang="fr-FR" sz="2400" dirty="0" err="1" smtClean="0"/>
              <a:t>organizers</a:t>
            </a:r>
            <a:r>
              <a:rPr lang="fr-FR" sz="2400" dirty="0" smtClean="0"/>
              <a:t>, in </a:t>
            </a:r>
            <a:r>
              <a:rPr lang="fr-FR" sz="2400" dirty="0" err="1" smtClean="0"/>
              <a:t>particular</a:t>
            </a:r>
            <a:r>
              <a:rPr lang="fr-FR" sz="2400" dirty="0" smtClean="0"/>
              <a:t> the </a:t>
            </a:r>
            <a:r>
              <a:rPr lang="fr-FR" sz="2400" dirty="0" err="1" smtClean="0"/>
              <a:t>MoA</a:t>
            </a:r>
            <a:r>
              <a:rPr lang="fr-FR" sz="2400" dirty="0" smtClean="0"/>
              <a:t> of Lebanon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57834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1886" y="285007"/>
            <a:ext cx="10141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Tentative date and place</a:t>
            </a:r>
            <a:endParaRPr lang="fr-FR" sz="32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91886" y="1199407"/>
            <a:ext cx="1077091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smtClean="0"/>
              <a:t>International </a:t>
            </a:r>
            <a:r>
              <a:rPr lang="fr-FR" sz="2400" dirty="0" err="1" smtClean="0"/>
              <a:t>day</a:t>
            </a:r>
            <a:r>
              <a:rPr lang="fr-FR" sz="2400" dirty="0" smtClean="0"/>
              <a:t> of forests: Sunday 21 March 2021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smtClean="0"/>
              <a:t>Ramadan 2021: 12 or 13 April-11 to 13 May 2021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smtClean="0"/>
              <a:t>16th Session of the UNFF in 2021: </a:t>
            </a:r>
            <a:r>
              <a:rPr lang="fr-FR" sz="2400" dirty="0" err="1" smtClean="0"/>
              <a:t>often</a:t>
            </a:r>
            <a:r>
              <a:rPr lang="fr-FR" sz="2400" dirty="0" smtClean="0"/>
              <a:t> April or May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smtClean="0"/>
              <a:t>International </a:t>
            </a:r>
            <a:r>
              <a:rPr lang="fr-FR" sz="2400" dirty="0" err="1" smtClean="0"/>
              <a:t>day</a:t>
            </a:r>
            <a:r>
              <a:rPr lang="fr-FR" sz="2400" dirty="0" smtClean="0"/>
              <a:t> for </a:t>
            </a:r>
            <a:r>
              <a:rPr lang="fr-FR" sz="2400" dirty="0" err="1" smtClean="0"/>
              <a:t>biological</a:t>
            </a:r>
            <a:r>
              <a:rPr lang="fr-FR" sz="2400" dirty="0" smtClean="0"/>
              <a:t> </a:t>
            </a:r>
            <a:r>
              <a:rPr lang="fr-FR" sz="2400" dirty="0" err="1" smtClean="0"/>
              <a:t>diversity</a:t>
            </a:r>
            <a:r>
              <a:rPr lang="fr-FR" sz="2400" dirty="0" smtClean="0"/>
              <a:t>: Saturday 22 May 2019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smtClean="0"/>
              <a:t>World </a:t>
            </a:r>
            <a:r>
              <a:rPr lang="fr-FR" sz="2400" dirty="0" err="1" smtClean="0"/>
              <a:t>day</a:t>
            </a:r>
            <a:r>
              <a:rPr lang="fr-FR" sz="2400" dirty="0" smtClean="0"/>
              <a:t> to combat </a:t>
            </a:r>
            <a:r>
              <a:rPr lang="fr-FR" sz="2400" dirty="0" err="1" smtClean="0"/>
              <a:t>desertification</a:t>
            </a:r>
            <a:r>
              <a:rPr lang="fr-FR" sz="2400" dirty="0" smtClean="0"/>
              <a:t> and </a:t>
            </a:r>
            <a:r>
              <a:rPr lang="fr-FR" sz="2400" dirty="0" err="1" smtClean="0"/>
              <a:t>drought</a:t>
            </a:r>
            <a:r>
              <a:rPr lang="fr-FR" sz="2400" dirty="0" smtClean="0"/>
              <a:t>: Thursday 17 </a:t>
            </a:r>
            <a:r>
              <a:rPr lang="fr-FR" sz="2400" dirty="0" err="1" smtClean="0"/>
              <a:t>June</a:t>
            </a:r>
            <a:r>
              <a:rPr lang="fr-FR" sz="2400" dirty="0" smtClean="0"/>
              <a:t> 2021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smtClean="0"/>
              <a:t>15th World </a:t>
            </a:r>
            <a:r>
              <a:rPr lang="fr-FR" sz="2400" dirty="0" err="1" smtClean="0"/>
              <a:t>Forestry</a:t>
            </a:r>
            <a:r>
              <a:rPr lang="fr-FR" sz="2400" dirty="0" smtClean="0"/>
              <a:t> </a:t>
            </a:r>
            <a:r>
              <a:rPr lang="fr-FR" sz="2400" dirty="0" err="1" smtClean="0"/>
              <a:t>Congress</a:t>
            </a:r>
            <a:r>
              <a:rPr lang="fr-FR" sz="2400" dirty="0" smtClean="0"/>
              <a:t>, Seoul, </a:t>
            </a:r>
            <a:r>
              <a:rPr lang="fr-FR" sz="2400" dirty="0" err="1" smtClean="0"/>
              <a:t>Korea</a:t>
            </a:r>
            <a:r>
              <a:rPr lang="fr-FR" sz="2400" dirty="0" smtClean="0"/>
              <a:t>, 2021: no official dates (</a:t>
            </a:r>
            <a:r>
              <a:rPr lang="fr-FR" sz="2400" dirty="0" err="1" smtClean="0"/>
              <a:t>usually</a:t>
            </a:r>
            <a:r>
              <a:rPr lang="fr-FR" sz="2400" dirty="0" smtClean="0"/>
              <a:t> </a:t>
            </a:r>
            <a:r>
              <a:rPr lang="fr-FR" sz="2400" dirty="0" err="1" smtClean="0"/>
              <a:t>September</a:t>
            </a:r>
            <a:r>
              <a:rPr lang="fr-FR" sz="2400" dirty="0" smtClean="0"/>
              <a:t> or </a:t>
            </a:r>
            <a:r>
              <a:rPr lang="fr-FR" sz="2400" dirty="0" err="1" smtClean="0"/>
              <a:t>October</a:t>
            </a:r>
            <a:r>
              <a:rPr lang="fr-FR" sz="2400" dirty="0" smtClean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smtClean="0"/>
              <a:t>COP 15 of the UNCCD: </a:t>
            </a:r>
            <a:r>
              <a:rPr lang="fr-FR" sz="2400" dirty="0" err="1" smtClean="0"/>
              <a:t>September</a:t>
            </a:r>
            <a:r>
              <a:rPr lang="fr-FR" sz="2400" dirty="0" smtClean="0"/>
              <a:t> or </a:t>
            </a:r>
            <a:r>
              <a:rPr lang="fr-FR" sz="2400" dirty="0" err="1" smtClean="0"/>
              <a:t>October</a:t>
            </a:r>
            <a:r>
              <a:rPr lang="fr-FR" sz="2400" dirty="0" smtClean="0"/>
              <a:t> 2021?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smtClean="0"/>
              <a:t>COP 27 of the UNFCCC: 8-20 </a:t>
            </a:r>
            <a:r>
              <a:rPr lang="fr-FR" sz="2400" dirty="0" err="1" smtClean="0"/>
              <a:t>November</a:t>
            </a:r>
            <a:r>
              <a:rPr lang="fr-FR" sz="2400" dirty="0" smtClean="0"/>
              <a:t> 2021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1886" y="3645725"/>
            <a:ext cx="85027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Second </a:t>
            </a:r>
            <a:r>
              <a:rPr lang="fr-FR" sz="2400" b="1" dirty="0" err="1" smtClean="0"/>
              <a:t>half</a:t>
            </a:r>
            <a:r>
              <a:rPr lang="fr-FR" sz="2400" b="1" dirty="0" smtClean="0"/>
              <a:t> of 2021 </a:t>
            </a:r>
            <a:r>
              <a:rPr lang="fr-FR" sz="2400" b="1" dirty="0" err="1" smtClean="0"/>
              <a:t>will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be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packed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with</a:t>
            </a:r>
            <a:r>
              <a:rPr lang="fr-FR" sz="2400" b="1" dirty="0" smtClean="0"/>
              <a:t> international </a:t>
            </a:r>
            <a:r>
              <a:rPr lang="fr-FR" sz="2400" b="1" dirty="0" err="1" smtClean="0"/>
              <a:t>events</a:t>
            </a:r>
            <a:r>
              <a:rPr lang="fr-FR" sz="2400" b="1" dirty="0" smtClean="0"/>
              <a:t>: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111758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Ã©sultat de recherche d'images pour &quot;calendar 2021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23" y="110836"/>
            <a:ext cx="9829800" cy="826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392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1886" y="285007"/>
            <a:ext cx="10141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Topic of the 7th </a:t>
            </a:r>
            <a:r>
              <a:rPr lang="fr-FR" sz="4000" b="1" dirty="0" err="1" smtClean="0"/>
              <a:t>Mediterranean</a:t>
            </a:r>
            <a:r>
              <a:rPr lang="fr-FR" sz="4000" b="1" dirty="0" smtClean="0"/>
              <a:t> Forest </a:t>
            </a:r>
            <a:r>
              <a:rPr lang="fr-FR" sz="4000" b="1" dirty="0" err="1" smtClean="0"/>
              <a:t>Week</a:t>
            </a:r>
            <a:endParaRPr lang="fr-FR" sz="32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91886" y="992893"/>
            <a:ext cx="1180011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smtClean="0"/>
              <a:t>1st MFW (Antalya, 2010): </a:t>
            </a:r>
            <a:r>
              <a:rPr lang="en-US" sz="2400" dirty="0" smtClean="0"/>
              <a:t>Contribution of Mediterranean forests and other wooded lands to food security + Knowledge-based management of Mediterranean forests under climate risks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2</a:t>
            </a:r>
            <a:r>
              <a:rPr lang="en-US" sz="2400" baseline="30000" dirty="0" smtClean="0"/>
              <a:t>nd</a:t>
            </a:r>
            <a:r>
              <a:rPr lang="en-US" sz="2400" dirty="0" smtClean="0"/>
              <a:t> MFW (Avignon, 2011): water &amp; forests, management of biodiversity, societies &amp; territories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3</a:t>
            </a:r>
            <a:r>
              <a:rPr lang="en-US" sz="2400" baseline="30000" dirty="0" smtClean="0"/>
              <a:t>rd</a:t>
            </a:r>
            <a:r>
              <a:rPr lang="en-US" sz="2400" dirty="0" smtClean="0"/>
              <a:t> MFW (</a:t>
            </a:r>
            <a:r>
              <a:rPr lang="en-US" sz="2400" dirty="0" err="1" smtClean="0"/>
              <a:t>Tlemcen</a:t>
            </a:r>
            <a:r>
              <a:rPr lang="en-US" sz="2400" dirty="0" smtClean="0"/>
              <a:t>, 2013): The Mediterranean forests at the service of sustainable development of landscapes: mitigation and adaptation strategies to cope with global changes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4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MFW (Barcelona, 2015): Improving livelihoods: the role of Mediterranean forest value chains in a green economy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5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MFW (Agadir, 2017): Mediterranean landscape and forest restoration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6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MFW (</a:t>
            </a:r>
            <a:r>
              <a:rPr lang="en-US" sz="2400" dirty="0" err="1" smtClean="0"/>
              <a:t>Brummana</a:t>
            </a:r>
            <a:r>
              <a:rPr lang="en-US" sz="2400" dirty="0" smtClean="0"/>
              <a:t>, 2019): Role of Mediterranean forests in the Paris Agreement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Proposals from participants of the 6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MFW for the 7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MFW: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400" dirty="0" smtClean="0"/>
              <a:t>The role of youth in Mediterranean forestry, job creation, innovation and green jobs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fr-FR" sz="2400" dirty="0" smtClean="0"/>
              <a:t>Social dimension, </a:t>
            </a:r>
            <a:r>
              <a:rPr lang="fr-FR" sz="2400" dirty="0" err="1" smtClean="0"/>
              <a:t>participatory</a:t>
            </a:r>
            <a:r>
              <a:rPr lang="fr-FR" sz="2400" dirty="0" smtClean="0"/>
              <a:t> </a:t>
            </a:r>
            <a:r>
              <a:rPr lang="fr-FR" sz="2400" dirty="0" err="1" smtClean="0"/>
              <a:t>approaches</a:t>
            </a:r>
            <a:r>
              <a:rPr lang="fr-FR" sz="2400" dirty="0" smtClean="0"/>
              <a:t>, </a:t>
            </a:r>
            <a:r>
              <a:rPr lang="fr-FR" sz="2400" dirty="0" err="1" smtClean="0"/>
              <a:t>involving</a:t>
            </a:r>
            <a:r>
              <a:rPr lang="fr-FR" sz="2400" dirty="0" smtClean="0"/>
              <a:t> populations in </a:t>
            </a:r>
            <a:r>
              <a:rPr lang="fr-FR" sz="2400" dirty="0" err="1" smtClean="0"/>
              <a:t>forest</a:t>
            </a:r>
            <a:r>
              <a:rPr lang="fr-FR" sz="2400" dirty="0" smtClean="0"/>
              <a:t> challenges…</a:t>
            </a:r>
          </a:p>
        </p:txBody>
      </p:sp>
    </p:spTree>
    <p:extLst>
      <p:ext uri="{BB962C8B-B14F-4D97-AF65-F5344CB8AC3E}">
        <p14:creationId xmlns:p14="http://schemas.microsoft.com/office/powerpoint/2010/main" val="2368626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1886" y="285007"/>
            <a:ext cx="10141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Structure of the 7th MFW</a:t>
            </a:r>
            <a:endParaRPr lang="fr-FR" sz="3200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3115096"/>
              </p:ext>
            </p:extLst>
          </p:nvPr>
        </p:nvGraphicFramePr>
        <p:xfrm>
          <a:off x="391886" y="992893"/>
          <a:ext cx="11471562" cy="559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5037"/>
                <a:gridCol w="2009305"/>
                <a:gridCol w="2009305"/>
                <a:gridCol w="2009305"/>
                <a:gridCol w="2009305"/>
                <a:gridCol w="2009305"/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Day</a:t>
                      </a:r>
                      <a:r>
                        <a:rPr lang="fr-FR" baseline="0" dirty="0" smtClean="0"/>
                        <a:t> 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Day 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Day 3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Day 4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Day 5</a:t>
                      </a:r>
                      <a:endParaRPr lang="fr-FR" dirty="0"/>
                    </a:p>
                  </a:txBody>
                  <a:tcPr/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lang="fr-FR" b="1" dirty="0" smtClean="0">
                          <a:solidFill>
                            <a:schemeClr val="bg1"/>
                          </a:solidFill>
                        </a:rPr>
                        <a:t>09:00-10:30</a:t>
                      </a:r>
                      <a:endParaRPr lang="fr-FR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Registration</a:t>
                      </a:r>
                      <a:endParaRPr lang="fr-FR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Silva</a:t>
                      </a:r>
                      <a:r>
                        <a:rPr lang="fr-FR" baseline="0" dirty="0" smtClean="0"/>
                        <a:t> Med session (close meeting)</a:t>
                      </a:r>
                      <a:endParaRPr lang="fr-FR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Field</a:t>
                      </a:r>
                      <a:r>
                        <a:rPr lang="fr-FR" baseline="0" dirty="0" smtClean="0"/>
                        <a:t> trip or </a:t>
                      </a:r>
                      <a:r>
                        <a:rPr lang="fr-FR" baseline="0" dirty="0" err="1" smtClean="0"/>
                        <a:t>celebration</a:t>
                      </a:r>
                      <a:r>
                        <a:rPr lang="fr-FR" baseline="0" dirty="0" smtClean="0"/>
                        <a:t> of international </a:t>
                      </a:r>
                      <a:r>
                        <a:rPr lang="fr-FR" baseline="0" dirty="0" err="1" smtClean="0"/>
                        <a:t>event</a:t>
                      </a:r>
                      <a:endParaRPr lang="fr-FR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Silva Med session (open)</a:t>
                      </a:r>
                      <a:endParaRPr lang="fr-FR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Silva Med session (close meeting)</a:t>
                      </a:r>
                      <a:endParaRPr lang="fr-FR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 smtClean="0">
                          <a:solidFill>
                            <a:schemeClr val="bg1"/>
                          </a:solidFill>
                        </a:rPr>
                        <a:t>10:30-11:00</a:t>
                      </a:r>
                      <a:endParaRPr lang="fr-FR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Coffee break</a:t>
                      </a:r>
                      <a:endParaRPr lang="fr-FR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Coffee break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Coffee break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Coffee break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1005840">
                <a:tc>
                  <a:txBody>
                    <a:bodyPr/>
                    <a:lstStyle/>
                    <a:p>
                      <a:r>
                        <a:rPr lang="fr-FR" b="1" dirty="0" smtClean="0">
                          <a:solidFill>
                            <a:schemeClr val="bg1"/>
                          </a:solidFill>
                        </a:rPr>
                        <a:t>11:00-13:00</a:t>
                      </a:r>
                      <a:endParaRPr lang="fr-FR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Opening</a:t>
                      </a:r>
                      <a:r>
                        <a:rPr lang="fr-FR" dirty="0" smtClean="0"/>
                        <a:t> session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MFW session</a:t>
                      </a:r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MFW session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 smtClean="0">
                          <a:solidFill>
                            <a:schemeClr val="bg1"/>
                          </a:solidFill>
                        </a:rPr>
                        <a:t>13:00-14:30</a:t>
                      </a:r>
                    </a:p>
                  </a:txBody>
                  <a:tcP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Lunch break</a:t>
                      </a:r>
                      <a:endParaRPr lang="fr-FR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Lunch break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Lunch break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</a:tr>
              <a:tr h="1005840">
                <a:tc>
                  <a:txBody>
                    <a:bodyPr/>
                    <a:lstStyle/>
                    <a:p>
                      <a:r>
                        <a:rPr lang="fr-FR" b="1" dirty="0" smtClean="0">
                          <a:solidFill>
                            <a:schemeClr val="bg1"/>
                          </a:solidFill>
                        </a:rPr>
                        <a:t>14:30-16:30</a:t>
                      </a:r>
                      <a:endParaRPr lang="fr-FR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MFW</a:t>
                      </a:r>
                      <a:r>
                        <a:rPr lang="fr-FR" baseline="0" dirty="0" smtClean="0"/>
                        <a:t> session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MFW session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MFW session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 smtClean="0">
                          <a:solidFill>
                            <a:schemeClr val="bg1"/>
                          </a:solidFill>
                        </a:rPr>
                        <a:t>16:30-17:00</a:t>
                      </a:r>
                      <a:endParaRPr lang="fr-FR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Coffee break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Coffee break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Coffee break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lang="fr-FR" b="1" dirty="0" smtClean="0">
                          <a:solidFill>
                            <a:schemeClr val="bg1"/>
                          </a:solidFill>
                        </a:rPr>
                        <a:t>17:00-18:30</a:t>
                      </a:r>
                      <a:endParaRPr lang="fr-FR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Side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 smtClean="0"/>
                        <a:t>events</a:t>
                      </a:r>
                      <a:endParaRPr lang="fr-FR" dirty="0"/>
                    </a:p>
                  </a:txBody>
                  <a:tcP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Side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 smtClean="0"/>
                        <a:t>events</a:t>
                      </a:r>
                      <a:endParaRPr lang="fr-FR" dirty="0"/>
                    </a:p>
                  </a:txBody>
                  <a:tcPr>
                    <a:solidFill>
                      <a:srgbClr val="EAEFF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Conclusions</a:t>
                      </a:r>
                      <a:r>
                        <a:rPr lang="fr-FR" baseline="0" dirty="0" smtClean="0"/>
                        <a:t> / high </a:t>
                      </a:r>
                      <a:r>
                        <a:rPr lang="fr-FR" baseline="0" dirty="0" err="1" smtClean="0"/>
                        <a:t>level</a:t>
                      </a:r>
                      <a:r>
                        <a:rPr lang="fr-FR" baseline="0" dirty="0" smtClean="0"/>
                        <a:t> segment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 err="1" smtClean="0">
                          <a:solidFill>
                            <a:schemeClr val="bg1"/>
                          </a:solidFill>
                        </a:rPr>
                        <a:t>Evening</a:t>
                      </a:r>
                      <a:endParaRPr lang="fr-FR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Gala diner</a:t>
                      </a:r>
                      <a:r>
                        <a:rPr lang="fr-FR" baseline="0" dirty="0" smtClean="0"/>
                        <a:t> / </a:t>
                      </a:r>
                      <a:r>
                        <a:rPr lang="fr-FR" baseline="0" dirty="0" err="1" smtClean="0"/>
                        <a:t>closing</a:t>
                      </a:r>
                      <a:r>
                        <a:rPr lang="fr-FR" baseline="0" dirty="0" smtClean="0"/>
                        <a:t> of the MFW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832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1886" y="285007"/>
            <a:ext cx="10141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err="1" smtClean="0"/>
              <a:t>Expected</a:t>
            </a:r>
            <a:r>
              <a:rPr lang="fr-FR" sz="4000" b="1" dirty="0" smtClean="0"/>
              <a:t> </a:t>
            </a:r>
            <a:r>
              <a:rPr lang="fr-FR" sz="4000" b="1" dirty="0" err="1" smtClean="0"/>
              <a:t>outcome</a:t>
            </a:r>
            <a:r>
              <a:rPr lang="fr-FR" sz="4000" b="1" dirty="0" smtClean="0"/>
              <a:t> of the 7th MFW</a:t>
            </a:r>
            <a:endParaRPr lang="fr-FR" sz="32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91886" y="1301651"/>
            <a:ext cx="118001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err="1" smtClean="0"/>
              <a:t>Should</a:t>
            </a:r>
            <a:r>
              <a:rPr lang="fr-FR" sz="2400" dirty="0" smtClean="0"/>
              <a:t> a high-</a:t>
            </a:r>
            <a:r>
              <a:rPr lang="fr-FR" sz="2400" dirty="0" err="1" smtClean="0"/>
              <a:t>level</a:t>
            </a:r>
            <a:r>
              <a:rPr lang="fr-FR" sz="2400" dirty="0" smtClean="0"/>
              <a:t> segment </a:t>
            </a:r>
            <a:r>
              <a:rPr lang="fr-FR" sz="2400" dirty="0" err="1" smtClean="0"/>
              <a:t>be</a:t>
            </a:r>
            <a:r>
              <a:rPr lang="fr-FR" sz="2400" dirty="0" smtClean="0"/>
              <a:t> </a:t>
            </a:r>
            <a:r>
              <a:rPr lang="fr-FR" sz="2400" dirty="0" err="1" smtClean="0"/>
              <a:t>organized</a:t>
            </a:r>
            <a:r>
              <a:rPr lang="fr-FR" sz="2400" dirty="0" smtClean="0"/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err="1" smtClean="0"/>
              <a:t>Should</a:t>
            </a:r>
            <a:r>
              <a:rPr lang="fr-FR" sz="2400" dirty="0" smtClean="0"/>
              <a:t> a </a:t>
            </a:r>
            <a:r>
              <a:rPr lang="fr-FR" sz="2400" dirty="0" err="1" smtClean="0"/>
              <a:t>Tunisia</a:t>
            </a:r>
            <a:r>
              <a:rPr lang="fr-FR" sz="2400" dirty="0" smtClean="0"/>
              <a:t> </a:t>
            </a:r>
            <a:r>
              <a:rPr lang="fr-FR" sz="2400" dirty="0" err="1" smtClean="0"/>
              <a:t>Declaration</a:t>
            </a:r>
            <a:r>
              <a:rPr lang="fr-FR" sz="2400" dirty="0" smtClean="0"/>
              <a:t> </a:t>
            </a:r>
            <a:r>
              <a:rPr lang="fr-FR" sz="2400" dirty="0" err="1" smtClean="0"/>
              <a:t>be</a:t>
            </a:r>
            <a:r>
              <a:rPr lang="fr-FR" sz="2400" dirty="0" smtClean="0"/>
              <a:t> the main </a:t>
            </a:r>
            <a:r>
              <a:rPr lang="fr-FR" sz="2400" dirty="0" err="1" smtClean="0"/>
              <a:t>expected</a:t>
            </a:r>
            <a:r>
              <a:rPr lang="fr-FR" sz="2400" dirty="0" smtClean="0"/>
              <a:t> </a:t>
            </a:r>
            <a:r>
              <a:rPr lang="fr-FR" sz="2400" dirty="0" err="1" smtClean="0"/>
              <a:t>outcome</a:t>
            </a:r>
            <a:r>
              <a:rPr lang="fr-FR" sz="2400" dirty="0" smtClean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6807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1886" y="285007"/>
            <a:ext cx="106165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err="1" smtClean="0"/>
              <a:t>Modalities</a:t>
            </a:r>
            <a:r>
              <a:rPr lang="fr-FR" sz="4000" b="1" dirty="0" smtClean="0"/>
              <a:t> for the </a:t>
            </a:r>
            <a:r>
              <a:rPr lang="fr-FR" sz="4000" b="1" dirty="0" err="1" smtClean="0"/>
              <a:t>organization</a:t>
            </a:r>
            <a:r>
              <a:rPr lang="fr-FR" sz="4000" b="1" dirty="0" smtClean="0"/>
              <a:t> of the 7th MFW</a:t>
            </a:r>
            <a:endParaRPr lang="fr-FR" sz="32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91886" y="1135397"/>
            <a:ext cx="118001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smtClean="0"/>
              <a:t>Host country agreement </a:t>
            </a:r>
            <a:r>
              <a:rPr lang="fr-FR" sz="2400" dirty="0" err="1" smtClean="0"/>
              <a:t>between</a:t>
            </a:r>
            <a:r>
              <a:rPr lang="fr-FR" sz="2400" dirty="0" smtClean="0"/>
              <a:t> </a:t>
            </a:r>
            <a:r>
              <a:rPr lang="fr-FR" sz="2400" dirty="0" err="1" smtClean="0"/>
              <a:t>Tunisia</a:t>
            </a:r>
            <a:r>
              <a:rPr lang="fr-FR" sz="2400" dirty="0" smtClean="0"/>
              <a:t> and FAO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err="1" smtClean="0"/>
              <a:t>Languages</a:t>
            </a:r>
            <a:r>
              <a:rPr lang="fr-FR" sz="2400" dirty="0" smtClean="0"/>
              <a:t> of the 7th MFW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smtClean="0"/>
              <a:t>How to </a:t>
            </a:r>
            <a:r>
              <a:rPr lang="fr-FR" sz="2400" dirty="0" err="1" smtClean="0"/>
              <a:t>organize</a:t>
            </a:r>
            <a:r>
              <a:rPr lang="fr-FR" sz="2400" dirty="0" smtClean="0"/>
              <a:t> the </a:t>
            </a:r>
            <a:r>
              <a:rPr lang="fr-FR" sz="2400" dirty="0" err="1" smtClean="0"/>
              <a:t>plenary</a:t>
            </a:r>
            <a:r>
              <a:rPr lang="fr-FR" sz="2400" dirty="0" smtClean="0"/>
              <a:t> sessions and </a:t>
            </a:r>
            <a:r>
              <a:rPr lang="fr-FR" sz="2400" dirty="0" err="1" smtClean="0"/>
              <a:t>side</a:t>
            </a:r>
            <a:r>
              <a:rPr lang="fr-FR" sz="2400" dirty="0" smtClean="0"/>
              <a:t> </a:t>
            </a:r>
            <a:r>
              <a:rPr lang="fr-FR" sz="2400" dirty="0" err="1" smtClean="0"/>
              <a:t>events</a:t>
            </a:r>
            <a:r>
              <a:rPr lang="fr-FR" sz="2400" dirty="0" smtClean="0"/>
              <a:t>: open call or close </a:t>
            </a:r>
            <a:r>
              <a:rPr lang="fr-FR" sz="2400" dirty="0" err="1" smtClean="0"/>
              <a:t>decision</a:t>
            </a:r>
            <a:r>
              <a:rPr lang="fr-FR" sz="2400" dirty="0" smtClean="0"/>
              <a:t> of the </a:t>
            </a:r>
            <a:r>
              <a:rPr lang="fr-FR" sz="2400" dirty="0" err="1" smtClean="0"/>
              <a:t>Organizing</a:t>
            </a:r>
            <a:r>
              <a:rPr lang="fr-FR" sz="2400" dirty="0" smtClean="0"/>
              <a:t> Committee?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smtClean="0"/>
              <a:t>Relevance of the participant </a:t>
            </a:r>
            <a:r>
              <a:rPr lang="fr-FR" sz="2400" dirty="0" err="1" smtClean="0"/>
              <a:t>fee</a:t>
            </a:r>
            <a:r>
              <a:rPr lang="fr-FR" sz="2400" dirty="0" smtClean="0"/>
              <a:t> to </a:t>
            </a:r>
            <a:r>
              <a:rPr lang="fr-FR" sz="2400" dirty="0" err="1" smtClean="0"/>
              <a:t>cover</a:t>
            </a:r>
            <a:r>
              <a:rPr lang="fr-FR" sz="2400" dirty="0" smtClean="0"/>
              <a:t> coffee breaks and lunch breaks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7209081"/>
              </p:ext>
            </p:extLst>
          </p:nvPr>
        </p:nvGraphicFramePr>
        <p:xfrm>
          <a:off x="762394" y="3216893"/>
          <a:ext cx="10827922" cy="3314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3961"/>
                <a:gridCol w="5413961"/>
              </a:tblGrid>
              <a:tr h="526810">
                <a:tc>
                  <a:txBody>
                    <a:bodyPr/>
                    <a:lstStyle/>
                    <a:p>
                      <a:r>
                        <a:rPr lang="fr-FR" sz="2400" dirty="0" err="1" smtClean="0"/>
                        <a:t>Benefit</a:t>
                      </a:r>
                      <a:r>
                        <a:rPr lang="fr-FR" sz="2400" baseline="0" dirty="0" smtClean="0"/>
                        <a:t> of participant </a:t>
                      </a:r>
                      <a:r>
                        <a:rPr lang="fr-FR" sz="2400" baseline="0" dirty="0" err="1" smtClean="0"/>
                        <a:t>fees</a:t>
                      </a:r>
                      <a:r>
                        <a:rPr lang="fr-FR" sz="2400" baseline="0" dirty="0" smtClean="0"/>
                        <a:t> (6th MFW)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Cost of participant </a:t>
                      </a:r>
                      <a:r>
                        <a:rPr lang="fr-FR" sz="2400" dirty="0" err="1" smtClean="0"/>
                        <a:t>fees</a:t>
                      </a:r>
                      <a:r>
                        <a:rPr lang="fr-FR" sz="2400" dirty="0" smtClean="0"/>
                        <a:t> (6th MFW)</a:t>
                      </a:r>
                      <a:endParaRPr lang="fr-FR" sz="2400" dirty="0"/>
                    </a:p>
                  </a:txBody>
                  <a:tcPr/>
                </a:tc>
              </a:tr>
              <a:tr h="1335996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Contributions </a:t>
                      </a:r>
                      <a:r>
                        <a:rPr lang="fr-FR" sz="2400" dirty="0" err="1" smtClean="0"/>
                        <a:t>collected</a:t>
                      </a:r>
                      <a:r>
                        <a:rPr lang="fr-FR" sz="2400" dirty="0" smtClean="0"/>
                        <a:t> in cash: </a:t>
                      </a:r>
                    </a:p>
                    <a:p>
                      <a:pPr algn="r"/>
                      <a:r>
                        <a:rPr lang="fr-FR" sz="2400" dirty="0" smtClean="0"/>
                        <a:t>8,674 EUR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 err="1" smtClean="0"/>
                        <a:t>LoA</a:t>
                      </a:r>
                      <a:r>
                        <a:rPr lang="fr-FR" sz="2400" dirty="0" smtClean="0"/>
                        <a:t> </a:t>
                      </a:r>
                      <a:r>
                        <a:rPr lang="fr-FR" sz="2400" dirty="0" err="1" smtClean="0"/>
                        <a:t>with</a:t>
                      </a:r>
                      <a:r>
                        <a:rPr lang="fr-FR" sz="2400" dirty="0" smtClean="0"/>
                        <a:t> service provider to </a:t>
                      </a:r>
                      <a:r>
                        <a:rPr lang="fr-FR" sz="2400" dirty="0" err="1" smtClean="0"/>
                        <a:t>organize</a:t>
                      </a:r>
                      <a:r>
                        <a:rPr lang="fr-FR" sz="2400" dirty="0" smtClean="0"/>
                        <a:t> registration and </a:t>
                      </a:r>
                      <a:r>
                        <a:rPr lang="fr-FR" sz="2400" dirty="0" err="1" smtClean="0"/>
                        <a:t>fee</a:t>
                      </a:r>
                      <a:r>
                        <a:rPr lang="fr-FR" sz="2400" dirty="0" smtClean="0"/>
                        <a:t> collection: </a:t>
                      </a:r>
                    </a:p>
                    <a:p>
                      <a:pPr algn="r"/>
                      <a:r>
                        <a:rPr lang="fr-FR" sz="2400" dirty="0" smtClean="0"/>
                        <a:t>23,430 EUR</a:t>
                      </a:r>
                      <a:endParaRPr lang="fr-FR" sz="2400" dirty="0"/>
                    </a:p>
                  </a:txBody>
                  <a:tcPr/>
                </a:tc>
              </a:tr>
              <a:tr h="924920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Contributions </a:t>
                      </a:r>
                      <a:r>
                        <a:rPr lang="fr-FR" sz="2400" dirty="0" err="1" smtClean="0"/>
                        <a:t>collected</a:t>
                      </a:r>
                      <a:r>
                        <a:rPr lang="fr-FR" sz="2400" dirty="0" smtClean="0"/>
                        <a:t> by </a:t>
                      </a:r>
                      <a:r>
                        <a:rPr lang="fr-FR" sz="2400" dirty="0" err="1" smtClean="0"/>
                        <a:t>bank</a:t>
                      </a:r>
                      <a:r>
                        <a:rPr lang="fr-FR" sz="2400" dirty="0" smtClean="0"/>
                        <a:t> </a:t>
                      </a:r>
                      <a:r>
                        <a:rPr lang="fr-FR" sz="2400" dirty="0" err="1" smtClean="0"/>
                        <a:t>transfer</a:t>
                      </a:r>
                      <a:r>
                        <a:rPr lang="fr-FR" sz="2400" dirty="0" smtClean="0"/>
                        <a:t>:</a:t>
                      </a:r>
                      <a:r>
                        <a:rPr lang="fr-FR" sz="2400" baseline="0" dirty="0" smtClean="0"/>
                        <a:t> </a:t>
                      </a:r>
                    </a:p>
                    <a:p>
                      <a:pPr algn="r"/>
                      <a:r>
                        <a:rPr lang="fr-FR" sz="2400" baseline="0" dirty="0" smtClean="0"/>
                        <a:t>15,150 EUR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Bank</a:t>
                      </a:r>
                      <a:r>
                        <a:rPr lang="fr-FR" sz="2400" baseline="0" dirty="0" smtClean="0"/>
                        <a:t> and </a:t>
                      </a:r>
                      <a:r>
                        <a:rPr lang="fr-FR" sz="2400" baseline="0" dirty="0" err="1" smtClean="0"/>
                        <a:t>Weezevent</a:t>
                      </a:r>
                      <a:r>
                        <a:rPr lang="fr-FR" sz="2400" baseline="0" dirty="0" smtClean="0"/>
                        <a:t> </a:t>
                      </a:r>
                      <a:r>
                        <a:rPr lang="fr-FR" sz="2400" baseline="0" dirty="0" err="1" smtClean="0"/>
                        <a:t>fees</a:t>
                      </a:r>
                      <a:r>
                        <a:rPr lang="fr-FR" sz="2400" baseline="0" dirty="0" smtClean="0"/>
                        <a:t>: </a:t>
                      </a:r>
                    </a:p>
                    <a:p>
                      <a:pPr algn="r"/>
                      <a:r>
                        <a:rPr lang="fr-FR" sz="2400" baseline="0" dirty="0" smtClean="0"/>
                        <a:t>406 EUR</a:t>
                      </a:r>
                      <a:endParaRPr lang="fr-FR" sz="2400" dirty="0"/>
                    </a:p>
                  </a:txBody>
                  <a:tcPr/>
                </a:tc>
              </a:tr>
              <a:tr h="526810">
                <a:tc>
                  <a:txBody>
                    <a:bodyPr/>
                    <a:lstStyle/>
                    <a:p>
                      <a:r>
                        <a:rPr lang="fr-FR" sz="2400" b="1" dirty="0" smtClean="0"/>
                        <a:t>Total </a:t>
                      </a:r>
                      <a:r>
                        <a:rPr lang="fr-FR" sz="2400" b="1" dirty="0" err="1" smtClean="0"/>
                        <a:t>benefits</a:t>
                      </a:r>
                      <a:r>
                        <a:rPr lang="fr-FR" sz="2400" b="1" dirty="0" smtClean="0"/>
                        <a:t>:                             23,824</a:t>
                      </a:r>
                      <a:r>
                        <a:rPr lang="fr-FR" sz="2400" b="1" baseline="0" dirty="0" smtClean="0"/>
                        <a:t> EUR</a:t>
                      </a:r>
                      <a:endParaRPr lang="fr-F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b="1" dirty="0" smtClean="0"/>
                        <a:t>Total </a:t>
                      </a:r>
                      <a:r>
                        <a:rPr lang="fr-FR" sz="2400" b="1" dirty="0" err="1" smtClean="0"/>
                        <a:t>costs</a:t>
                      </a:r>
                      <a:r>
                        <a:rPr lang="fr-FR" sz="2400" b="1" dirty="0" smtClean="0"/>
                        <a:t>:                                  23,836 EUR</a:t>
                      </a:r>
                      <a:endParaRPr lang="fr-FR" sz="24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474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1886" y="285007"/>
            <a:ext cx="10141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Composition of the </a:t>
            </a:r>
            <a:r>
              <a:rPr lang="fr-FR" sz="4000" b="1" dirty="0" err="1" smtClean="0"/>
              <a:t>Organizing</a:t>
            </a:r>
            <a:r>
              <a:rPr lang="fr-FR" sz="4000" b="1" dirty="0" smtClean="0"/>
              <a:t> </a:t>
            </a:r>
            <a:r>
              <a:rPr lang="fr-FR" sz="4000" b="1" dirty="0" err="1" smtClean="0"/>
              <a:t>Committe</a:t>
            </a:r>
            <a:endParaRPr lang="fr-FR" sz="32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91886" y="992893"/>
            <a:ext cx="118001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err="1" smtClean="0"/>
              <a:t>Members</a:t>
            </a:r>
            <a:r>
              <a:rPr lang="fr-FR" sz="2400" dirty="0" smtClean="0"/>
              <a:t> of the </a:t>
            </a:r>
            <a:r>
              <a:rPr lang="fr-FR" sz="2400" dirty="0" err="1" smtClean="0"/>
              <a:t>Organizing</a:t>
            </a:r>
            <a:r>
              <a:rPr lang="fr-FR" sz="2400" dirty="0" smtClean="0"/>
              <a:t> Committee of the 5th MFW: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91886" y="5260769"/>
            <a:ext cx="108777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 err="1" smtClean="0"/>
              <a:t>Rule</a:t>
            </a:r>
            <a:r>
              <a:rPr lang="fr-FR" sz="2400" dirty="0" smtClean="0"/>
              <a:t> to </a:t>
            </a:r>
            <a:r>
              <a:rPr lang="fr-FR" sz="2400" dirty="0" err="1" smtClean="0"/>
              <a:t>be</a:t>
            </a:r>
            <a:r>
              <a:rPr lang="fr-FR" sz="2400" dirty="0" smtClean="0"/>
              <a:t> </a:t>
            </a:r>
            <a:r>
              <a:rPr lang="fr-FR" sz="2400" dirty="0" err="1" smtClean="0"/>
              <a:t>respected</a:t>
            </a:r>
            <a:r>
              <a:rPr lang="fr-FR" sz="2400" dirty="0" smtClean="0"/>
              <a:t>: a </a:t>
            </a:r>
            <a:r>
              <a:rPr lang="fr-FR" sz="2400" dirty="0" err="1" smtClean="0"/>
              <a:t>beneciary</a:t>
            </a:r>
            <a:r>
              <a:rPr lang="fr-FR" sz="2400" dirty="0" smtClean="0"/>
              <a:t> of a </a:t>
            </a:r>
            <a:r>
              <a:rPr lang="fr-FR" sz="2400" dirty="0" err="1" smtClean="0"/>
              <a:t>Letter</a:t>
            </a:r>
            <a:r>
              <a:rPr lang="fr-FR" sz="2400" dirty="0" smtClean="0"/>
              <a:t> of Agreement </a:t>
            </a:r>
            <a:r>
              <a:rPr lang="fr-FR" sz="2400" dirty="0" err="1" smtClean="0"/>
              <a:t>with</a:t>
            </a:r>
            <a:r>
              <a:rPr lang="fr-FR" sz="2400" dirty="0" smtClean="0"/>
              <a:t> FAO for </a:t>
            </a:r>
            <a:r>
              <a:rPr lang="fr-FR" sz="2400" dirty="0" err="1" smtClean="0"/>
              <a:t>activities</a:t>
            </a:r>
            <a:r>
              <a:rPr lang="fr-FR" sz="2400" dirty="0" smtClean="0"/>
              <a:t> </a:t>
            </a:r>
            <a:r>
              <a:rPr lang="fr-FR" sz="2400" dirty="0" err="1" smtClean="0"/>
              <a:t>related</a:t>
            </a:r>
            <a:r>
              <a:rPr lang="fr-FR" sz="2400" dirty="0" smtClean="0"/>
              <a:t> to the 7th MFW </a:t>
            </a:r>
            <a:r>
              <a:rPr lang="fr-FR" sz="2400" dirty="0" err="1" smtClean="0"/>
              <a:t>cannot</a:t>
            </a:r>
            <a:r>
              <a:rPr lang="fr-FR" sz="2400" dirty="0" smtClean="0"/>
              <a:t> </a:t>
            </a:r>
            <a:r>
              <a:rPr lang="fr-FR" sz="2400" dirty="0" err="1" smtClean="0"/>
              <a:t>be</a:t>
            </a:r>
            <a:r>
              <a:rPr lang="fr-FR" sz="2400" dirty="0" smtClean="0"/>
              <a:t> </a:t>
            </a:r>
            <a:r>
              <a:rPr lang="fr-FR" sz="2400" dirty="0" err="1" smtClean="0"/>
              <a:t>member</a:t>
            </a:r>
            <a:r>
              <a:rPr lang="fr-FR" sz="2400" dirty="0" smtClean="0"/>
              <a:t> of the </a:t>
            </a:r>
            <a:r>
              <a:rPr lang="fr-FR" sz="2400" dirty="0" err="1" smtClean="0"/>
              <a:t>Organizing</a:t>
            </a:r>
            <a:r>
              <a:rPr lang="fr-FR" sz="2400" dirty="0" smtClean="0"/>
              <a:t> Committee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 err="1" smtClean="0"/>
              <a:t>Secretariat</a:t>
            </a:r>
            <a:r>
              <a:rPr lang="fr-FR" sz="2400" dirty="0" smtClean="0"/>
              <a:t> of the 7th MFW: FAO (</a:t>
            </a:r>
            <a:r>
              <a:rPr lang="fr-FR" sz="2400" i="1" dirty="0" smtClean="0"/>
              <a:t>Silva </a:t>
            </a:r>
            <a:r>
              <a:rPr lang="fr-FR" sz="2400" i="1" dirty="0" err="1" smtClean="0"/>
              <a:t>Mediterranea</a:t>
            </a:r>
            <a:r>
              <a:rPr lang="fr-FR" sz="2400" dirty="0" smtClean="0"/>
              <a:t>) + host country</a:t>
            </a:r>
            <a:endParaRPr lang="fr-FR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302" y="1450982"/>
            <a:ext cx="8190963" cy="3498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02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1885" y="190004"/>
            <a:ext cx="10141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Possible </a:t>
            </a:r>
            <a:r>
              <a:rPr lang="fr-FR" sz="4000" b="1" dirty="0" err="1" smtClean="0"/>
              <a:t>resource</a:t>
            </a:r>
            <a:r>
              <a:rPr lang="fr-FR" sz="4000" b="1" dirty="0" smtClean="0"/>
              <a:t> </a:t>
            </a:r>
            <a:r>
              <a:rPr lang="fr-FR" sz="4000" b="1" dirty="0" err="1" smtClean="0"/>
              <a:t>mobilization</a:t>
            </a:r>
            <a:endParaRPr lang="fr-FR" sz="3200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7023993"/>
              </p:ext>
            </p:extLst>
          </p:nvPr>
        </p:nvGraphicFramePr>
        <p:xfrm>
          <a:off x="391885" y="814763"/>
          <a:ext cx="11447813" cy="58727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918370"/>
                <a:gridCol w="2529443"/>
              </a:tblGrid>
              <a:tr h="295252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Item</a:t>
                      </a:r>
                      <a:endParaRPr lang="fr-FR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Cost USD (250 </a:t>
                      </a:r>
                      <a:r>
                        <a:rPr lang="fr-FR" sz="16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participants)</a:t>
                      </a:r>
                      <a:endParaRPr lang="fr-FR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</a:tr>
              <a:tr h="29525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Coffee and lunch breaks (including lunch boxes)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800" u="none" strike="noStrike">
                          <a:effectLst/>
                        </a:rPr>
                        <a:t>60,000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5252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u="none" strike="noStrike" dirty="0">
                          <a:effectLst/>
                        </a:rPr>
                        <a:t>Gala </a:t>
                      </a:r>
                      <a:r>
                        <a:rPr lang="fr-FR" sz="1800" u="none" strike="noStrike" dirty="0" smtClean="0">
                          <a:effectLst/>
                        </a:rPr>
                        <a:t>diner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800" u="none" strike="noStrike">
                          <a:effectLst/>
                        </a:rPr>
                        <a:t>20,000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5252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u="none" strike="noStrike" dirty="0" err="1">
                          <a:effectLst/>
                        </a:rPr>
                        <a:t>Interpretation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800" u="none" strike="noStrike" dirty="0">
                          <a:effectLst/>
                        </a:rPr>
                        <a:t>10,000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5252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u="none" strike="noStrike" dirty="0" err="1">
                          <a:effectLst/>
                        </a:rPr>
                        <a:t>Secretariat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800" u="none" strike="noStrike" dirty="0">
                          <a:effectLst/>
                        </a:rPr>
                        <a:t>25,000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5252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u="none" strike="noStrike" dirty="0" err="1">
                          <a:effectLst/>
                        </a:rPr>
                        <a:t>Carbon</a:t>
                      </a:r>
                      <a:r>
                        <a:rPr lang="fr-FR" sz="1800" u="none" strike="noStrike" dirty="0">
                          <a:effectLst/>
                        </a:rPr>
                        <a:t> compensation </a:t>
                      </a:r>
                      <a:r>
                        <a:rPr lang="fr-FR" sz="1800" u="none" strike="noStrike" dirty="0" err="1">
                          <a:effectLst/>
                        </a:rPr>
                        <a:t>measures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800" u="none" strike="noStrike" dirty="0">
                          <a:effectLst/>
                        </a:rPr>
                        <a:t>15,000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525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Other logistical items (venue rent, materials, airport shuttle, welcome, participant folder…)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800" u="none" strike="noStrike" dirty="0">
                          <a:effectLst/>
                        </a:rPr>
                        <a:t>45,000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5252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u="none" strike="noStrike" dirty="0" err="1">
                          <a:effectLst/>
                        </a:rPr>
                        <a:t>Sub-total</a:t>
                      </a:r>
                      <a:r>
                        <a:rPr lang="fr-FR" sz="1800" u="none" strike="noStrike" dirty="0">
                          <a:effectLst/>
                        </a:rPr>
                        <a:t> </a:t>
                      </a:r>
                      <a:r>
                        <a:rPr lang="fr-FR" sz="1800" u="none" strike="noStrike" dirty="0" err="1">
                          <a:effectLst/>
                        </a:rPr>
                        <a:t>logistics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800" u="none" strike="noStrike" dirty="0">
                          <a:effectLst/>
                        </a:rPr>
                        <a:t>175,000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95252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u="none" strike="noStrike" dirty="0">
                          <a:effectLst/>
                        </a:rPr>
                        <a:t>Web site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800" u="none" strike="noStrike" dirty="0">
                          <a:effectLst/>
                        </a:rPr>
                        <a:t>10,000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95252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u="none" strike="noStrike" dirty="0" err="1">
                          <a:effectLst/>
                        </a:rPr>
                        <a:t>Video</a:t>
                      </a:r>
                      <a:r>
                        <a:rPr lang="fr-FR" sz="1800" u="none" strike="noStrike" dirty="0">
                          <a:effectLst/>
                        </a:rPr>
                        <a:t> of the </a:t>
                      </a:r>
                      <a:r>
                        <a:rPr lang="fr-FR" sz="1800" u="none" strike="noStrike" dirty="0" err="1">
                          <a:effectLst/>
                        </a:rPr>
                        <a:t>Week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800" u="none" strike="noStrike" dirty="0">
                          <a:effectLst/>
                        </a:rPr>
                        <a:t>5,000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95252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u="none" strike="noStrike" dirty="0" err="1">
                          <a:effectLst/>
                        </a:rPr>
                        <a:t>Proceedings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800" u="none" strike="noStrike" dirty="0">
                          <a:effectLst/>
                        </a:rPr>
                        <a:t>15,000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9525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Other communication activities (leaflet and booklet, banners, social media, </a:t>
                      </a:r>
                      <a:r>
                        <a:rPr lang="en-US" sz="1800" u="none" strike="noStrike" dirty="0" err="1">
                          <a:effectLst/>
                        </a:rPr>
                        <a:t>bootcamp</a:t>
                      </a:r>
                      <a:r>
                        <a:rPr lang="en-US" sz="1800" u="none" strike="noStrike" dirty="0">
                          <a:effectLst/>
                        </a:rPr>
                        <a:t>, contests, press releases, interviews…)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800" u="none" strike="noStrike" dirty="0">
                          <a:effectLst/>
                        </a:rPr>
                        <a:t>35,000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95252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u="none" strike="noStrike" dirty="0" err="1">
                          <a:effectLst/>
                        </a:rPr>
                        <a:t>Sub-total</a:t>
                      </a:r>
                      <a:r>
                        <a:rPr lang="fr-FR" sz="1800" u="none" strike="noStrike" dirty="0">
                          <a:effectLst/>
                        </a:rPr>
                        <a:t> communication and documents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800" u="none" strike="noStrike" dirty="0">
                          <a:effectLst/>
                        </a:rPr>
                        <a:t>65,000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9525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Travel support to keynote speakers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800" u="none" strike="noStrike" dirty="0">
                          <a:effectLst/>
                        </a:rPr>
                        <a:t>35,000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9525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Travel support to key participants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800" u="none" strike="noStrike" dirty="0">
                          <a:effectLst/>
                        </a:rPr>
                        <a:t>35,000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95252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u="none" strike="noStrike" dirty="0" err="1">
                          <a:effectLst/>
                        </a:rPr>
                        <a:t>Sub-total</a:t>
                      </a:r>
                      <a:r>
                        <a:rPr lang="fr-FR" sz="1800" u="none" strike="noStrike" dirty="0">
                          <a:effectLst/>
                        </a:rPr>
                        <a:t> </a:t>
                      </a:r>
                      <a:r>
                        <a:rPr lang="fr-FR" sz="1800" u="none" strike="noStrike" dirty="0" err="1">
                          <a:effectLst/>
                        </a:rPr>
                        <a:t>travels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800" u="none" strike="noStrike" dirty="0">
                          <a:effectLst/>
                        </a:rPr>
                        <a:t>70,000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95252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u="none" strike="noStrike" dirty="0">
                          <a:effectLst/>
                        </a:rPr>
                        <a:t>Total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800" u="none" strike="noStrike" dirty="0">
                          <a:effectLst/>
                        </a:rPr>
                        <a:t>310,000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95252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u="none" strike="noStrike" dirty="0" err="1">
                          <a:effectLst/>
                        </a:rPr>
                        <a:t>Unexpected</a:t>
                      </a:r>
                      <a:r>
                        <a:rPr lang="fr-FR" sz="1800" u="none" strike="noStrike" dirty="0">
                          <a:effectLst/>
                        </a:rPr>
                        <a:t> </a:t>
                      </a:r>
                      <a:r>
                        <a:rPr lang="fr-FR" sz="1800" u="none" strike="noStrike" dirty="0" err="1">
                          <a:effectLst/>
                        </a:rPr>
                        <a:t>costs</a:t>
                      </a:r>
                      <a:r>
                        <a:rPr lang="fr-FR" sz="1800" u="none" strike="noStrike" dirty="0">
                          <a:effectLst/>
                        </a:rPr>
                        <a:t> (10%)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800" u="none" strike="noStrike" dirty="0">
                          <a:effectLst/>
                        </a:rPr>
                        <a:t>30,000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95252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1" u="none" strike="noStrike" dirty="0">
                          <a:effectLst/>
                        </a:rPr>
                        <a:t>Grand total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800" b="1" u="none" strike="noStrike" dirty="0">
                          <a:effectLst/>
                        </a:rPr>
                        <a:t>340,000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5948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1886" y="285007"/>
            <a:ext cx="10141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err="1" smtClean="0"/>
              <a:t>Calendar</a:t>
            </a:r>
            <a:r>
              <a:rPr lang="fr-FR" sz="4000" b="1" dirty="0" smtClean="0"/>
              <a:t> of </a:t>
            </a:r>
            <a:r>
              <a:rPr lang="fr-FR" sz="4000" b="1" dirty="0" err="1" smtClean="0"/>
              <a:t>follow</a:t>
            </a:r>
            <a:r>
              <a:rPr lang="fr-FR" sz="4000" b="1" dirty="0" smtClean="0"/>
              <a:t>-up actions</a:t>
            </a:r>
            <a:endParaRPr lang="fr-FR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91886" y="1128156"/>
            <a:ext cx="1161406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OC1 meeting in </a:t>
            </a:r>
            <a:r>
              <a:rPr lang="fr-FR" sz="2400" b="1" dirty="0" err="1" smtClean="0"/>
              <a:t>Tunisia</a:t>
            </a:r>
            <a:r>
              <a:rPr lang="fr-FR" sz="2400" b="1" dirty="0" smtClean="0"/>
              <a:t>: </a:t>
            </a:r>
            <a:r>
              <a:rPr lang="fr-FR" sz="2400" b="1" dirty="0" err="1" smtClean="0"/>
              <a:t>week</a:t>
            </a:r>
            <a:r>
              <a:rPr lang="fr-FR" sz="2400" b="1" dirty="0" smtClean="0"/>
              <a:t> of 16 </a:t>
            </a:r>
            <a:r>
              <a:rPr lang="fr-FR" sz="2400" b="1" dirty="0" err="1" smtClean="0"/>
              <a:t>December</a:t>
            </a:r>
            <a:r>
              <a:rPr lang="fr-FR" sz="2400" b="1" dirty="0" smtClean="0"/>
              <a:t> 2019</a:t>
            </a:r>
          </a:p>
          <a:p>
            <a:r>
              <a:rPr lang="fr-FR" sz="2400" dirty="0" err="1" smtClean="0"/>
              <a:t>Milestones</a:t>
            </a:r>
            <a:r>
              <a:rPr lang="fr-FR" sz="240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 smtClean="0"/>
              <a:t>Objectives and </a:t>
            </a:r>
            <a:r>
              <a:rPr lang="fr-FR" sz="2400" dirty="0" err="1" smtClean="0"/>
              <a:t>title</a:t>
            </a:r>
            <a:r>
              <a:rPr lang="fr-FR" sz="2400" dirty="0" smtClean="0"/>
              <a:t> of the 7th MFW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 smtClean="0"/>
              <a:t>Venue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 err="1" smtClean="0"/>
              <a:t>Draft</a:t>
            </a:r>
            <a:r>
              <a:rPr lang="fr-FR" sz="2400" dirty="0" smtClean="0"/>
              <a:t> agenda of the 7th MFW: sessions and </a:t>
            </a:r>
            <a:r>
              <a:rPr lang="fr-FR" sz="2400" dirty="0" err="1" smtClean="0"/>
              <a:t>their</a:t>
            </a:r>
            <a:r>
              <a:rPr lang="fr-FR" sz="2400" dirty="0" smtClean="0"/>
              <a:t> </a:t>
            </a:r>
            <a:r>
              <a:rPr lang="fr-FR" sz="2400" dirty="0" err="1" smtClean="0"/>
              <a:t>coordinators</a:t>
            </a:r>
            <a:endParaRPr lang="fr-FR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 smtClean="0"/>
              <a:t>First version of the budget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 smtClean="0"/>
              <a:t>Main </a:t>
            </a:r>
            <a:r>
              <a:rPr lang="fr-FR" sz="2400" dirty="0" err="1" smtClean="0"/>
              <a:t>tasks</a:t>
            </a:r>
            <a:r>
              <a:rPr lang="fr-FR" sz="2400" dirty="0" smtClean="0"/>
              <a:t> </a:t>
            </a:r>
            <a:r>
              <a:rPr lang="fr-FR" sz="2400" dirty="0" err="1" smtClean="0"/>
              <a:t>distributed</a:t>
            </a:r>
            <a:r>
              <a:rPr lang="fr-FR" sz="2400" dirty="0" smtClean="0"/>
              <a:t> </a:t>
            </a:r>
            <a:r>
              <a:rPr lang="fr-FR" sz="2400" dirty="0" err="1" smtClean="0"/>
              <a:t>among</a:t>
            </a:r>
            <a:r>
              <a:rPr lang="fr-FR" sz="2400" dirty="0" smtClean="0"/>
              <a:t> the </a:t>
            </a:r>
            <a:r>
              <a:rPr lang="fr-FR" sz="2400" dirty="0" err="1" smtClean="0"/>
              <a:t>members</a:t>
            </a:r>
            <a:r>
              <a:rPr lang="fr-FR" sz="2400" dirty="0" smtClean="0"/>
              <a:t> of the OC (web site, </a:t>
            </a:r>
            <a:r>
              <a:rPr lang="fr-FR" sz="2400" dirty="0" err="1" smtClean="0"/>
              <a:t>visual</a:t>
            </a:r>
            <a:r>
              <a:rPr lang="fr-FR" sz="2400" dirty="0" smtClean="0"/>
              <a:t> </a:t>
            </a:r>
            <a:r>
              <a:rPr lang="fr-FR" sz="2400" dirty="0" err="1" smtClean="0"/>
              <a:t>identity</a:t>
            </a:r>
            <a:r>
              <a:rPr lang="fr-FR" sz="2400" dirty="0" smtClean="0"/>
              <a:t>…)</a:t>
            </a:r>
          </a:p>
          <a:p>
            <a:endParaRPr lang="fr-FR" sz="2400" dirty="0"/>
          </a:p>
          <a:p>
            <a:r>
              <a:rPr lang="fr-FR" sz="2400" b="1" dirty="0" smtClean="0"/>
              <a:t>OC2 meeting in Rome back-to-back to COFO 25 (22-26 </a:t>
            </a:r>
            <a:r>
              <a:rPr lang="fr-FR" sz="2400" b="1" dirty="0" err="1" smtClean="0"/>
              <a:t>June</a:t>
            </a:r>
            <a:r>
              <a:rPr lang="fr-FR" sz="2400" b="1" dirty="0" smtClean="0"/>
              <a:t> 2020)</a:t>
            </a:r>
          </a:p>
          <a:p>
            <a:r>
              <a:rPr lang="fr-FR" sz="2400" dirty="0" err="1" smtClean="0"/>
              <a:t>Milestones</a:t>
            </a:r>
            <a:r>
              <a:rPr lang="fr-FR" sz="240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 err="1" smtClean="0"/>
              <a:t>Preparation</a:t>
            </a:r>
            <a:r>
              <a:rPr lang="fr-FR" sz="2400" dirty="0" smtClean="0"/>
              <a:t> of the sessions: </a:t>
            </a:r>
            <a:r>
              <a:rPr lang="fr-FR" sz="2400" dirty="0" err="1" smtClean="0"/>
              <a:t>draft</a:t>
            </a:r>
            <a:r>
              <a:rPr lang="fr-FR" sz="2400" dirty="0" smtClean="0"/>
              <a:t> </a:t>
            </a:r>
            <a:r>
              <a:rPr lang="fr-FR" sz="2400" dirty="0" err="1" smtClean="0"/>
              <a:t>ToRs</a:t>
            </a:r>
            <a:r>
              <a:rPr lang="fr-FR" sz="2400" dirty="0" smtClean="0"/>
              <a:t> of the sessions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 smtClean="0"/>
              <a:t>Second version of the budget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 smtClean="0"/>
              <a:t>Validation of the </a:t>
            </a:r>
            <a:r>
              <a:rPr lang="fr-FR" sz="2400" dirty="0" err="1" smtClean="0"/>
              <a:t>visual</a:t>
            </a:r>
            <a:r>
              <a:rPr lang="fr-FR" sz="2400" dirty="0" smtClean="0"/>
              <a:t> </a:t>
            </a:r>
            <a:r>
              <a:rPr lang="fr-FR" sz="2400" dirty="0" err="1" smtClean="0"/>
              <a:t>identity</a:t>
            </a:r>
            <a:r>
              <a:rPr lang="fr-FR" sz="2400" dirty="0" smtClean="0"/>
              <a:t> of the 7th MFW, </a:t>
            </a:r>
            <a:r>
              <a:rPr lang="fr-FR" sz="2400" dirty="0" err="1" smtClean="0"/>
              <a:t>preparation</a:t>
            </a:r>
            <a:r>
              <a:rPr lang="fr-FR" sz="2400" dirty="0" smtClean="0"/>
              <a:t> of the </a:t>
            </a:r>
            <a:r>
              <a:rPr lang="fr-FR" sz="2400" dirty="0" err="1" smtClean="0"/>
              <a:t>leaflet</a:t>
            </a:r>
            <a:r>
              <a:rPr lang="fr-FR" sz="2400" dirty="0" smtClean="0"/>
              <a:t>, web site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 err="1" smtClean="0"/>
              <a:t>Organizational</a:t>
            </a:r>
            <a:r>
              <a:rPr lang="fr-FR" sz="2400" dirty="0" smtClean="0"/>
              <a:t> arrangements for registration, </a:t>
            </a:r>
            <a:r>
              <a:rPr lang="fr-FR" sz="2400" dirty="0" err="1" smtClean="0"/>
              <a:t>carbon</a:t>
            </a:r>
            <a:r>
              <a:rPr lang="fr-FR" sz="2400" dirty="0" smtClean="0"/>
              <a:t> compensation </a:t>
            </a:r>
            <a:r>
              <a:rPr lang="fr-FR" sz="2400" dirty="0" err="1" smtClean="0"/>
              <a:t>measures</a:t>
            </a:r>
            <a:r>
              <a:rPr lang="fr-FR" sz="2400" dirty="0" smtClean="0"/>
              <a:t>, poster </a:t>
            </a:r>
            <a:r>
              <a:rPr lang="fr-FR" sz="2400" dirty="0" err="1" smtClean="0"/>
              <a:t>contest</a:t>
            </a:r>
            <a:r>
              <a:rPr lang="fr-FR" sz="2400" dirty="0" smtClean="0"/>
              <a:t>, </a:t>
            </a:r>
            <a:r>
              <a:rPr lang="fr-FR" sz="2400" dirty="0" err="1" smtClean="0"/>
              <a:t>proceedings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04687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1886" y="285007"/>
            <a:ext cx="10141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err="1" smtClean="0"/>
              <a:t>Calendar</a:t>
            </a:r>
            <a:r>
              <a:rPr lang="fr-FR" sz="4000" b="1" dirty="0" smtClean="0"/>
              <a:t> of </a:t>
            </a:r>
            <a:r>
              <a:rPr lang="fr-FR" sz="4000" b="1" dirty="0" err="1" smtClean="0"/>
              <a:t>follow</a:t>
            </a:r>
            <a:r>
              <a:rPr lang="fr-FR" sz="4000" b="1" dirty="0" smtClean="0"/>
              <a:t>-up actions (</a:t>
            </a:r>
            <a:r>
              <a:rPr lang="fr-FR" sz="4000" b="1" dirty="0" err="1" smtClean="0"/>
              <a:t>Cont’d</a:t>
            </a:r>
            <a:r>
              <a:rPr lang="fr-FR" sz="4000" b="1" dirty="0" smtClean="0"/>
              <a:t> 1)</a:t>
            </a:r>
            <a:endParaRPr lang="fr-FR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91886" y="1128156"/>
            <a:ext cx="1161406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OC3 meeting in Rome: end of </a:t>
            </a:r>
            <a:r>
              <a:rPr lang="fr-FR" sz="2400" b="1" dirty="0" err="1" smtClean="0"/>
              <a:t>September</a:t>
            </a:r>
            <a:r>
              <a:rPr lang="fr-FR" sz="2400" b="1" dirty="0" smtClean="0"/>
              <a:t> 2020</a:t>
            </a:r>
          </a:p>
          <a:p>
            <a:r>
              <a:rPr lang="fr-FR" sz="2400" dirty="0" err="1" smtClean="0"/>
              <a:t>Milestones</a:t>
            </a:r>
            <a:r>
              <a:rPr lang="fr-FR" sz="240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 smtClean="0"/>
              <a:t>Review of the sessions: validation of </a:t>
            </a:r>
            <a:r>
              <a:rPr lang="fr-FR" sz="2400" dirty="0" err="1" smtClean="0"/>
              <a:t>ToRs</a:t>
            </a:r>
            <a:r>
              <a:rPr lang="fr-FR" sz="2400" dirty="0" smtClean="0"/>
              <a:t>, identification of speakers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 smtClean="0"/>
              <a:t>Update of the budget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 smtClean="0"/>
              <a:t>Consolidation of the communication 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 err="1" smtClean="0"/>
              <a:t>Organizational</a:t>
            </a:r>
            <a:r>
              <a:rPr lang="fr-FR" sz="2400" dirty="0" smtClean="0"/>
              <a:t> arrangements: </a:t>
            </a:r>
            <a:r>
              <a:rPr lang="fr-FR" sz="2400" dirty="0" err="1" smtClean="0"/>
              <a:t>side</a:t>
            </a:r>
            <a:r>
              <a:rPr lang="fr-FR" sz="2400" dirty="0" smtClean="0"/>
              <a:t> </a:t>
            </a:r>
            <a:r>
              <a:rPr lang="fr-FR" sz="2400" dirty="0" err="1" smtClean="0"/>
              <a:t>events</a:t>
            </a:r>
            <a:r>
              <a:rPr lang="fr-FR" sz="2400" dirty="0" smtClean="0"/>
              <a:t>, </a:t>
            </a:r>
            <a:r>
              <a:rPr lang="fr-FR" sz="2400" dirty="0" err="1" smtClean="0"/>
              <a:t>decision</a:t>
            </a:r>
            <a:r>
              <a:rPr lang="fr-FR" sz="2400" dirty="0" smtClean="0"/>
              <a:t> on </a:t>
            </a:r>
            <a:r>
              <a:rPr lang="fr-FR" sz="2400" dirty="0" err="1" smtClean="0"/>
              <a:t>proceedings</a:t>
            </a:r>
            <a:r>
              <a:rPr lang="fr-FR" sz="2400" dirty="0" smtClean="0"/>
              <a:t>, invitation </a:t>
            </a:r>
            <a:r>
              <a:rPr lang="fr-FR" sz="2400" dirty="0" err="1" smtClean="0"/>
              <a:t>letters</a:t>
            </a:r>
            <a:r>
              <a:rPr lang="fr-FR" sz="2400" dirty="0" smtClean="0"/>
              <a:t>, </a:t>
            </a:r>
            <a:r>
              <a:rPr lang="fr-FR" sz="2400" dirty="0" err="1" smtClean="0"/>
              <a:t>review</a:t>
            </a:r>
            <a:r>
              <a:rPr lang="fr-FR" sz="2400" dirty="0" smtClean="0"/>
              <a:t> of </a:t>
            </a:r>
            <a:r>
              <a:rPr lang="fr-FR" sz="2400" dirty="0" err="1" smtClean="0"/>
              <a:t>leaflet</a:t>
            </a:r>
            <a:r>
              <a:rPr lang="fr-FR" sz="2400" dirty="0" smtClean="0"/>
              <a:t>, </a:t>
            </a:r>
            <a:r>
              <a:rPr lang="fr-FR" sz="2400" dirty="0" err="1" smtClean="0"/>
              <a:t>review</a:t>
            </a:r>
            <a:r>
              <a:rPr lang="fr-FR" sz="2400" dirty="0" smtClean="0"/>
              <a:t> of web site, registration arrangements, poster </a:t>
            </a:r>
            <a:r>
              <a:rPr lang="fr-FR" sz="2400" dirty="0" err="1" smtClean="0"/>
              <a:t>sesion</a:t>
            </a:r>
            <a:r>
              <a:rPr lang="fr-FR" sz="2400" dirty="0" smtClean="0"/>
              <a:t>, background documents</a:t>
            </a:r>
          </a:p>
          <a:p>
            <a:endParaRPr lang="fr-FR" sz="2400" dirty="0"/>
          </a:p>
          <a:p>
            <a:r>
              <a:rPr lang="fr-FR" sz="2400" b="1" dirty="0" smtClean="0"/>
              <a:t>OC4 meeting by Skype: end of </a:t>
            </a:r>
            <a:r>
              <a:rPr lang="fr-FR" sz="2400" b="1" dirty="0" err="1" smtClean="0"/>
              <a:t>November</a:t>
            </a:r>
            <a:r>
              <a:rPr lang="fr-FR" sz="2400" b="1" dirty="0" smtClean="0"/>
              <a:t> 2020</a:t>
            </a:r>
          </a:p>
          <a:p>
            <a:r>
              <a:rPr lang="fr-FR" sz="2400" dirty="0" err="1" smtClean="0"/>
              <a:t>Milestones</a:t>
            </a:r>
            <a:r>
              <a:rPr lang="fr-FR" sz="240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 smtClean="0"/>
              <a:t>Sessions </a:t>
            </a:r>
            <a:r>
              <a:rPr lang="fr-FR" sz="2400" dirty="0" err="1" smtClean="0"/>
              <a:t>finalized</a:t>
            </a:r>
            <a:endParaRPr lang="fr-FR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 err="1" smtClean="0"/>
              <a:t>Consolidated</a:t>
            </a:r>
            <a:r>
              <a:rPr lang="fr-FR" sz="2400" dirty="0" smtClean="0"/>
              <a:t> budget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 smtClean="0"/>
              <a:t>Communication plan </a:t>
            </a:r>
            <a:r>
              <a:rPr lang="fr-FR" sz="2400" dirty="0" err="1" smtClean="0"/>
              <a:t>finalized</a:t>
            </a:r>
            <a:endParaRPr lang="fr-FR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 err="1" smtClean="0"/>
              <a:t>Organizational</a:t>
            </a:r>
            <a:r>
              <a:rPr lang="fr-FR" sz="2400" dirty="0" smtClean="0"/>
              <a:t> arrangements: invitation </a:t>
            </a:r>
            <a:r>
              <a:rPr lang="fr-FR" sz="2400" dirty="0" err="1" smtClean="0"/>
              <a:t>letters</a:t>
            </a:r>
            <a:r>
              <a:rPr lang="fr-FR" sz="2400" dirty="0" smtClean="0"/>
              <a:t>, </a:t>
            </a:r>
            <a:r>
              <a:rPr lang="fr-FR" sz="2400" dirty="0" err="1" smtClean="0"/>
              <a:t>booklet</a:t>
            </a:r>
            <a:r>
              <a:rPr lang="fr-FR" sz="2400" dirty="0" smtClean="0"/>
              <a:t>, </a:t>
            </a:r>
            <a:r>
              <a:rPr lang="fr-FR" sz="2400" dirty="0" err="1" smtClean="0"/>
              <a:t>travel</a:t>
            </a:r>
            <a:r>
              <a:rPr lang="fr-FR" sz="2400" dirty="0" smtClean="0"/>
              <a:t> of speakers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58207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1886" y="285007"/>
            <a:ext cx="10141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err="1" smtClean="0"/>
              <a:t>Calendar</a:t>
            </a:r>
            <a:r>
              <a:rPr lang="fr-FR" sz="4000" b="1" dirty="0" smtClean="0"/>
              <a:t> of </a:t>
            </a:r>
            <a:r>
              <a:rPr lang="fr-FR" sz="4000" b="1" dirty="0" err="1" smtClean="0"/>
              <a:t>follow</a:t>
            </a:r>
            <a:r>
              <a:rPr lang="fr-FR" sz="4000" b="1" dirty="0" smtClean="0"/>
              <a:t>-up actions (</a:t>
            </a:r>
            <a:r>
              <a:rPr lang="fr-FR" sz="4000" b="1" dirty="0" err="1" smtClean="0"/>
              <a:t>Cont’d</a:t>
            </a:r>
            <a:r>
              <a:rPr lang="fr-FR" sz="4000" b="1" dirty="0" smtClean="0"/>
              <a:t> 2)</a:t>
            </a:r>
            <a:endParaRPr lang="fr-FR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91886" y="1128156"/>
            <a:ext cx="116140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OC5 meeting in </a:t>
            </a:r>
            <a:r>
              <a:rPr lang="fr-FR" sz="2400" b="1" dirty="0" err="1" smtClean="0"/>
              <a:t>Tunisia</a:t>
            </a:r>
            <a:r>
              <a:rPr lang="fr-FR" sz="2400" b="1" dirty="0" smtClean="0"/>
              <a:t>: first </a:t>
            </a:r>
            <a:r>
              <a:rPr lang="fr-FR" sz="2400" b="1" dirty="0" err="1" smtClean="0"/>
              <a:t>week</a:t>
            </a:r>
            <a:r>
              <a:rPr lang="fr-FR" sz="2400" b="1" dirty="0" smtClean="0"/>
              <a:t> of </a:t>
            </a:r>
            <a:r>
              <a:rPr lang="fr-FR" sz="2400" b="1" dirty="0" err="1" smtClean="0"/>
              <a:t>February</a:t>
            </a:r>
            <a:r>
              <a:rPr lang="fr-FR" sz="2400" b="1" dirty="0" smtClean="0"/>
              <a:t> 2021</a:t>
            </a:r>
          </a:p>
          <a:p>
            <a:r>
              <a:rPr lang="fr-FR" sz="2400" dirty="0" err="1" smtClean="0"/>
              <a:t>Milestones</a:t>
            </a:r>
            <a:r>
              <a:rPr lang="fr-FR" sz="240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 smtClean="0"/>
              <a:t>Final on-site </a:t>
            </a:r>
            <a:r>
              <a:rPr lang="fr-FR" sz="2400" dirty="0" err="1" smtClean="0"/>
              <a:t>checking</a:t>
            </a:r>
            <a:r>
              <a:rPr lang="fr-FR" sz="2400" dirty="0" smtClean="0"/>
              <a:t> of all </a:t>
            </a:r>
            <a:r>
              <a:rPr lang="fr-FR" sz="2400" dirty="0" err="1" smtClean="0"/>
              <a:t>organizational</a:t>
            </a:r>
            <a:r>
              <a:rPr lang="fr-FR" sz="2400" dirty="0" smtClean="0"/>
              <a:t> arrangements</a:t>
            </a:r>
          </a:p>
        </p:txBody>
      </p:sp>
    </p:spTree>
    <p:extLst>
      <p:ext uri="{BB962C8B-B14F-4D97-AF65-F5344CB8AC3E}">
        <p14:creationId xmlns:p14="http://schemas.microsoft.com/office/powerpoint/2010/main" val="229425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1886" y="285007"/>
            <a:ext cx="109252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Short-</a:t>
            </a:r>
            <a:r>
              <a:rPr lang="fr-FR" sz="4000" b="1" dirty="0" err="1" smtClean="0"/>
              <a:t>term</a:t>
            </a:r>
            <a:r>
              <a:rPr lang="fr-FR" sz="4000" b="1" dirty="0" smtClean="0"/>
              <a:t> </a:t>
            </a:r>
            <a:r>
              <a:rPr lang="fr-FR" sz="4000" b="1" dirty="0" err="1" smtClean="0"/>
              <a:t>follow</a:t>
            </a:r>
            <a:r>
              <a:rPr lang="fr-FR" sz="4000" b="1" dirty="0" smtClean="0"/>
              <a:t>-up actions (</a:t>
            </a:r>
            <a:r>
              <a:rPr lang="fr-FR" sz="4000" b="1" dirty="0" err="1" smtClean="0"/>
              <a:t>until</a:t>
            </a:r>
            <a:r>
              <a:rPr lang="fr-FR" sz="4000" b="1" dirty="0" smtClean="0"/>
              <a:t> OC1 meeting)</a:t>
            </a:r>
            <a:endParaRPr lang="fr-FR" sz="3200" b="1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151129"/>
              </p:ext>
            </p:extLst>
          </p:nvPr>
        </p:nvGraphicFramePr>
        <p:xfrm>
          <a:off x="391886" y="992893"/>
          <a:ext cx="11495314" cy="557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3255"/>
                <a:gridCol w="8290254"/>
                <a:gridCol w="1791805"/>
              </a:tblGrid>
              <a:tr h="0">
                <a:tc>
                  <a:txBody>
                    <a:bodyPr/>
                    <a:lstStyle/>
                    <a:p>
                      <a:r>
                        <a:rPr lang="fr-FR" dirty="0" smtClean="0"/>
                        <a:t>Date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Action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Responsibility</a:t>
                      </a:r>
                      <a:endParaRPr lang="fr-FR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Sept.</a:t>
                      </a:r>
                      <a:r>
                        <a:rPr lang="fr-FR" sz="2000" baseline="0" dirty="0" smtClean="0"/>
                        <a:t> 2019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List of material and human resources (number and capacity of rooms, interpretation needs, etc.) that are needed for the 7th MFW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err="1" smtClean="0"/>
                        <a:t>Secretariat</a:t>
                      </a:r>
                      <a:r>
                        <a:rPr lang="fr-FR" sz="2000" dirty="0" smtClean="0"/>
                        <a:t> of the MFW</a:t>
                      </a:r>
                      <a:endParaRPr lang="fr-FR" sz="20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Sept.-Nov.</a:t>
                      </a:r>
                      <a:r>
                        <a:rPr lang="fr-FR" sz="2000" baseline="0" dirty="0" smtClean="0"/>
                        <a:t> 2019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Collect quotations locally to address these needs, so that a precise budget can be elaborated and discussed during OC1 meeting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err="1" smtClean="0"/>
                        <a:t>Tunisia</a:t>
                      </a:r>
                      <a:endParaRPr lang="fr-FR" sz="20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Oct. 2019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baseline="0" dirty="0" smtClean="0"/>
                        <a:t>Clearance by the cabinet of the DG of FAO of the 7th MFW (clearance </a:t>
                      </a:r>
                      <a:r>
                        <a:rPr lang="fr-FR" sz="2000" baseline="0" dirty="0" err="1" smtClean="0"/>
                        <a:t>process</a:t>
                      </a:r>
                      <a:r>
                        <a:rPr lang="fr-FR" sz="2000" baseline="0" dirty="0" smtClean="0"/>
                        <a:t> to </a:t>
                      </a:r>
                      <a:r>
                        <a:rPr lang="fr-FR" sz="2000" baseline="0" dirty="0" err="1" smtClean="0"/>
                        <a:t>be</a:t>
                      </a:r>
                      <a:r>
                        <a:rPr lang="fr-FR" sz="2000" baseline="0" dirty="0" smtClean="0"/>
                        <a:t> </a:t>
                      </a:r>
                      <a:r>
                        <a:rPr lang="fr-FR" sz="2000" baseline="0" dirty="0" err="1" smtClean="0"/>
                        <a:t>initiated</a:t>
                      </a:r>
                      <a:r>
                        <a:rPr lang="fr-FR" sz="2000" baseline="0" dirty="0" smtClean="0"/>
                        <a:t> </a:t>
                      </a:r>
                      <a:r>
                        <a:rPr lang="fr-FR" sz="2000" baseline="0" dirty="0" err="1" smtClean="0"/>
                        <a:t>asap</a:t>
                      </a:r>
                      <a:r>
                        <a:rPr lang="fr-FR" sz="2000" baseline="0" dirty="0" smtClean="0"/>
                        <a:t>)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i="1" dirty="0" smtClean="0"/>
                        <a:t>Silva Med</a:t>
                      </a:r>
                      <a:r>
                        <a:rPr lang="fr-FR" sz="2000" i="1" baseline="0" dirty="0" smtClean="0"/>
                        <a:t> </a:t>
                      </a:r>
                      <a:r>
                        <a:rPr lang="fr-FR" sz="2000" baseline="0" dirty="0" err="1" smtClean="0"/>
                        <a:t>secretariat</a:t>
                      </a:r>
                      <a:endParaRPr lang="fr-FR" sz="2000" dirty="0"/>
                    </a:p>
                  </a:txBody>
                  <a:tcPr/>
                </a:tc>
              </a:tr>
              <a:tr h="773085"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Nov.</a:t>
                      </a:r>
                      <a:r>
                        <a:rPr lang="fr-FR" sz="2000" baseline="0" dirty="0" smtClean="0"/>
                        <a:t> 2019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Identify possible member organizations that could be interested in</a:t>
                      </a:r>
                      <a:r>
                        <a:rPr lang="en-US" sz="2000" baseline="0" dirty="0" smtClean="0"/>
                        <a:t> the topics of the 7</a:t>
                      </a:r>
                      <a:r>
                        <a:rPr lang="en-US" sz="2000" baseline="30000" dirty="0" smtClean="0"/>
                        <a:t>th</a:t>
                      </a:r>
                      <a:r>
                        <a:rPr lang="en-US" sz="2000" baseline="0" dirty="0" smtClean="0"/>
                        <a:t> MFW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 err="1" smtClean="0"/>
                        <a:t>Secretariat</a:t>
                      </a:r>
                      <a:r>
                        <a:rPr lang="fr-FR" sz="2000" dirty="0" smtClean="0"/>
                        <a:t> of the MFW</a:t>
                      </a:r>
                    </a:p>
                    <a:p>
                      <a:endParaRPr lang="fr-FR" sz="20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Nov. 2019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err="1" smtClean="0"/>
                        <a:t>Hosting</a:t>
                      </a:r>
                      <a:r>
                        <a:rPr lang="fr-FR" sz="2000" baseline="0" dirty="0" smtClean="0"/>
                        <a:t> agreement sent to </a:t>
                      </a:r>
                      <a:r>
                        <a:rPr lang="fr-FR" sz="2000" baseline="0" dirty="0" err="1" smtClean="0"/>
                        <a:t>Tunisia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FAO</a:t>
                      </a:r>
                      <a:endParaRPr lang="fr-FR" sz="20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 sz="2000" dirty="0" err="1" smtClean="0"/>
                        <a:t>Dec</a:t>
                      </a:r>
                      <a:r>
                        <a:rPr lang="fr-FR" sz="2000" dirty="0" smtClean="0"/>
                        <a:t>. 2019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err="1" smtClean="0"/>
                        <a:t>Draft</a:t>
                      </a:r>
                      <a:r>
                        <a:rPr lang="fr-FR" sz="2000" dirty="0" smtClean="0"/>
                        <a:t> budget of the 7th MFW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 err="1" smtClean="0"/>
                        <a:t>Secretariat</a:t>
                      </a:r>
                      <a:r>
                        <a:rPr lang="fr-FR" sz="2000" dirty="0" smtClean="0"/>
                        <a:t> of the MFW</a:t>
                      </a:r>
                    </a:p>
                    <a:p>
                      <a:endParaRPr lang="fr-FR" sz="20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 sz="2000" dirty="0" err="1" smtClean="0"/>
                        <a:t>Week</a:t>
                      </a:r>
                      <a:r>
                        <a:rPr lang="fr-FR" sz="2000" dirty="0" smtClean="0"/>
                        <a:t> of 16 </a:t>
                      </a:r>
                      <a:r>
                        <a:rPr lang="fr-FR" sz="2000" dirty="0" err="1" smtClean="0"/>
                        <a:t>Dec</a:t>
                      </a:r>
                      <a:r>
                        <a:rPr lang="fr-FR" sz="2000" dirty="0" smtClean="0"/>
                        <a:t>. 2019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OC1 meeting in </a:t>
                      </a:r>
                      <a:r>
                        <a:rPr lang="fr-FR" sz="2000" dirty="0" err="1" smtClean="0"/>
                        <a:t>Tunisia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OC </a:t>
                      </a:r>
                      <a:r>
                        <a:rPr lang="fr-FR" sz="2000" dirty="0" err="1" smtClean="0"/>
                        <a:t>members</a:t>
                      </a:r>
                      <a:endParaRPr lang="fr-FR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6885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1886" y="285007"/>
            <a:ext cx="10141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err="1" smtClean="0"/>
              <a:t>Recommendations</a:t>
            </a:r>
            <a:r>
              <a:rPr lang="fr-FR" sz="4000" b="1" dirty="0" smtClean="0"/>
              <a:t> to </a:t>
            </a:r>
            <a:r>
              <a:rPr lang="fr-FR" sz="4000" b="1" dirty="0" err="1" smtClean="0"/>
              <a:t>address</a:t>
            </a:r>
            <a:endParaRPr lang="fr-FR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91886" y="1128156"/>
            <a:ext cx="1161406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Amend the Rules of Procedure of </a:t>
            </a:r>
            <a:r>
              <a:rPr lang="en-US" sz="2800" i="1" dirty="0" smtClean="0"/>
              <a:t>Silva </a:t>
            </a:r>
            <a:r>
              <a:rPr lang="en-US" sz="2800" i="1" dirty="0" err="1" smtClean="0"/>
              <a:t>Mediterranea</a:t>
            </a:r>
            <a:endParaRPr lang="en-US" sz="2800" i="1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Continue clarifying the role of observers and coordinators within its subsidiary bodies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Continue reactivating the network of national focal points for </a:t>
            </a:r>
            <a:r>
              <a:rPr lang="en-US" sz="2800" i="1" dirty="0" smtClean="0"/>
              <a:t>Silva </a:t>
            </a:r>
            <a:r>
              <a:rPr lang="en-US" sz="2800" i="1" dirty="0" err="1" smtClean="0"/>
              <a:t>Mediterranea</a:t>
            </a:r>
            <a:endParaRPr lang="en-US" sz="2800" i="1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Encourage member countries to work with the Near East Forest Health and Invasive Species Network and Forest Invasive Species Network for Europe and Central Asia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Urged FAO to explore ways and means to develop and implement the project “Blue Forest-Empowering Young Entrepreneurs around the Mediterranean”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35684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1886" y="285007"/>
            <a:ext cx="10141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Amending the Rules of Procedure</a:t>
            </a:r>
            <a:endParaRPr lang="fr-FR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91886" y="992893"/>
            <a:ext cx="11614067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A two-third majority of members is needed to adopt any amendment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Number of members: 27</a:t>
            </a:r>
          </a:p>
          <a:p>
            <a:r>
              <a:rPr lang="en-US" sz="2800" dirty="0" smtClean="0"/>
              <a:t>	Number of participants to sessions since at least 1997 (with the</a:t>
            </a:r>
          </a:p>
          <a:p>
            <a:r>
              <a:rPr lang="en-US" sz="2800" dirty="0"/>
              <a:t>	</a:t>
            </a:r>
            <a:r>
              <a:rPr lang="en-US" sz="2800" dirty="0" smtClean="0"/>
              <a:t>exception of a session in Rome in 2002): between 10 and 13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Organizing a special session may raise problems rather than bring solutions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 err="1" smtClean="0"/>
              <a:t>Three</a:t>
            </a:r>
            <a:r>
              <a:rPr lang="fr-FR" sz="2800" dirty="0" smtClean="0"/>
              <a:t> non-exclusive options to </a:t>
            </a:r>
            <a:r>
              <a:rPr lang="fr-FR" sz="2800" dirty="0" err="1" smtClean="0"/>
              <a:t>get</a:t>
            </a:r>
            <a:r>
              <a:rPr lang="fr-FR" sz="2800" dirty="0" smtClean="0"/>
              <a:t> more </a:t>
            </a:r>
            <a:r>
              <a:rPr lang="fr-FR" sz="2800" dirty="0" err="1" smtClean="0"/>
              <a:t>members</a:t>
            </a:r>
            <a:r>
              <a:rPr lang="fr-FR" sz="2800" dirty="0" smtClean="0"/>
              <a:t> at the sessions: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sz="2800" dirty="0" smtClean="0"/>
              <a:t>Informal talk (by the end of 2019) to countries </a:t>
            </a:r>
            <a:r>
              <a:rPr lang="fr-FR" sz="2800" dirty="0" err="1" smtClean="0"/>
              <a:t>during</a:t>
            </a:r>
            <a:r>
              <a:rPr lang="fr-FR" sz="2800" dirty="0" smtClean="0"/>
              <a:t> </a:t>
            </a:r>
            <a:r>
              <a:rPr lang="fr-FR" sz="2800" dirty="0" err="1" smtClean="0"/>
              <a:t>next</a:t>
            </a:r>
            <a:r>
              <a:rPr lang="fr-FR" sz="2800" dirty="0" smtClean="0"/>
              <a:t> EFC session (</a:t>
            </a:r>
            <a:r>
              <a:rPr lang="fr-FR" sz="2800" dirty="0" err="1" smtClean="0"/>
              <a:t>target</a:t>
            </a:r>
            <a:r>
              <a:rPr lang="fr-FR" sz="2800" dirty="0" smtClean="0"/>
              <a:t> countries: </a:t>
            </a:r>
            <a:r>
              <a:rPr lang="it-IT" sz="2800" dirty="0" smtClean="0"/>
              <a:t>Bulgaria, Serbia, Slovenia, Cyprus, Romania) and next NEFRC session (target country: Egypt)</a:t>
            </a:r>
          </a:p>
          <a:p>
            <a:pPr marL="971550" lvl="1" indent="-514350">
              <a:buFont typeface="+mj-lt"/>
              <a:buAutoNum type="arabicPeriod"/>
            </a:pPr>
            <a:r>
              <a:rPr lang="it-IT" sz="2800" dirty="0" smtClean="0"/>
              <a:t>Official letter from the Chair </a:t>
            </a:r>
            <a:r>
              <a:rPr lang="it-IT" sz="2800" i="1" dirty="0" smtClean="0"/>
              <a:t>Silva Mediterranea </a:t>
            </a:r>
            <a:r>
              <a:rPr lang="it-IT" sz="2800" dirty="0" smtClean="0"/>
              <a:t>encouraging countries to </a:t>
            </a:r>
            <a:r>
              <a:rPr lang="en-US" sz="2800" dirty="0" smtClean="0"/>
              <a:t>attend the 24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Session (to be done 6 months before 24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Session)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/>
              <a:t>Letter from the DG of FAO asking countries to leave the Committee (if they are not interested in its activities) or attend its sessions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9746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1886" y="285007"/>
            <a:ext cx="101415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Clarify the role of observers and coordinators within subsidiary bodies</a:t>
            </a:r>
            <a:endParaRPr lang="fr-FR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91886" y="1484416"/>
            <a:ext cx="1161406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When no recent confirmation of the coordinator of the subsidiary bodies has been received, send a request to the respective Ministry in charge of forests to confirm designation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R</a:t>
            </a:r>
            <a:r>
              <a:rPr lang="en-US" sz="2800" dirty="0" smtClean="0"/>
              <a:t>equest Members to propose candidates for the coordination of the working groups, and proceed with the election of the working group coordinators at each session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Ensure that a progress report on the activities of the subsidiary bodies is made at each session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Organize meeting specifically dedicated to official representatives of </a:t>
            </a:r>
            <a:r>
              <a:rPr lang="en-US" sz="2800" i="1" dirty="0" smtClean="0"/>
              <a:t>Silva </a:t>
            </a:r>
            <a:r>
              <a:rPr lang="en-US" sz="2800" i="1" dirty="0" err="1" smtClean="0"/>
              <a:t>Mediterranea</a:t>
            </a:r>
            <a:r>
              <a:rPr lang="en-US" sz="2800" i="1" dirty="0" smtClean="0"/>
              <a:t> </a:t>
            </a:r>
            <a:r>
              <a:rPr lang="en-US" sz="2800" dirty="0" smtClean="0"/>
              <a:t>member countries during the Committee’s meetings, not open to observers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08822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1886" y="486888"/>
            <a:ext cx="10141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Reactivate the network of national focal points</a:t>
            </a:r>
            <a:endParaRPr lang="fr-FR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91886" y="1484416"/>
            <a:ext cx="1161406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dirty="0"/>
              <a:t>A</a:t>
            </a:r>
            <a:r>
              <a:rPr lang="en-US" sz="2800" dirty="0" smtClean="0"/>
              <a:t>ttract </a:t>
            </a:r>
            <a:r>
              <a:rPr lang="en-US" sz="2800" dirty="0" err="1" smtClean="0"/>
              <a:t>Members’s</a:t>
            </a:r>
            <a:r>
              <a:rPr lang="en-US" sz="2800" dirty="0" smtClean="0"/>
              <a:t> attention with a view to have them take part in the activities of </a:t>
            </a:r>
            <a:r>
              <a:rPr lang="en-US" sz="2800" i="1" dirty="0" smtClean="0"/>
              <a:t>Silva </a:t>
            </a:r>
            <a:r>
              <a:rPr lang="en-US" sz="2800" i="1" dirty="0" err="1" smtClean="0"/>
              <a:t>Mediterranea</a:t>
            </a:r>
            <a:r>
              <a:rPr lang="en-US" sz="2800" i="1" dirty="0" smtClean="0"/>
              <a:t> </a:t>
            </a:r>
            <a:r>
              <a:rPr lang="en-US" sz="2800" dirty="0" smtClean="0"/>
              <a:t>by presenting current common problems and challenges of interest to them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S</a:t>
            </a:r>
            <a:r>
              <a:rPr lang="en-US" sz="2800" dirty="0" smtClean="0"/>
              <a:t>uggest the development of projects and funding sources with a view to contribute to ease, or even, solve the constraints that hinder the participation of some Members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984529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1886" y="1696851"/>
            <a:ext cx="1161406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 smtClean="0"/>
              <a:t>Change of </a:t>
            </a:r>
            <a:r>
              <a:rPr lang="fr-FR" sz="2800" dirty="0" err="1" smtClean="0"/>
              <a:t>name</a:t>
            </a:r>
            <a:r>
              <a:rPr lang="fr-FR" sz="2800" dirty="0" smtClean="0"/>
              <a:t>: Blue Forest </a:t>
            </a:r>
            <a:r>
              <a:rPr lang="fr-FR" sz="2800" dirty="0" smtClean="0">
                <a:sym typeface="Wingdings" panose="05000000000000000000" pitchFamily="2" charset="2"/>
              </a:rPr>
              <a:t> </a:t>
            </a:r>
            <a:r>
              <a:rPr lang="fr-FR" sz="2800" dirty="0" err="1" smtClean="0">
                <a:sym typeface="Wingdings" panose="05000000000000000000" pitchFamily="2" charset="2"/>
              </a:rPr>
              <a:t>MedForYouth</a:t>
            </a:r>
            <a:endParaRPr lang="fr-FR" sz="2800" dirty="0" smtClean="0">
              <a:sym typeface="Wingdings" panose="05000000000000000000" pitchFamily="2" charset="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 smtClean="0">
                <a:sym typeface="Wingdings" panose="05000000000000000000" pitchFamily="2" charset="2"/>
              </a:rPr>
              <a:t>A </a:t>
            </a:r>
            <a:r>
              <a:rPr lang="fr-FR" sz="2800" dirty="0" err="1" smtClean="0">
                <a:sym typeface="Wingdings" panose="05000000000000000000" pitchFamily="2" charset="2"/>
              </a:rPr>
              <a:t>draft</a:t>
            </a:r>
            <a:r>
              <a:rPr lang="fr-FR" sz="2800" dirty="0" smtClean="0">
                <a:sym typeface="Wingdings" panose="05000000000000000000" pitchFamily="2" charset="2"/>
              </a:rPr>
              <a:t> concept note has been </a:t>
            </a:r>
            <a:r>
              <a:rPr lang="fr-FR" sz="2800" dirty="0" err="1" smtClean="0">
                <a:sym typeface="Wingdings" panose="05000000000000000000" pitchFamily="2" charset="2"/>
              </a:rPr>
              <a:t>developed</a:t>
            </a:r>
            <a:endParaRPr lang="fr-FR" sz="2800" dirty="0" smtClean="0">
              <a:sym typeface="Wingdings" panose="05000000000000000000" pitchFamily="2" charset="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 smtClean="0">
                <a:sym typeface="Wingdings" panose="05000000000000000000" pitchFamily="2" charset="2"/>
              </a:rPr>
              <a:t>Tentative </a:t>
            </a:r>
            <a:r>
              <a:rPr lang="fr-FR" sz="2800" dirty="0" err="1" smtClean="0">
                <a:sym typeface="Wingdings" panose="05000000000000000000" pitchFamily="2" charset="2"/>
              </a:rPr>
              <a:t>development</a:t>
            </a:r>
            <a:r>
              <a:rPr lang="fr-FR" sz="2800" dirty="0" smtClean="0">
                <a:sym typeface="Wingdings" panose="05000000000000000000" pitchFamily="2" charset="2"/>
              </a:rPr>
              <a:t> as a FAO </a:t>
            </a:r>
            <a:r>
              <a:rPr lang="fr-FR" sz="2800" dirty="0" err="1" smtClean="0">
                <a:sym typeface="Wingdings" panose="05000000000000000000" pitchFamily="2" charset="2"/>
              </a:rPr>
              <a:t>project</a:t>
            </a:r>
            <a:r>
              <a:rPr lang="fr-FR" sz="2800" dirty="0" smtClean="0">
                <a:sym typeface="Wingdings" panose="05000000000000000000" pitchFamily="2" charset="2"/>
              </a:rPr>
              <a:t> </a:t>
            </a:r>
            <a:r>
              <a:rPr lang="fr-FR" sz="2800" dirty="0" err="1" smtClean="0">
                <a:sym typeface="Wingdings" panose="05000000000000000000" pitchFamily="2" charset="2"/>
              </a:rPr>
              <a:t>within</a:t>
            </a:r>
            <a:r>
              <a:rPr lang="fr-FR" sz="2800" dirty="0" smtClean="0">
                <a:sym typeface="Wingdings" panose="05000000000000000000" pitchFamily="2" charset="2"/>
              </a:rPr>
              <a:t> the Forest &amp; </a:t>
            </a:r>
            <a:r>
              <a:rPr lang="fr-FR" sz="2800" dirty="0" err="1" smtClean="0">
                <a:sym typeface="Wingdings" panose="05000000000000000000" pitchFamily="2" charset="2"/>
              </a:rPr>
              <a:t>Farm</a:t>
            </a:r>
            <a:r>
              <a:rPr lang="fr-FR" sz="2800" dirty="0" smtClean="0">
                <a:sym typeface="Wingdings" panose="05000000000000000000" pitchFamily="2" charset="2"/>
              </a:rPr>
              <a:t> Facility </a:t>
            </a:r>
            <a:r>
              <a:rPr lang="fr-FR" sz="2800" dirty="0" err="1" smtClean="0">
                <a:sym typeface="Wingdings" panose="05000000000000000000" pitchFamily="2" charset="2"/>
              </a:rPr>
              <a:t>with</a:t>
            </a:r>
            <a:r>
              <a:rPr lang="fr-FR" sz="2800" dirty="0" smtClean="0">
                <a:sym typeface="Wingdings" panose="05000000000000000000" pitchFamily="2" charset="2"/>
              </a:rPr>
              <a:t> </a:t>
            </a:r>
            <a:r>
              <a:rPr lang="fr-FR" sz="2800" dirty="0" err="1" smtClean="0">
                <a:sym typeface="Wingdings" panose="05000000000000000000" pitchFamily="2" charset="2"/>
              </a:rPr>
              <a:t>co-financing</a:t>
            </a:r>
            <a:r>
              <a:rPr lang="fr-FR" sz="2800" dirty="0" smtClean="0">
                <a:sym typeface="Wingdings" panose="05000000000000000000" pitchFamily="2" charset="2"/>
              </a:rPr>
              <a:t> of the </a:t>
            </a:r>
            <a:r>
              <a:rPr lang="fr-FR" sz="2800" dirty="0" err="1" smtClean="0">
                <a:sym typeface="Wingdings" panose="05000000000000000000" pitchFamily="2" charset="2"/>
              </a:rPr>
              <a:t>Islamic</a:t>
            </a:r>
            <a:r>
              <a:rPr lang="fr-FR" sz="2800" dirty="0" smtClean="0">
                <a:sym typeface="Wingdings" panose="05000000000000000000" pitchFamily="2" charset="2"/>
              </a:rPr>
              <a:t> Development Bank and the French Global </a:t>
            </a:r>
            <a:r>
              <a:rPr lang="fr-FR" sz="2800" dirty="0" err="1" smtClean="0">
                <a:sym typeface="Wingdings" panose="05000000000000000000" pitchFamily="2" charset="2"/>
              </a:rPr>
              <a:t>Environement</a:t>
            </a:r>
            <a:r>
              <a:rPr lang="fr-FR" sz="2800" dirty="0" smtClean="0">
                <a:sym typeface="Wingdings" panose="05000000000000000000" pitchFamily="2" charset="2"/>
              </a:rPr>
              <a:t> Facility (FFEM)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fr-FR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91886" y="344384"/>
            <a:ext cx="111865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E</a:t>
            </a:r>
            <a:r>
              <a:rPr lang="en-US" sz="4000" b="1" dirty="0" smtClean="0"/>
              <a:t>xplore ways and means to develop and implement Blue Forest</a:t>
            </a:r>
            <a:endParaRPr lang="fr-FR" sz="4000" b="1" dirty="0"/>
          </a:p>
        </p:txBody>
      </p:sp>
    </p:spTree>
    <p:extLst>
      <p:ext uri="{BB962C8B-B14F-4D97-AF65-F5344CB8AC3E}">
        <p14:creationId xmlns:p14="http://schemas.microsoft.com/office/powerpoint/2010/main" val="31725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</TotalTime>
  <Words>1938</Words>
  <Application>Microsoft Office PowerPoint</Application>
  <PresentationFormat>Geniş ekran</PresentationFormat>
  <Paragraphs>283</Paragraphs>
  <Slides>24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Wingdings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FAO of the UN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Picard, Nicolas (FOA)</dc:creator>
  <cp:lastModifiedBy>İsmail Belen</cp:lastModifiedBy>
  <cp:revision>76</cp:revision>
  <cp:lastPrinted>2019-07-10T15:53:24Z</cp:lastPrinted>
  <dcterms:created xsi:type="dcterms:W3CDTF">2019-07-10T08:41:39Z</dcterms:created>
  <dcterms:modified xsi:type="dcterms:W3CDTF">2019-11-23T04:10:51Z</dcterms:modified>
</cp:coreProperties>
</file>