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72308C0-B2DB-46C1-AC6B-38ABD1108B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E30E17DC-8DFD-4D13-8000-629C9A508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6BB74FF-483E-4AC4-A29E-4B4A1B2FE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D5C2585-D5E3-4907-9F86-D9D2E0D0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E310223-2176-4E67-B0EF-42E32314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7008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7B457BF-99A8-4526-9A40-2E2AC6CE8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9B39D72-ADE6-4DFA-8CAD-6E1CE29DD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7A89F2F-667D-4B6F-8AF6-7C10E00FF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F1A774E-7FE8-4458-88A7-08E1D794D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C7B458-55CD-4777-BE8D-BF0D86A4F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05427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0BF1345-2292-41C0-B3AA-E753A0EBC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61F2682-63F9-40DE-ABD3-BA66D9DCF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15AD12C-C0D8-4F47-A6D8-A6FC19768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664E037-85AF-4C4E-B38E-5FE35D657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1A55709-B0FB-450C-862F-CD6F551F8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584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C3A0CD6-D6C7-44E9-8645-B4379DDA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EDF4C52-73AA-4D9B-88B8-3473A80F96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BD4C911-6465-47A1-8FB3-1A97F33DA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6FDCDB-D763-4519-8CBD-4E6960E9A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52AC6BB-ABCD-4B12-9C48-62E60F475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4750056-1E32-49C9-B65C-AD027002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19342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EA4630A-CDF1-425A-AB32-8054D2919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E088D59-6A64-400A-A77E-EAC0C5351C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0D4F5BF-1402-49BE-83E6-19F3206C90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C5A02E2-1DC5-4278-9069-A2E0BA7DC2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B1BAE08-C7D7-49EA-B3B1-F09F6726FD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E516612D-4F81-4E52-B104-9556548EB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6BEEF60E-09B5-4D72-838B-2C567036E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B3EC48C-5E77-4755-8A78-2467A9428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9769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AC6F755-6691-43F7-BFA4-3D99E1332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A7F1021B-9C65-49F1-8D04-DF0354B64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EA07F8B-ECD3-4836-9FDE-74AD7E08A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4F0BC8B-7FA9-438B-8FAD-8480F6019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8577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CD515D8-1E6A-4ACE-AE89-AD75882B0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F663F02F-DB87-4D10-959B-0B391BFFD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D38FC9B-3A83-4DEA-A3CC-215AACFB0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599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B618642-A879-4323-BA11-E56DFE98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770A3E-B55C-431A-B02E-AF91B4B83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F7F007B-7AFB-4274-B989-6219E2EB5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5B6E71E-47D4-4926-AF68-0796BA9DA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0997C24-509E-443C-8428-A3C20527D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F958600-19E6-4815-ABC5-A251B721E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6234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CB70226-8584-4873-932A-642E7E2F0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EE129ECC-3F8D-475A-94F9-086ED6CADA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1F74E3E-F357-4593-A2AC-2315AB614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49D1F13-5EFC-46C7-94B3-064B537F6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ECE77A0-C457-4BC8-A861-0F8EA581D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CC025F64-F994-4E06-A040-44735ABD1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4298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B1C3CEF-87A2-476F-AC12-53A466D8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25BC0E2-3ACF-4252-9FC3-5C284BF7F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2B92E6A-1A1B-4F41-B3A1-52AF72BAF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E7C39D1-725E-452E-A019-DA250302B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D8C0FE8-082E-4CCF-82ED-5A08316CB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695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CD6AFF81-FF51-463D-8864-88FEA56EF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8585D7B-E1D7-4D34-B4B1-712450F091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E37E869-BFB1-4FC5-8128-580592AA3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1F51BAD-490F-4198-84EE-7D4B287A3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89218E2-8025-4F34-BDE0-D2F7EFA6F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6484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1C14D85-798F-4B13-9992-3B32AAABA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1A18015-569F-4A51-BAB5-F30E192F4D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01CF9D2-CFEE-466E-B95F-072B4418F7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2B86C6-3508-4A5C-92DE-46289C196A08}" type="datetimeFigureOut">
              <a:rPr lang="tr-TR" smtClean="0"/>
              <a:t>13.07.2021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B8BE1D-841D-441C-B61F-77E573DA42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21EC681-3A76-418F-AE82-C6283D134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87060-AB1F-4A65-8DC5-FB2617F145C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075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DA6C90-6D87-4F25-90C0-7F3B19555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30655" y="158361"/>
            <a:ext cx="4834058" cy="1964942"/>
          </a:xfrm>
        </p:spPr>
        <p:txBody>
          <a:bodyPr anchor="b">
            <a:noAutofit/>
          </a:bodyPr>
          <a:lstStyle/>
          <a:p>
            <a:pPr algn="l"/>
            <a:r>
              <a:rPr lang="en-US" sz="2400" b="1" dirty="0" smtClean="0">
                <a:latin typeface="Cambria" panose="02040503050406030204" pitchFamily="18" charset="0"/>
              </a:rPr>
              <a:t>Conference on Climate Change Impact on Forests of Central Asia </a:t>
            </a:r>
            <a:r>
              <a:rPr lang="tr-TR" sz="2400" b="1" dirty="0" smtClean="0">
                <a:latin typeface="Cambria" panose="02040503050406030204" pitchFamily="18" charset="0"/>
              </a:rPr>
              <a:t/>
            </a:r>
            <a:br>
              <a:rPr lang="tr-TR" sz="2400" b="1" dirty="0" smtClean="0">
                <a:latin typeface="Cambria" panose="02040503050406030204" pitchFamily="18" charset="0"/>
              </a:rPr>
            </a:br>
            <a:r>
              <a:rPr lang="en-US" sz="2400" b="1" dirty="0">
                <a:latin typeface="Cambria" panose="02040503050406030204" pitchFamily="18" charset="0"/>
              </a:rPr>
              <a:t>3-5 August 2021</a:t>
            </a:r>
            <a:br>
              <a:rPr lang="en-US" sz="2400" b="1" dirty="0">
                <a:latin typeface="Cambria" panose="02040503050406030204" pitchFamily="18" charset="0"/>
              </a:rPr>
            </a:br>
            <a:r>
              <a:rPr lang="en-US" sz="2400" b="1" dirty="0">
                <a:latin typeface="Cambria" panose="02040503050406030204" pitchFamily="18" charset="0"/>
              </a:rPr>
              <a:t>Antalya/Turkey</a:t>
            </a:r>
            <a:br>
              <a:rPr lang="en-US" sz="2400" b="1" dirty="0">
                <a:latin typeface="Cambria" panose="02040503050406030204" pitchFamily="18" charset="0"/>
              </a:rPr>
            </a:br>
            <a:endParaRPr lang="en-US" sz="2400" b="1" dirty="0">
              <a:latin typeface="Cambria" panose="02040503050406030204" pitchFamily="18" charset="0"/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A006E7C-3B29-48A2-B85D-06C3461257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8052" y="5988109"/>
            <a:ext cx="4087305" cy="728781"/>
          </a:xfrm>
        </p:spPr>
        <p:txBody>
          <a:bodyPr anchor="t">
            <a:normAutofit/>
          </a:bodyPr>
          <a:lstStyle/>
          <a:p>
            <a:pPr algn="l"/>
            <a:endParaRPr lang="en-US" sz="1600" b="1" dirty="0">
              <a:latin typeface="Cambria" panose="020405030504060302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A6E0427-120E-4537-96FC-A479A1982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135"/>
          <a:stretch/>
        </p:blipFill>
        <p:spPr>
          <a:xfrm>
            <a:off x="0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Alt Başlık 2">
            <a:extLst>
              <a:ext uri="{FF2B5EF4-FFF2-40B4-BE49-F238E27FC236}">
                <a16:creationId xmlns:a16="http://schemas.microsoft.com/office/drawing/2014/main" id="{508725C5-17DF-4CD7-BA5C-B48B1C4719F6}"/>
              </a:ext>
            </a:extLst>
          </p:cNvPr>
          <p:cNvSpPr txBox="1">
            <a:spLocks/>
          </p:cNvSpPr>
          <p:nvPr/>
        </p:nvSpPr>
        <p:spPr>
          <a:xfrm>
            <a:off x="7188052" y="3417456"/>
            <a:ext cx="4081659" cy="8220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b="1" dirty="0" smtClean="0">
                <a:solidFill>
                  <a:srgbClr val="FF0000"/>
                </a:solidFill>
                <a:latin typeface="Cambria" panose="02040503050406030204" pitchFamily="18" charset="0"/>
              </a:rPr>
              <a:t>Country Name</a:t>
            </a:r>
            <a:endParaRPr lang="en-US" sz="2000" b="1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7028494" y="4086519"/>
            <a:ext cx="369492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Country Representative(s)</a:t>
            </a:r>
          </a:p>
          <a:p>
            <a:r>
              <a:rPr lang="en-US" dirty="0" smtClean="0"/>
              <a:t>Name:</a:t>
            </a:r>
          </a:p>
          <a:p>
            <a:r>
              <a:rPr lang="en-US" dirty="0" smtClean="0"/>
              <a:t>Position:</a:t>
            </a:r>
          </a:p>
          <a:p>
            <a:r>
              <a:rPr lang="en-US" dirty="0" smtClean="0"/>
              <a:t>Institute:</a:t>
            </a:r>
          </a:p>
          <a:p>
            <a:r>
              <a:rPr lang="en-US" dirty="0" smtClean="0"/>
              <a:t>Email: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6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Information About the Resource Persons Who Prepared the Report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74677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E995A49-0E98-4033-95C5-44F2CFC0791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tr-TR" dirty="0" smtClean="0"/>
              <a:t>Information </a:t>
            </a:r>
            <a:r>
              <a:rPr lang="tr-TR" dirty="0" err="1"/>
              <a:t>about</a:t>
            </a:r>
            <a:r>
              <a:rPr lang="tr-TR" dirty="0"/>
              <a:t> </a:t>
            </a:r>
            <a:r>
              <a:rPr lang="tr-TR" dirty="0">
                <a:solidFill>
                  <a:srgbClr val="FF0000"/>
                </a:solidFill>
              </a:rPr>
              <a:t>the </a:t>
            </a:r>
            <a:r>
              <a:rPr lang="tr-TR" dirty="0" err="1">
                <a:solidFill>
                  <a:srgbClr val="FF0000"/>
                </a:solidFill>
              </a:rPr>
              <a:t>country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BBEFA8B-9D0A-4F6E-BDEA-A37221ECA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Area</a:t>
            </a:r>
            <a:r>
              <a:rPr lang="tr-TR" dirty="0"/>
              <a:t>,</a:t>
            </a:r>
          </a:p>
          <a:p>
            <a:r>
              <a:rPr lang="tr-TR" dirty="0"/>
              <a:t>Land </a:t>
            </a:r>
            <a:r>
              <a:rPr lang="tr-TR" dirty="0" err="1"/>
              <a:t>use</a:t>
            </a:r>
            <a:r>
              <a:rPr lang="tr-TR" dirty="0"/>
              <a:t>,</a:t>
            </a:r>
          </a:p>
          <a:p>
            <a:r>
              <a:rPr lang="tr-TR" dirty="0"/>
              <a:t>Natural </a:t>
            </a:r>
            <a:r>
              <a:rPr lang="tr-TR" dirty="0" err="1"/>
              <a:t>resources</a:t>
            </a:r>
            <a:r>
              <a:rPr lang="tr-TR" dirty="0"/>
              <a:t>,</a:t>
            </a:r>
          </a:p>
          <a:p>
            <a:r>
              <a:rPr lang="tr-TR" dirty="0" err="1"/>
              <a:t>Forestry</a:t>
            </a:r>
            <a:r>
              <a:rPr lang="tr-TR" dirty="0"/>
              <a:t> in GDP…</a:t>
            </a:r>
          </a:p>
        </p:txBody>
      </p:sp>
    </p:spTree>
    <p:extLst>
      <p:ext uri="{BB962C8B-B14F-4D97-AF65-F5344CB8AC3E}">
        <p14:creationId xmlns:p14="http://schemas.microsoft.com/office/powerpoint/2010/main" val="3687913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71E4820-CAD5-40C8-BB2B-516332C58115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tr-TR" dirty="0"/>
              <a:t>P</a:t>
            </a:r>
            <a:r>
              <a:rPr lang="en-US" dirty="0" err="1"/>
              <a:t>olicy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6B23989-B6EF-4435-AEEF-021E42C0D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Analyze forest and climate change policy</a:t>
            </a:r>
          </a:p>
          <a:p>
            <a:r>
              <a:rPr lang="en-US" dirty="0" smtClean="0"/>
              <a:t>Analyze forest and climate change legislation</a:t>
            </a:r>
          </a:p>
          <a:p>
            <a:r>
              <a:rPr lang="en-US" dirty="0" smtClean="0"/>
              <a:t>Analyze strategic documents (national forest programmes, forest management plans, forest inventory, etc.)</a:t>
            </a:r>
          </a:p>
          <a:p>
            <a:r>
              <a:rPr lang="en-US" dirty="0" smtClean="0"/>
              <a:t>Analyze national reports submitted to UN Agencies and Conventions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243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D9BB0BE-B4B2-4889-9D5B-477BE34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 smtClean="0"/>
              <a:t>Institutional </a:t>
            </a:r>
            <a:r>
              <a:rPr lang="tr-TR" sz="4000" dirty="0" smtClean="0"/>
              <a:t>s</a:t>
            </a:r>
            <a:r>
              <a:rPr lang="en-US" sz="4000" dirty="0" err="1" smtClean="0"/>
              <a:t>tructures</a:t>
            </a:r>
            <a:r>
              <a:rPr lang="en-US" sz="4000" dirty="0" smtClean="0"/>
              <a:t> related to forestry and climate change</a:t>
            </a:r>
            <a:endParaRPr lang="en-US" sz="4000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0765D4-AC9E-48C4-94EA-3712BB089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822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4B157407-6E02-4F94-A712-597860C9647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tr-TR" sz="4000" dirty="0" err="1"/>
              <a:t>State</a:t>
            </a:r>
            <a:r>
              <a:rPr lang="tr-TR" sz="4000" dirty="0"/>
              <a:t> of </a:t>
            </a:r>
            <a:r>
              <a:rPr lang="tr-TR" sz="4000" dirty="0" err="1"/>
              <a:t>Forests</a:t>
            </a:r>
            <a:r>
              <a:rPr lang="tr-TR" sz="4000" dirty="0"/>
              <a:t> </a:t>
            </a:r>
            <a:r>
              <a:rPr lang="tr-TR" sz="4000" dirty="0" err="1"/>
              <a:t>and</a:t>
            </a:r>
            <a:r>
              <a:rPr lang="tr-TR" sz="4000" dirty="0"/>
              <a:t> GHG Inventory 1990-2020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CD41305-B452-43FD-94E1-C33B04A03B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5932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1D881F0-F0FF-49C8-9412-3085A84817DD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projections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scenarios</a:t>
            </a:r>
            <a:r>
              <a:rPr lang="tr-TR" dirty="0"/>
              <a:t> in CA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3BF9C0-8F88-42F4-848F-770E9F00C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45912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DCA3BC1-7394-4E64-A57D-F1698E3DAD4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tr-TR" dirty="0" err="1"/>
              <a:t>Observed</a:t>
            </a:r>
            <a:r>
              <a:rPr lang="tr-TR" dirty="0"/>
              <a:t> </a:t>
            </a:r>
            <a:r>
              <a:rPr lang="tr-TR" dirty="0" err="1"/>
              <a:t>Changes</a:t>
            </a:r>
            <a:r>
              <a:rPr lang="tr-TR" dirty="0"/>
              <a:t> in </a:t>
            </a:r>
            <a:r>
              <a:rPr lang="tr-TR" dirty="0" err="1"/>
              <a:t>Forests</a:t>
            </a:r>
            <a:r>
              <a:rPr lang="tr-TR" dirty="0"/>
              <a:t> since 1990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FF38E6-151F-4F78-9725-6A831A1BD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Impacts</a:t>
            </a:r>
            <a:r>
              <a:rPr lang="tr-TR" dirty="0"/>
              <a:t> of </a:t>
            </a:r>
            <a:r>
              <a:rPr lang="tr-TR" dirty="0" err="1"/>
              <a:t>climate</a:t>
            </a:r>
            <a:r>
              <a:rPr lang="tr-TR" dirty="0"/>
              <a:t> </a:t>
            </a:r>
            <a:r>
              <a:rPr lang="tr-TR" dirty="0" err="1"/>
              <a:t>change</a:t>
            </a:r>
            <a:r>
              <a:rPr lang="tr-TR" dirty="0"/>
              <a:t> on </a:t>
            </a:r>
            <a:r>
              <a:rPr lang="tr-TR" dirty="0" err="1"/>
              <a:t>forests</a:t>
            </a:r>
            <a:endParaRPr lang="tr-TR" dirty="0"/>
          </a:p>
          <a:p>
            <a:r>
              <a:rPr lang="en-US" dirty="0"/>
              <a:t>Changes in forest management and provision of forest goods and ecosystem services </a:t>
            </a:r>
            <a:endParaRPr lang="tr-TR" dirty="0"/>
          </a:p>
          <a:p>
            <a:r>
              <a:rPr lang="en-US" dirty="0"/>
              <a:t>Changes introduced by new forest policies to tackle climate change</a:t>
            </a:r>
          </a:p>
          <a:p>
            <a:r>
              <a:rPr lang="en-US" dirty="0"/>
              <a:t>SFM Criteria &amp; Indicators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40936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85CB0DB-0753-4C53-9215-5BD02262917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tr-TR" dirty="0" err="1" smtClean="0"/>
              <a:t>Sustainable</a:t>
            </a:r>
            <a:r>
              <a:rPr lang="tr-TR" dirty="0" smtClean="0"/>
              <a:t> Forest Management </a:t>
            </a:r>
            <a:r>
              <a:rPr lang="tr-TR" dirty="0"/>
              <a:t>and CC </a:t>
            </a:r>
            <a:r>
              <a:rPr lang="tr-TR" dirty="0" err="1"/>
              <a:t>Actions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CCE72A1-4FF4-4CA7-9CB4-69349796C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Implementation of SFM practices</a:t>
            </a:r>
          </a:p>
          <a:p>
            <a:r>
              <a:rPr lang="tr-TR" dirty="0" err="1"/>
              <a:t>Ongoing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planned</a:t>
            </a:r>
            <a:r>
              <a:rPr lang="tr-TR" dirty="0"/>
              <a:t> </a:t>
            </a:r>
            <a:r>
              <a:rPr lang="tr-TR" dirty="0" err="1"/>
              <a:t>measures</a:t>
            </a:r>
            <a:r>
              <a:rPr lang="tr-TR" dirty="0"/>
              <a:t>, </a:t>
            </a:r>
            <a:r>
              <a:rPr lang="tr-TR" dirty="0" err="1"/>
              <a:t>actions</a:t>
            </a:r>
            <a:r>
              <a:rPr lang="tr-TR" dirty="0"/>
              <a:t>, </a:t>
            </a:r>
            <a:r>
              <a:rPr lang="tr-TR" dirty="0" err="1"/>
              <a:t>projects</a:t>
            </a:r>
            <a:r>
              <a:rPr lang="tr-TR" dirty="0"/>
              <a:t>, </a:t>
            </a:r>
            <a:r>
              <a:rPr lang="tr-TR" dirty="0" err="1"/>
              <a:t>etc</a:t>
            </a:r>
            <a:r>
              <a:rPr lang="tr-TR" dirty="0"/>
              <a:t>.</a:t>
            </a:r>
          </a:p>
          <a:p>
            <a:r>
              <a:rPr lang="tr-TR" dirty="0" err="1"/>
              <a:t>Success</a:t>
            </a:r>
            <a:r>
              <a:rPr lang="tr-TR" dirty="0"/>
              <a:t> </a:t>
            </a:r>
            <a:r>
              <a:rPr lang="tr-TR" dirty="0" err="1"/>
              <a:t>stories</a:t>
            </a:r>
            <a:r>
              <a:rPr lang="tr-TR" dirty="0"/>
              <a:t>, </a:t>
            </a:r>
            <a:r>
              <a:rPr lang="tr-TR" dirty="0" err="1"/>
              <a:t>best</a:t>
            </a:r>
            <a:r>
              <a:rPr lang="tr-TR" dirty="0"/>
              <a:t> </a:t>
            </a:r>
            <a:r>
              <a:rPr lang="tr-TR" dirty="0" err="1"/>
              <a:t>practice</a:t>
            </a:r>
            <a:r>
              <a:rPr lang="tr-TR" dirty="0"/>
              <a:t> </a:t>
            </a:r>
            <a:r>
              <a:rPr lang="tr-TR" dirty="0" err="1"/>
              <a:t>examples</a:t>
            </a:r>
            <a:r>
              <a:rPr lang="tr-TR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502665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494809B-3657-4F60-8720-0F22C34E446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 dirty="0"/>
              <a:t>Challenges, gaps and barriers for </a:t>
            </a:r>
            <a:r>
              <a:rPr lang="tr-TR" dirty="0"/>
              <a:t>SFM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BAC7AE6-75D7-4ADD-8A04-EC1C48C99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7410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354C03D-C551-4DE6-8B62-288890B0159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/>
          </a:solidFill>
        </p:spPr>
        <p:txBody>
          <a:bodyPr>
            <a:normAutofit/>
          </a:bodyPr>
          <a:lstStyle/>
          <a:p>
            <a:r>
              <a:rPr lang="tr-TR" dirty="0"/>
              <a:t>E</a:t>
            </a:r>
            <a:r>
              <a:rPr lang="en-US" dirty="0" err="1"/>
              <a:t>nabling</a:t>
            </a:r>
            <a:r>
              <a:rPr lang="en-US" dirty="0"/>
              <a:t> environment and options for improved SFM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43CF96-B342-4821-9D85-036AB4523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Legislative</a:t>
            </a:r>
            <a:r>
              <a:rPr lang="tr-TR" dirty="0"/>
              <a:t> (</a:t>
            </a:r>
            <a:r>
              <a:rPr lang="tr-TR" dirty="0" err="1"/>
              <a:t>policy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strategy</a:t>
            </a:r>
            <a:r>
              <a:rPr lang="tr-TR" dirty="0"/>
              <a:t> </a:t>
            </a:r>
            <a:r>
              <a:rPr lang="tr-TR" dirty="0" err="1"/>
              <a:t>development</a:t>
            </a:r>
            <a:r>
              <a:rPr lang="tr-TR" dirty="0"/>
              <a:t>)</a:t>
            </a:r>
          </a:p>
          <a:p>
            <a:r>
              <a:rPr lang="tr-TR" dirty="0" err="1"/>
              <a:t>Administrative</a:t>
            </a:r>
            <a:endParaRPr lang="tr-TR" dirty="0"/>
          </a:p>
          <a:p>
            <a:r>
              <a:rPr lang="tr-TR" dirty="0" err="1"/>
              <a:t>Institutional</a:t>
            </a:r>
            <a:endParaRPr lang="tr-TR" dirty="0"/>
          </a:p>
          <a:p>
            <a:r>
              <a:rPr lang="tr-TR" dirty="0"/>
              <a:t>Financial</a:t>
            </a:r>
          </a:p>
          <a:p>
            <a:r>
              <a:rPr lang="tr-TR" dirty="0"/>
              <a:t>Technical (</a:t>
            </a:r>
            <a:r>
              <a:rPr lang="tr-TR" dirty="0" err="1"/>
              <a:t>improved</a:t>
            </a:r>
            <a:r>
              <a:rPr lang="tr-TR" dirty="0"/>
              <a:t> </a:t>
            </a:r>
            <a:r>
              <a:rPr lang="tr-TR" dirty="0" err="1"/>
              <a:t>capacity</a:t>
            </a:r>
            <a:r>
              <a:rPr lang="tr-TR" dirty="0"/>
              <a:t>)</a:t>
            </a:r>
          </a:p>
          <a:p>
            <a:r>
              <a:rPr lang="tr-TR" dirty="0" err="1"/>
              <a:t>Technological</a:t>
            </a:r>
            <a:r>
              <a:rPr lang="tr-TR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60714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9D59AF0-B18C-49DC-A594-7ACA0B7BC4BB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tr-TR" dirty="0" err="1"/>
              <a:t>Recommendations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Conclusions</a:t>
            </a: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D90351F-8BB9-46E8-B6B9-8E19BF903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climate change mitigation and adaptation measures to increase the resilience of forests in Central Asia?</a:t>
            </a:r>
          </a:p>
          <a:p>
            <a:r>
              <a:rPr lang="en-US" dirty="0"/>
              <a:t>What could be the best SFM practices under the impact of climate change?</a:t>
            </a:r>
            <a:endParaRPr lang="tr-TR" dirty="0"/>
          </a:p>
          <a:p>
            <a:r>
              <a:rPr lang="tr-TR" dirty="0" err="1"/>
              <a:t>What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n</a:t>
            </a:r>
            <a:r>
              <a:rPr lang="en-US" dirty="0" err="1"/>
              <a:t>ature</a:t>
            </a:r>
            <a:r>
              <a:rPr lang="en-US" dirty="0"/>
              <a:t>-based solutions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SFM?</a:t>
            </a:r>
            <a:endParaRPr lang="en-US" dirty="0"/>
          </a:p>
          <a:p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469799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other</a:t>
            </a:r>
            <a:r>
              <a:rPr lang="tr-TR" dirty="0"/>
              <a:t> </a:t>
            </a:r>
            <a:r>
              <a:rPr lang="tr-TR" dirty="0" err="1" smtClean="0"/>
              <a:t>matters</a:t>
            </a:r>
            <a:r>
              <a:rPr lang="tr-TR" dirty="0" smtClean="0"/>
              <a:t> </a:t>
            </a:r>
            <a:r>
              <a:rPr lang="tr-TR" dirty="0" err="1" smtClean="0"/>
              <a:t>related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SFM and CC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40080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269</Words>
  <Application>Microsoft Office PowerPoint</Application>
  <PresentationFormat>Geniş ekran</PresentationFormat>
  <Paragraphs>43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Office Teması</vt:lpstr>
      <vt:lpstr>Conference on Climate Change Impact on Forests of Central Asia  3-5 August 2021 Antalya/Turkey </vt:lpstr>
      <vt:lpstr>Detailed Information About the Resource Persons Who Prepared the Report</vt:lpstr>
      <vt:lpstr>Information about the country</vt:lpstr>
      <vt:lpstr>Policy</vt:lpstr>
      <vt:lpstr>Institutional structures related to forestry and climate change</vt:lpstr>
      <vt:lpstr>State of Forests and GHG Inventory 1990-2020</vt:lpstr>
      <vt:lpstr>Climate projections and scenarios in CA</vt:lpstr>
      <vt:lpstr>Observed Changes in Forests since 1990</vt:lpstr>
      <vt:lpstr>Sustainable Forest Management and CC Actions</vt:lpstr>
      <vt:lpstr>Challenges, gaps and barriers for SFM</vt:lpstr>
      <vt:lpstr>Enabling environment and options for improved SFM</vt:lpstr>
      <vt:lpstr>Recommendations and Conclusions</vt:lpstr>
      <vt:lpstr>Any other matters related to SFM and CC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Conference on Climate Change Impact on Forests of Central Asia</dc:title>
  <dc:creator>microsoft user</dc:creator>
  <cp:lastModifiedBy>Windows Kullanıcısı</cp:lastModifiedBy>
  <cp:revision>11</cp:revision>
  <dcterms:created xsi:type="dcterms:W3CDTF">2021-07-12T06:59:31Z</dcterms:created>
  <dcterms:modified xsi:type="dcterms:W3CDTF">2021-07-13T05:57:47Z</dcterms:modified>
</cp:coreProperties>
</file>