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7"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FD8048-2E5A-4670-A5D2-01B132A0EDCD}" type="doc">
      <dgm:prSet loTypeId="urn:microsoft.com/office/officeart/2005/8/layout/bProcess3" loCatId="process" qsTypeId="urn:microsoft.com/office/officeart/2005/8/quickstyle/simple1" qsCatId="simple" csTypeId="urn:microsoft.com/office/officeart/2005/8/colors/accent0_2" csCatId="mainScheme" phldr="1"/>
      <dgm:spPr/>
      <dgm:t>
        <a:bodyPr/>
        <a:lstStyle/>
        <a:p>
          <a:endParaRPr lang="tr-TR"/>
        </a:p>
      </dgm:t>
    </dgm:pt>
    <dgm:pt modelId="{4F041D30-8539-479B-8928-70ACA7D5D307}">
      <dgm:prSet phldrT="[Metin]" custT="1"/>
      <dgm:spPr/>
      <dgm:t>
        <a:bodyPr/>
        <a:lstStyle/>
        <a:p>
          <a:r>
            <a:rPr lang="en-US" sz="1400" noProof="0" dirty="0" smtClean="0"/>
            <a:t>The targets set forth in the development plan and, if any, regional plans, regional development strategies and other strategy documents.</a:t>
          </a:r>
          <a:endParaRPr lang="en-US" sz="1400" noProof="0" dirty="0"/>
        </a:p>
      </dgm:t>
    </dgm:pt>
    <dgm:pt modelId="{D310DECB-1868-4BAE-8CDB-D1FF44ECF9D9}" type="parTrans" cxnId="{2CE8A897-EB19-4557-8E82-A178CBD99346}">
      <dgm:prSet/>
      <dgm:spPr/>
      <dgm:t>
        <a:bodyPr/>
        <a:lstStyle/>
        <a:p>
          <a:endParaRPr lang="tr-TR"/>
        </a:p>
      </dgm:t>
    </dgm:pt>
    <dgm:pt modelId="{6E404722-8B72-41BD-8CB6-D27C0F5C3AB6}" type="sibTrans" cxnId="{2CE8A897-EB19-4557-8E82-A178CBD99346}">
      <dgm:prSet/>
      <dgm:spPr/>
      <dgm:t>
        <a:bodyPr/>
        <a:lstStyle/>
        <a:p>
          <a:endParaRPr lang="tr-TR"/>
        </a:p>
      </dgm:t>
    </dgm:pt>
    <dgm:pt modelId="{0F142FFF-DFA2-4B91-A709-186F2FB6EDE5}">
      <dgm:prSet phldrT="[Metin]" custT="1"/>
      <dgm:spPr/>
      <dgm:t>
        <a:bodyPr/>
        <a:lstStyle/>
        <a:p>
          <a:r>
            <a:rPr lang="en-US" sz="1400" noProof="0" dirty="0" smtClean="0"/>
            <a:t>Spatial Strategy Plans</a:t>
          </a:r>
          <a:endParaRPr lang="en-US" sz="1400" noProof="0" dirty="0"/>
        </a:p>
      </dgm:t>
    </dgm:pt>
    <dgm:pt modelId="{0B1BBDAD-92F6-4F61-A03F-280232166B12}" type="parTrans" cxnId="{F25F4625-69B0-4A95-AACF-413BB7EFC452}">
      <dgm:prSet/>
      <dgm:spPr/>
      <dgm:t>
        <a:bodyPr/>
        <a:lstStyle/>
        <a:p>
          <a:endParaRPr lang="tr-TR"/>
        </a:p>
      </dgm:t>
    </dgm:pt>
    <dgm:pt modelId="{128E8F7F-4417-4A5B-AF41-92DD08596F0F}" type="sibTrans" cxnId="{F25F4625-69B0-4A95-AACF-413BB7EFC452}">
      <dgm:prSet/>
      <dgm:spPr/>
      <dgm:t>
        <a:bodyPr/>
        <a:lstStyle/>
        <a:p>
          <a:endParaRPr lang="tr-TR"/>
        </a:p>
      </dgm:t>
    </dgm:pt>
    <dgm:pt modelId="{77D830FE-BC37-4285-AEDC-4EC3060F35D9}">
      <dgm:prSet phldrT="[Metin]" custT="1"/>
      <dgm:spPr/>
      <dgm:t>
        <a:bodyPr/>
        <a:lstStyle/>
        <a:p>
          <a:r>
            <a:rPr lang="en-US" sz="1400" noProof="0" dirty="0" smtClean="0"/>
            <a:t>Environmental Plans- Landscapes Plans</a:t>
          </a:r>
          <a:endParaRPr lang="en-US" sz="1400" noProof="0" dirty="0"/>
        </a:p>
      </dgm:t>
    </dgm:pt>
    <dgm:pt modelId="{CAA073CD-59CA-4301-B608-F7EEB686A3C7}" type="parTrans" cxnId="{2EE330CD-82CF-4B82-856B-CBE0E8866B54}">
      <dgm:prSet/>
      <dgm:spPr/>
      <dgm:t>
        <a:bodyPr/>
        <a:lstStyle/>
        <a:p>
          <a:endParaRPr lang="tr-TR"/>
        </a:p>
      </dgm:t>
    </dgm:pt>
    <dgm:pt modelId="{0FF309E6-60C4-4DD1-BE66-8AC2A268799F}" type="sibTrans" cxnId="{2EE330CD-82CF-4B82-856B-CBE0E8866B54}">
      <dgm:prSet/>
      <dgm:spPr/>
      <dgm:t>
        <a:bodyPr/>
        <a:lstStyle/>
        <a:p>
          <a:endParaRPr lang="tr-TR"/>
        </a:p>
      </dgm:t>
    </dgm:pt>
    <dgm:pt modelId="{A2F666E3-E820-47DF-AA11-7C3CFFBC0AB8}">
      <dgm:prSet phldrT="[Metin]" custT="1"/>
      <dgm:spPr/>
      <dgm:t>
        <a:bodyPr/>
        <a:lstStyle/>
        <a:p>
          <a:r>
            <a:rPr lang="en-US" sz="1400" noProof="0" dirty="0" smtClean="0"/>
            <a:t>Zoning Plans</a:t>
          </a:r>
          <a:endParaRPr lang="en-US" sz="1400" noProof="0" dirty="0"/>
        </a:p>
      </dgm:t>
    </dgm:pt>
    <dgm:pt modelId="{0CCA6A18-BDFB-49A1-9571-B958A9ACD43F}" type="parTrans" cxnId="{FBD430B6-8A29-408C-9097-813E9CB83BB0}">
      <dgm:prSet/>
      <dgm:spPr/>
      <dgm:t>
        <a:bodyPr/>
        <a:lstStyle/>
        <a:p>
          <a:endParaRPr lang="tr-TR"/>
        </a:p>
      </dgm:t>
    </dgm:pt>
    <dgm:pt modelId="{A54C9FD3-1F35-49E7-8C8E-30F68D286D28}" type="sibTrans" cxnId="{FBD430B6-8A29-408C-9097-813E9CB83BB0}">
      <dgm:prSet/>
      <dgm:spPr/>
      <dgm:t>
        <a:bodyPr/>
        <a:lstStyle/>
        <a:p>
          <a:endParaRPr lang="tr-TR"/>
        </a:p>
      </dgm:t>
    </dgm:pt>
    <dgm:pt modelId="{1B22818C-A1FF-4A48-817F-58A4FF09A19C}" type="pres">
      <dgm:prSet presAssocID="{CCFD8048-2E5A-4670-A5D2-01B132A0EDCD}" presName="Name0" presStyleCnt="0">
        <dgm:presLayoutVars>
          <dgm:dir/>
          <dgm:resizeHandles val="exact"/>
        </dgm:presLayoutVars>
      </dgm:prSet>
      <dgm:spPr/>
    </dgm:pt>
    <dgm:pt modelId="{816FC604-D51B-41D8-8A85-90D2180C20DC}" type="pres">
      <dgm:prSet presAssocID="{4F041D30-8539-479B-8928-70ACA7D5D307}" presName="node" presStyleLbl="node1" presStyleIdx="0" presStyleCnt="4">
        <dgm:presLayoutVars>
          <dgm:bulletEnabled val="1"/>
        </dgm:presLayoutVars>
      </dgm:prSet>
      <dgm:spPr/>
    </dgm:pt>
    <dgm:pt modelId="{27EEF18A-399D-466E-9537-64B626BA48D7}" type="pres">
      <dgm:prSet presAssocID="{6E404722-8B72-41BD-8CB6-D27C0F5C3AB6}" presName="sibTrans" presStyleLbl="sibTrans1D1" presStyleIdx="0" presStyleCnt="3"/>
      <dgm:spPr/>
    </dgm:pt>
    <dgm:pt modelId="{60780357-8122-4D62-85F1-10BC91E8AA20}" type="pres">
      <dgm:prSet presAssocID="{6E404722-8B72-41BD-8CB6-D27C0F5C3AB6}" presName="connectorText" presStyleLbl="sibTrans1D1" presStyleIdx="0" presStyleCnt="3"/>
      <dgm:spPr/>
    </dgm:pt>
    <dgm:pt modelId="{909C3327-9852-4F7E-8D61-9F2CD91D7F65}" type="pres">
      <dgm:prSet presAssocID="{0F142FFF-DFA2-4B91-A709-186F2FB6EDE5}" presName="node" presStyleLbl="node1" presStyleIdx="1" presStyleCnt="4">
        <dgm:presLayoutVars>
          <dgm:bulletEnabled val="1"/>
        </dgm:presLayoutVars>
      </dgm:prSet>
      <dgm:spPr/>
    </dgm:pt>
    <dgm:pt modelId="{F2DD6BE0-6D3A-4345-A081-6AD57FCE000E}" type="pres">
      <dgm:prSet presAssocID="{128E8F7F-4417-4A5B-AF41-92DD08596F0F}" presName="sibTrans" presStyleLbl="sibTrans1D1" presStyleIdx="1" presStyleCnt="3"/>
      <dgm:spPr/>
    </dgm:pt>
    <dgm:pt modelId="{F960BAD1-8073-4908-BD76-E68AE3589954}" type="pres">
      <dgm:prSet presAssocID="{128E8F7F-4417-4A5B-AF41-92DD08596F0F}" presName="connectorText" presStyleLbl="sibTrans1D1" presStyleIdx="1" presStyleCnt="3"/>
      <dgm:spPr/>
    </dgm:pt>
    <dgm:pt modelId="{D603C99C-EF0E-4044-8192-6C93A98A0A2C}" type="pres">
      <dgm:prSet presAssocID="{77D830FE-BC37-4285-AEDC-4EC3060F35D9}" presName="node" presStyleLbl="node1" presStyleIdx="2" presStyleCnt="4">
        <dgm:presLayoutVars>
          <dgm:bulletEnabled val="1"/>
        </dgm:presLayoutVars>
      </dgm:prSet>
      <dgm:spPr/>
    </dgm:pt>
    <dgm:pt modelId="{AEF419E4-92E7-4333-9BC3-C57F564BF19C}" type="pres">
      <dgm:prSet presAssocID="{0FF309E6-60C4-4DD1-BE66-8AC2A268799F}" presName="sibTrans" presStyleLbl="sibTrans1D1" presStyleIdx="2" presStyleCnt="3"/>
      <dgm:spPr/>
    </dgm:pt>
    <dgm:pt modelId="{F8C11F86-4563-41E4-A6D8-723503630168}" type="pres">
      <dgm:prSet presAssocID="{0FF309E6-60C4-4DD1-BE66-8AC2A268799F}" presName="connectorText" presStyleLbl="sibTrans1D1" presStyleIdx="2" presStyleCnt="3"/>
      <dgm:spPr/>
    </dgm:pt>
    <dgm:pt modelId="{3BCAEC1A-176A-453A-8616-DB5B77B734B5}" type="pres">
      <dgm:prSet presAssocID="{A2F666E3-E820-47DF-AA11-7C3CFFBC0AB8}" presName="node" presStyleLbl="node1" presStyleIdx="3" presStyleCnt="4">
        <dgm:presLayoutVars>
          <dgm:bulletEnabled val="1"/>
        </dgm:presLayoutVars>
      </dgm:prSet>
      <dgm:spPr/>
    </dgm:pt>
  </dgm:ptLst>
  <dgm:cxnLst>
    <dgm:cxn modelId="{F25F4625-69B0-4A95-AACF-413BB7EFC452}" srcId="{CCFD8048-2E5A-4670-A5D2-01B132A0EDCD}" destId="{0F142FFF-DFA2-4B91-A709-186F2FB6EDE5}" srcOrd="1" destOrd="0" parTransId="{0B1BBDAD-92F6-4F61-A03F-280232166B12}" sibTransId="{128E8F7F-4417-4A5B-AF41-92DD08596F0F}"/>
    <dgm:cxn modelId="{C09CAE98-FE90-4EAC-92EE-D6CD4FECE291}" type="presOf" srcId="{128E8F7F-4417-4A5B-AF41-92DD08596F0F}" destId="{F960BAD1-8073-4908-BD76-E68AE3589954}" srcOrd="1" destOrd="0" presId="urn:microsoft.com/office/officeart/2005/8/layout/bProcess3"/>
    <dgm:cxn modelId="{69EBD8D7-14A3-4EAB-A518-37D8C41F31A9}" type="presOf" srcId="{0FF309E6-60C4-4DD1-BE66-8AC2A268799F}" destId="{AEF419E4-92E7-4333-9BC3-C57F564BF19C}" srcOrd="0" destOrd="0" presId="urn:microsoft.com/office/officeart/2005/8/layout/bProcess3"/>
    <dgm:cxn modelId="{2EE330CD-82CF-4B82-856B-CBE0E8866B54}" srcId="{CCFD8048-2E5A-4670-A5D2-01B132A0EDCD}" destId="{77D830FE-BC37-4285-AEDC-4EC3060F35D9}" srcOrd="2" destOrd="0" parTransId="{CAA073CD-59CA-4301-B608-F7EEB686A3C7}" sibTransId="{0FF309E6-60C4-4DD1-BE66-8AC2A268799F}"/>
    <dgm:cxn modelId="{220E63A8-ECFF-4DAE-A943-E3E42D0572BF}" type="presOf" srcId="{77D830FE-BC37-4285-AEDC-4EC3060F35D9}" destId="{D603C99C-EF0E-4044-8192-6C93A98A0A2C}" srcOrd="0" destOrd="0" presId="urn:microsoft.com/office/officeart/2005/8/layout/bProcess3"/>
    <dgm:cxn modelId="{96B1B5F5-A2D1-4A7E-BAC1-12A5AB5E2291}" type="presOf" srcId="{6E404722-8B72-41BD-8CB6-D27C0F5C3AB6}" destId="{60780357-8122-4D62-85F1-10BC91E8AA20}" srcOrd="1" destOrd="0" presId="urn:microsoft.com/office/officeart/2005/8/layout/bProcess3"/>
    <dgm:cxn modelId="{2FEE114D-8FFC-4483-9227-07E8AECA2D36}" type="presOf" srcId="{0F142FFF-DFA2-4B91-A709-186F2FB6EDE5}" destId="{909C3327-9852-4F7E-8D61-9F2CD91D7F65}" srcOrd="0" destOrd="0" presId="urn:microsoft.com/office/officeart/2005/8/layout/bProcess3"/>
    <dgm:cxn modelId="{17516A91-74A7-42C3-B2A1-74E8367C5EA4}" type="presOf" srcId="{6E404722-8B72-41BD-8CB6-D27C0F5C3AB6}" destId="{27EEF18A-399D-466E-9537-64B626BA48D7}" srcOrd="0" destOrd="0" presId="urn:microsoft.com/office/officeart/2005/8/layout/bProcess3"/>
    <dgm:cxn modelId="{2CE8A897-EB19-4557-8E82-A178CBD99346}" srcId="{CCFD8048-2E5A-4670-A5D2-01B132A0EDCD}" destId="{4F041D30-8539-479B-8928-70ACA7D5D307}" srcOrd="0" destOrd="0" parTransId="{D310DECB-1868-4BAE-8CDB-D1FF44ECF9D9}" sibTransId="{6E404722-8B72-41BD-8CB6-D27C0F5C3AB6}"/>
    <dgm:cxn modelId="{D2840CEC-5665-4D50-8168-50ADC498F199}" type="presOf" srcId="{0FF309E6-60C4-4DD1-BE66-8AC2A268799F}" destId="{F8C11F86-4563-41E4-A6D8-723503630168}" srcOrd="1" destOrd="0" presId="urn:microsoft.com/office/officeart/2005/8/layout/bProcess3"/>
    <dgm:cxn modelId="{D85CEE0D-6DB8-4B5B-85BC-30A352BC54CD}" type="presOf" srcId="{A2F666E3-E820-47DF-AA11-7C3CFFBC0AB8}" destId="{3BCAEC1A-176A-453A-8616-DB5B77B734B5}" srcOrd="0" destOrd="0" presId="urn:microsoft.com/office/officeart/2005/8/layout/bProcess3"/>
    <dgm:cxn modelId="{59CF3161-76E3-4591-8B6D-833001C17244}" type="presOf" srcId="{4F041D30-8539-479B-8928-70ACA7D5D307}" destId="{816FC604-D51B-41D8-8A85-90D2180C20DC}" srcOrd="0" destOrd="0" presId="urn:microsoft.com/office/officeart/2005/8/layout/bProcess3"/>
    <dgm:cxn modelId="{8E68EA11-E2C0-4A37-9BD7-1FBF9FA74394}" type="presOf" srcId="{CCFD8048-2E5A-4670-A5D2-01B132A0EDCD}" destId="{1B22818C-A1FF-4A48-817F-58A4FF09A19C}" srcOrd="0" destOrd="0" presId="urn:microsoft.com/office/officeart/2005/8/layout/bProcess3"/>
    <dgm:cxn modelId="{FBD430B6-8A29-408C-9097-813E9CB83BB0}" srcId="{CCFD8048-2E5A-4670-A5D2-01B132A0EDCD}" destId="{A2F666E3-E820-47DF-AA11-7C3CFFBC0AB8}" srcOrd="3" destOrd="0" parTransId="{0CCA6A18-BDFB-49A1-9571-B958A9ACD43F}" sibTransId="{A54C9FD3-1F35-49E7-8C8E-30F68D286D28}"/>
    <dgm:cxn modelId="{74A7D6AB-6862-4382-A52F-C8E2EEF76E16}" type="presOf" srcId="{128E8F7F-4417-4A5B-AF41-92DD08596F0F}" destId="{F2DD6BE0-6D3A-4345-A081-6AD57FCE000E}" srcOrd="0" destOrd="0" presId="urn:microsoft.com/office/officeart/2005/8/layout/bProcess3"/>
    <dgm:cxn modelId="{E0F3FA27-9F00-4EA4-AA63-F101587BC9F9}" type="presParOf" srcId="{1B22818C-A1FF-4A48-817F-58A4FF09A19C}" destId="{816FC604-D51B-41D8-8A85-90D2180C20DC}" srcOrd="0" destOrd="0" presId="urn:microsoft.com/office/officeart/2005/8/layout/bProcess3"/>
    <dgm:cxn modelId="{88813C71-0ED8-4F5C-BBF5-5ECFDEDF1471}" type="presParOf" srcId="{1B22818C-A1FF-4A48-817F-58A4FF09A19C}" destId="{27EEF18A-399D-466E-9537-64B626BA48D7}" srcOrd="1" destOrd="0" presId="urn:microsoft.com/office/officeart/2005/8/layout/bProcess3"/>
    <dgm:cxn modelId="{B9ACCC8F-41E1-4137-AFF4-48344F506B7D}" type="presParOf" srcId="{27EEF18A-399D-466E-9537-64B626BA48D7}" destId="{60780357-8122-4D62-85F1-10BC91E8AA20}" srcOrd="0" destOrd="0" presId="urn:microsoft.com/office/officeart/2005/8/layout/bProcess3"/>
    <dgm:cxn modelId="{36860BC8-614C-4753-BF5A-A337A87C3EAC}" type="presParOf" srcId="{1B22818C-A1FF-4A48-817F-58A4FF09A19C}" destId="{909C3327-9852-4F7E-8D61-9F2CD91D7F65}" srcOrd="2" destOrd="0" presId="urn:microsoft.com/office/officeart/2005/8/layout/bProcess3"/>
    <dgm:cxn modelId="{08E6D7FC-556A-4B4C-9FE3-269205F261DC}" type="presParOf" srcId="{1B22818C-A1FF-4A48-817F-58A4FF09A19C}" destId="{F2DD6BE0-6D3A-4345-A081-6AD57FCE000E}" srcOrd="3" destOrd="0" presId="urn:microsoft.com/office/officeart/2005/8/layout/bProcess3"/>
    <dgm:cxn modelId="{A6004B67-E441-457C-A76F-7D59EBEE91AA}" type="presParOf" srcId="{F2DD6BE0-6D3A-4345-A081-6AD57FCE000E}" destId="{F960BAD1-8073-4908-BD76-E68AE3589954}" srcOrd="0" destOrd="0" presId="urn:microsoft.com/office/officeart/2005/8/layout/bProcess3"/>
    <dgm:cxn modelId="{2E7C529E-C89E-4AB7-966D-EBA79DB5525D}" type="presParOf" srcId="{1B22818C-A1FF-4A48-817F-58A4FF09A19C}" destId="{D603C99C-EF0E-4044-8192-6C93A98A0A2C}" srcOrd="4" destOrd="0" presId="urn:microsoft.com/office/officeart/2005/8/layout/bProcess3"/>
    <dgm:cxn modelId="{14A354E0-D958-482D-8A13-18EA73211BAB}" type="presParOf" srcId="{1B22818C-A1FF-4A48-817F-58A4FF09A19C}" destId="{AEF419E4-92E7-4333-9BC3-C57F564BF19C}" srcOrd="5" destOrd="0" presId="urn:microsoft.com/office/officeart/2005/8/layout/bProcess3"/>
    <dgm:cxn modelId="{502BD3E8-43B8-479E-BA32-4B2D3357BD9A}" type="presParOf" srcId="{AEF419E4-92E7-4333-9BC3-C57F564BF19C}" destId="{F8C11F86-4563-41E4-A6D8-723503630168}" srcOrd="0" destOrd="0" presId="urn:microsoft.com/office/officeart/2005/8/layout/bProcess3"/>
    <dgm:cxn modelId="{FAA4A5A4-B1DE-42A6-B296-8DE4B1A04C51}" type="presParOf" srcId="{1B22818C-A1FF-4A48-817F-58A4FF09A19C}" destId="{3BCAEC1A-176A-453A-8616-DB5B77B734B5}" srcOrd="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EEF18A-399D-466E-9537-64B626BA48D7}">
      <dsp:nvSpPr>
        <dsp:cNvPr id="0" name=""/>
        <dsp:cNvSpPr/>
      </dsp:nvSpPr>
      <dsp:spPr>
        <a:xfrm>
          <a:off x="3247472" y="648606"/>
          <a:ext cx="501098" cy="91440"/>
        </a:xfrm>
        <a:custGeom>
          <a:avLst/>
          <a:gdLst/>
          <a:ahLst/>
          <a:cxnLst/>
          <a:rect l="0" t="0" r="0" b="0"/>
          <a:pathLst>
            <a:path>
              <a:moveTo>
                <a:pt x="0" y="45720"/>
              </a:moveTo>
              <a:lnTo>
                <a:pt x="501098"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484728" y="691667"/>
        <a:ext cx="26584" cy="5316"/>
      </dsp:txXfrm>
    </dsp:sp>
    <dsp:sp modelId="{816FC604-D51B-41D8-8A85-90D2180C20DC}">
      <dsp:nvSpPr>
        <dsp:cNvPr id="0" name=""/>
        <dsp:cNvSpPr/>
      </dsp:nvSpPr>
      <dsp:spPr>
        <a:xfrm>
          <a:off x="937540" y="806"/>
          <a:ext cx="2311731" cy="1387038"/>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noProof="0" dirty="0" smtClean="0"/>
            <a:t>The targets set forth in the development plan and, if any, regional plans, regional development strategies and other strategy documents.</a:t>
          </a:r>
          <a:endParaRPr lang="en-US" sz="1400" kern="1200" noProof="0" dirty="0"/>
        </a:p>
      </dsp:txBody>
      <dsp:txXfrm>
        <a:off x="937540" y="806"/>
        <a:ext cx="2311731" cy="1387038"/>
      </dsp:txXfrm>
    </dsp:sp>
    <dsp:sp modelId="{F2DD6BE0-6D3A-4345-A081-6AD57FCE000E}">
      <dsp:nvSpPr>
        <dsp:cNvPr id="0" name=""/>
        <dsp:cNvSpPr/>
      </dsp:nvSpPr>
      <dsp:spPr>
        <a:xfrm>
          <a:off x="6090901" y="648606"/>
          <a:ext cx="501098" cy="91440"/>
        </a:xfrm>
        <a:custGeom>
          <a:avLst/>
          <a:gdLst/>
          <a:ahLst/>
          <a:cxnLst/>
          <a:rect l="0" t="0" r="0" b="0"/>
          <a:pathLst>
            <a:path>
              <a:moveTo>
                <a:pt x="0" y="45720"/>
              </a:moveTo>
              <a:lnTo>
                <a:pt x="501098"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6328158" y="691667"/>
        <a:ext cx="26584" cy="5316"/>
      </dsp:txXfrm>
    </dsp:sp>
    <dsp:sp modelId="{909C3327-9852-4F7E-8D61-9F2CD91D7F65}">
      <dsp:nvSpPr>
        <dsp:cNvPr id="0" name=""/>
        <dsp:cNvSpPr/>
      </dsp:nvSpPr>
      <dsp:spPr>
        <a:xfrm>
          <a:off x="3780970" y="806"/>
          <a:ext cx="2311731" cy="1387038"/>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noProof="0" dirty="0" smtClean="0"/>
            <a:t>Spatial Strategy Plans</a:t>
          </a:r>
          <a:endParaRPr lang="en-US" sz="1400" kern="1200" noProof="0" dirty="0"/>
        </a:p>
      </dsp:txBody>
      <dsp:txXfrm>
        <a:off x="3780970" y="806"/>
        <a:ext cx="2311731" cy="1387038"/>
      </dsp:txXfrm>
    </dsp:sp>
    <dsp:sp modelId="{AEF419E4-92E7-4333-9BC3-C57F564BF19C}">
      <dsp:nvSpPr>
        <dsp:cNvPr id="0" name=""/>
        <dsp:cNvSpPr/>
      </dsp:nvSpPr>
      <dsp:spPr>
        <a:xfrm>
          <a:off x="2093406" y="1386045"/>
          <a:ext cx="5686859" cy="501098"/>
        </a:xfrm>
        <a:custGeom>
          <a:avLst/>
          <a:gdLst/>
          <a:ahLst/>
          <a:cxnLst/>
          <a:rect l="0" t="0" r="0" b="0"/>
          <a:pathLst>
            <a:path>
              <a:moveTo>
                <a:pt x="5686859" y="0"/>
              </a:moveTo>
              <a:lnTo>
                <a:pt x="5686859" y="267649"/>
              </a:lnTo>
              <a:lnTo>
                <a:pt x="0" y="267649"/>
              </a:lnTo>
              <a:lnTo>
                <a:pt x="0" y="501098"/>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794044" y="1633936"/>
        <a:ext cx="285583" cy="5316"/>
      </dsp:txXfrm>
    </dsp:sp>
    <dsp:sp modelId="{D603C99C-EF0E-4044-8192-6C93A98A0A2C}">
      <dsp:nvSpPr>
        <dsp:cNvPr id="0" name=""/>
        <dsp:cNvSpPr/>
      </dsp:nvSpPr>
      <dsp:spPr>
        <a:xfrm>
          <a:off x="6624399" y="806"/>
          <a:ext cx="2311731" cy="1387038"/>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noProof="0" dirty="0" smtClean="0"/>
            <a:t>Environmental Plans- Landscapes Plans</a:t>
          </a:r>
          <a:endParaRPr lang="en-US" sz="1400" kern="1200" noProof="0" dirty="0"/>
        </a:p>
      </dsp:txBody>
      <dsp:txXfrm>
        <a:off x="6624399" y="806"/>
        <a:ext cx="2311731" cy="1387038"/>
      </dsp:txXfrm>
    </dsp:sp>
    <dsp:sp modelId="{3BCAEC1A-176A-453A-8616-DB5B77B734B5}">
      <dsp:nvSpPr>
        <dsp:cNvPr id="0" name=""/>
        <dsp:cNvSpPr/>
      </dsp:nvSpPr>
      <dsp:spPr>
        <a:xfrm>
          <a:off x="937540" y="1919543"/>
          <a:ext cx="2311731" cy="1387038"/>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noProof="0" dirty="0" smtClean="0"/>
            <a:t>Zoning Plans</a:t>
          </a:r>
          <a:endParaRPr lang="en-US" sz="1400" kern="1200" noProof="0" dirty="0"/>
        </a:p>
      </dsp:txBody>
      <dsp:txXfrm>
        <a:off x="937540" y="1919543"/>
        <a:ext cx="2311731" cy="1387038"/>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AEAB0BA4-7F6C-4DB2-8DB5-4EF0F392B5DB}" type="datetimeFigureOut">
              <a:rPr lang="tr-TR" smtClean="0"/>
              <a:t>28.04.2022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8667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AB0BA4-7F6C-4DB2-8DB5-4EF0F392B5DB}" type="datetimeFigureOut">
              <a:rPr lang="tr-TR" smtClean="0"/>
              <a:t>28.04.2022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3376989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AEAB0BA4-7F6C-4DB2-8DB5-4EF0F392B5DB}" type="datetimeFigureOut">
              <a:rPr lang="tr-TR" smtClean="0"/>
              <a:t>28.04.2022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2717216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EAB0BA4-7F6C-4DB2-8DB5-4EF0F392B5DB}" type="datetimeFigureOut">
              <a:rPr lang="tr-TR" smtClean="0"/>
              <a:t>28.04.2022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1730903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EAB0BA4-7F6C-4DB2-8DB5-4EF0F392B5DB}" type="datetimeFigureOut">
              <a:rPr lang="tr-TR" smtClean="0"/>
              <a:t>28.04.2022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235802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EAB0BA4-7F6C-4DB2-8DB5-4EF0F392B5DB}" type="datetimeFigureOut">
              <a:rPr lang="tr-TR" smtClean="0"/>
              <a:t>28.04.2022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3487765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AB0BA4-7F6C-4DB2-8DB5-4EF0F392B5DB}" type="datetimeFigureOut">
              <a:rPr lang="tr-TR" smtClean="0"/>
              <a:t>28.04.2022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1746817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AEAB0BA4-7F6C-4DB2-8DB5-4EF0F392B5DB}" type="datetimeFigureOut">
              <a:rPr lang="tr-TR" smtClean="0"/>
              <a:t>28.04.2022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1926072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AEAB0BA4-7F6C-4DB2-8DB5-4EF0F392B5DB}" type="datetimeFigureOut">
              <a:rPr lang="tr-TR" smtClean="0"/>
              <a:t>28.04.2022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2712984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AB0BA4-7F6C-4DB2-8DB5-4EF0F392B5DB}" type="datetimeFigureOut">
              <a:rPr lang="tr-TR" smtClean="0"/>
              <a:t>28.04.2022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97064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EAB0BA4-7F6C-4DB2-8DB5-4EF0F392B5DB}" type="datetimeFigureOut">
              <a:rPr lang="tr-TR" smtClean="0"/>
              <a:t>28.04.2022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8009134-7E74-4FDF-A38C-321424B02C4C}" type="slidenum">
              <a:rPr lang="tr-TR" smtClean="0"/>
              <a:t>‹#›</a:t>
            </a:fld>
            <a:endParaRPr lang="tr-TR"/>
          </a:p>
        </p:txBody>
      </p:sp>
    </p:spTree>
    <p:extLst>
      <p:ext uri="{BB962C8B-B14F-4D97-AF65-F5344CB8AC3E}">
        <p14:creationId xmlns:p14="http://schemas.microsoft.com/office/powerpoint/2010/main" val="1882527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AB0BA4-7F6C-4DB2-8DB5-4EF0F392B5DB}" type="datetimeFigureOut">
              <a:rPr lang="tr-TR" smtClean="0"/>
              <a:t>28.04.2022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009134-7E74-4FDF-A38C-321424B02C4C}" type="slidenum">
              <a:rPr lang="tr-TR" smtClean="0"/>
              <a:t>‹#›</a:t>
            </a:fld>
            <a:endParaRPr lang="tr-TR"/>
          </a:p>
        </p:txBody>
      </p:sp>
    </p:spTree>
    <p:extLst>
      <p:ext uri="{BB962C8B-B14F-4D97-AF65-F5344CB8AC3E}">
        <p14:creationId xmlns:p14="http://schemas.microsoft.com/office/powerpoint/2010/main" val="12097978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smailbelen52@gmail.com" TargetMode="External"/><Relationship Id="rId2" Type="http://schemas.openxmlformats.org/officeDocument/2006/relationships/hyperlink" Target="http://www.gonder.org.tr/" TargetMode="External"/><Relationship Id="rId1" Type="http://schemas.openxmlformats.org/officeDocument/2006/relationships/slideLayout" Target="../slideLayouts/slideLayout1.xml"/><Relationship Id="rId4" Type="http://schemas.openxmlformats.org/officeDocument/2006/relationships/hyperlink" Target="https://uni-kassel.zoom.us/j/93148848298?pwd=TG82OHloUCtEWHpuVDVCMUZ1REMwQT09"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maps/dir/Ankara/Kassel,+Almanya/Bozkurt%2FKastamonu/Trabzon/@42.5000832,21.3790942,4.48z/data=!4m26!4m25!1m5!1m1!1s0x14d347d520732db1:0xbdc57b0c0842b8d!2m2!1d32.8597419!2d39.9333635!1m5!1m1!1s0x47bb3f4e9f7a6c1d:0x2f84633d58221747!2m2!1d9.4797461!2d51.3127114!1m5!1m1!1s0x4085427b85a7ac65:0x151a80fd3b9525f3!2m2!1d34.0118902!2d41.8670996!1m5!1m1!1s0x40643c38252c2f9b:0xa564e28fd61368d0!2m2!1d39.5847944!2d40.799241!3e0" TargetMode="External"/><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https://www.mevzuat.gov.tr/MevzuatMetin/1.5.3194.pdf" TargetMode="Externa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tmp"/><Relationship Id="rId1" Type="http://schemas.openxmlformats.org/officeDocument/2006/relationships/slideLayout" Target="../slideLayouts/slideLayout2.xml"/><Relationship Id="rId5" Type="http://schemas.openxmlformats.org/officeDocument/2006/relationships/hyperlink" Target="http://www.gonder.org.tr/wp-content/uploads/2015/01/The-World-Bank-Sector_Note-on-Watershed-Management.pdf" TargetMode="External"/><Relationship Id="rId4" Type="http://schemas.openxmlformats.org/officeDocument/2006/relationships/image" Target="../media/image5.tm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hyperlink" Target="https://www.resmigazete.gov.tr/eskiler/2014/07/20140704-23.ht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gonder.org.tr/?p=11271" TargetMode="External"/><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qkrnTiHxhWs" TargetMode="External"/><Relationship Id="rId2" Type="http://schemas.openxmlformats.org/officeDocument/2006/relationships/hyperlink" Target="https://haberler.itu.edu.tr/en/newsdetail/2021/08/20/bozkurt-flood-disaster-causes-and-findings" TargetMode="External"/><Relationship Id="rId1" Type="http://schemas.openxmlformats.org/officeDocument/2006/relationships/slideLayout" Target="../slideLayouts/slideLayout2.xml"/><Relationship Id="rId4" Type="http://schemas.openxmlformats.org/officeDocument/2006/relationships/hyperlink" Target="https://news.sky.com/video/turkey-flash-flood-sweeps-away-cars-in-bozkurt-near-the-black-sea-12380943"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75855" y="489527"/>
            <a:ext cx="10815781" cy="1948873"/>
          </a:xfrm>
        </p:spPr>
        <p:txBody>
          <a:bodyPr>
            <a:noAutofit/>
          </a:bodyPr>
          <a:lstStyle/>
          <a:p>
            <a:r>
              <a:rPr lang="en-US" sz="2800" dirty="0" smtClean="0"/>
              <a:t>Interdisciplinary planning approaches to environmental </a:t>
            </a:r>
            <a:r>
              <a:rPr lang="en-US" sz="2800" dirty="0" smtClean="0"/>
              <a:t>management</a:t>
            </a:r>
            <a:r>
              <a:rPr lang="tr-TR" sz="2800" dirty="0" smtClean="0"/>
              <a:t>-</a:t>
            </a:r>
            <a:br>
              <a:rPr lang="tr-TR" sz="2800" dirty="0" smtClean="0"/>
            </a:br>
            <a:r>
              <a:rPr lang="tr-TR" sz="2800" dirty="0" smtClean="0"/>
              <a:t/>
            </a:r>
            <a:br>
              <a:rPr lang="tr-TR" sz="2800" dirty="0" smtClean="0"/>
            </a:br>
            <a:r>
              <a:rPr lang="en-US" sz="2800" dirty="0"/>
              <a:t>Basin Planning in </a:t>
            </a:r>
            <a:r>
              <a:rPr lang="en-US" sz="2800" dirty="0" smtClean="0"/>
              <a:t>Turkey: Forest </a:t>
            </a:r>
            <a:r>
              <a:rPr lang="en-US" sz="2800" dirty="0"/>
              <a:t>Area Management and surveys of forest areas (Examining database in specific to Bozkurt in terms of forest</a:t>
            </a:r>
            <a:r>
              <a:rPr lang="en-US" sz="2800" dirty="0" smtClean="0"/>
              <a:t>)</a:t>
            </a:r>
            <a:r>
              <a:rPr lang="tr-TR" sz="2800" dirty="0" smtClean="0"/>
              <a:t/>
            </a:r>
            <a:br>
              <a:rPr lang="tr-TR" sz="2800" dirty="0" smtClean="0"/>
            </a:br>
            <a:endParaRPr lang="tr-TR" sz="2800" dirty="0"/>
          </a:p>
        </p:txBody>
      </p:sp>
      <p:sp>
        <p:nvSpPr>
          <p:cNvPr id="3" name="Alt Başlık 2"/>
          <p:cNvSpPr>
            <a:spLocks noGrp="1"/>
          </p:cNvSpPr>
          <p:nvPr>
            <p:ph type="subTitle" idx="1"/>
          </p:nvPr>
        </p:nvSpPr>
        <p:spPr>
          <a:xfrm>
            <a:off x="775856" y="2549237"/>
            <a:ext cx="10741890" cy="3657600"/>
          </a:xfrm>
        </p:spPr>
        <p:txBody>
          <a:bodyPr>
            <a:normAutofit fontScale="77500" lnSpcReduction="20000"/>
          </a:bodyPr>
          <a:lstStyle/>
          <a:p>
            <a:r>
              <a:rPr lang="en-US" sz="2800" b="1" dirty="0" smtClean="0"/>
              <a:t>İsmail Belen- Forest Engineer (MSc.)</a:t>
            </a:r>
          </a:p>
          <a:p>
            <a:endParaRPr lang="en-US" dirty="0" smtClean="0"/>
          </a:p>
          <a:p>
            <a:pPr marL="457200" indent="-457200">
              <a:buFont typeface="+mj-lt"/>
              <a:buAutoNum type="arabicPeriod"/>
            </a:pPr>
            <a:r>
              <a:rPr lang="en-US" dirty="0" smtClean="0"/>
              <a:t>General Directorate of Forests of Turkey-Chief Inspector</a:t>
            </a:r>
          </a:p>
          <a:p>
            <a:pPr marL="457200" indent="-457200">
              <a:buFont typeface="+mj-lt"/>
              <a:buAutoNum type="arabicPeriod"/>
            </a:pPr>
            <a:r>
              <a:rPr lang="en-US" dirty="0" smtClean="0"/>
              <a:t>Chamber of Forest Engineers of Turkey- Foreign Relations Adviser</a:t>
            </a:r>
          </a:p>
          <a:p>
            <a:pPr marL="457200" indent="-457200">
              <a:buFont typeface="+mj-lt"/>
              <a:buAutoNum type="arabicPeriod"/>
            </a:pPr>
            <a:r>
              <a:rPr lang="en-US" dirty="0" smtClean="0"/>
              <a:t>The Foundation of the People Caring for Future- Chairman- </a:t>
            </a:r>
            <a:r>
              <a:rPr lang="en-US" dirty="0" smtClean="0">
                <a:hlinkClick r:id="rId2"/>
              </a:rPr>
              <a:t>www.gonder.org.tr</a:t>
            </a:r>
            <a:endParaRPr lang="en-US" dirty="0" smtClean="0"/>
          </a:p>
          <a:p>
            <a:r>
              <a:rPr lang="en-US" dirty="0" smtClean="0">
                <a:hlinkClick r:id="rId3"/>
              </a:rPr>
              <a:t>ismailbelen52@gmail.com</a:t>
            </a:r>
            <a:r>
              <a:rPr lang="en-US" dirty="0" smtClean="0"/>
              <a:t> </a:t>
            </a:r>
          </a:p>
          <a:p>
            <a:r>
              <a:rPr lang="en-US" dirty="0" smtClean="0"/>
              <a:t>28 April 2022 Thursday</a:t>
            </a:r>
          </a:p>
          <a:p>
            <a:r>
              <a:rPr lang="en-US" dirty="0" smtClean="0"/>
              <a:t>08:50-09:30 GMT+2</a:t>
            </a:r>
            <a:endParaRPr lang="tr-TR" dirty="0" smtClean="0"/>
          </a:p>
          <a:p>
            <a:endParaRPr lang="en-US" dirty="0" smtClean="0"/>
          </a:p>
          <a:p>
            <a:r>
              <a:rPr lang="en-US" dirty="0" smtClean="0"/>
              <a:t>Virtual: </a:t>
            </a:r>
            <a:r>
              <a:rPr lang="en-US" dirty="0" smtClean="0">
                <a:hlinkClick r:id="rId4"/>
              </a:rPr>
              <a:t>https://uni-kassel.zoom.us/j/93148848298?pwd=TG82OHloUCtEWHpuVDVCMUZ1REMwQT09</a:t>
            </a:r>
            <a:r>
              <a:rPr lang="en-US" dirty="0" smtClean="0"/>
              <a:t> </a:t>
            </a:r>
          </a:p>
          <a:p>
            <a:r>
              <a:rPr lang="en-US" dirty="0" smtClean="0"/>
              <a:t>Meeting ID: 931 4884 8298 Passcode: 698902</a:t>
            </a:r>
          </a:p>
          <a:p>
            <a:endParaRPr lang="en-US" dirty="0" smtClean="0"/>
          </a:p>
          <a:p>
            <a:endParaRPr lang="en-US" dirty="0"/>
          </a:p>
        </p:txBody>
      </p:sp>
    </p:spTree>
    <p:extLst>
      <p:ext uri="{BB962C8B-B14F-4D97-AF65-F5344CB8AC3E}">
        <p14:creationId xmlns:p14="http://schemas.microsoft.com/office/powerpoint/2010/main" val="1876019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771110" y="2048072"/>
            <a:ext cx="10709690" cy="3254832"/>
          </a:xfrm>
          <a:prstGeom prst="rect">
            <a:avLst/>
          </a:prstGeom>
        </p:spPr>
      </p:pic>
      <p:sp>
        <p:nvSpPr>
          <p:cNvPr id="5" name="Título 1">
            <a:extLst>
              <a:ext uri="{FF2B5EF4-FFF2-40B4-BE49-F238E27FC236}">
                <a16:creationId xmlns:a16="http://schemas.microsoft.com/office/drawing/2014/main" id="{724760F3-62ED-8640-A6B3-14E7C9AD496D}"/>
              </a:ext>
            </a:extLst>
          </p:cNvPr>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US" dirty="0"/>
              <a:t>A few numbers about Turkey</a:t>
            </a:r>
            <a:endParaRPr lang="pt-BR" b="1" dirty="0">
              <a:solidFill>
                <a:srgbClr val="23477F"/>
              </a:solidFill>
            </a:endParaRPr>
          </a:p>
        </p:txBody>
      </p:sp>
    </p:spTree>
    <p:extLst>
      <p:ext uri="{BB962C8B-B14F-4D97-AF65-F5344CB8AC3E}">
        <p14:creationId xmlns:p14="http://schemas.microsoft.com/office/powerpoint/2010/main" val="4013645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092" y="414931"/>
            <a:ext cx="10187708" cy="5779074"/>
          </a:xfrm>
          <a:prstGeom prst="rect">
            <a:avLst/>
          </a:prstGeom>
        </p:spPr>
      </p:pic>
      <p:sp>
        <p:nvSpPr>
          <p:cNvPr id="3" name="Metin kutusu 2"/>
          <p:cNvSpPr txBox="1"/>
          <p:nvPr/>
        </p:nvSpPr>
        <p:spPr>
          <a:xfrm>
            <a:off x="3491345" y="6271491"/>
            <a:ext cx="6567054" cy="378691"/>
          </a:xfrm>
          <a:prstGeom prst="rect">
            <a:avLst/>
          </a:prstGeom>
          <a:noFill/>
        </p:spPr>
        <p:txBody>
          <a:bodyPr wrap="square" rtlCol="0">
            <a:spAutoFit/>
          </a:bodyPr>
          <a:lstStyle/>
          <a:p>
            <a:r>
              <a:rPr lang="tr-TR" dirty="0" err="1" smtClean="0">
                <a:hlinkClick r:id="rId3"/>
              </a:rPr>
              <a:t>Kassel</a:t>
            </a:r>
            <a:r>
              <a:rPr lang="tr-TR" dirty="0" smtClean="0">
                <a:hlinkClick r:id="rId3"/>
              </a:rPr>
              <a:t>-Ankara-Bozkurt-Trabzon</a:t>
            </a:r>
            <a:endParaRPr lang="tr-TR" dirty="0"/>
          </a:p>
        </p:txBody>
      </p:sp>
    </p:spTree>
    <p:extLst>
      <p:ext uri="{BB962C8B-B14F-4D97-AF65-F5344CB8AC3E}">
        <p14:creationId xmlns:p14="http://schemas.microsoft.com/office/powerpoint/2010/main" val="2963087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613930"/>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dirty="0"/>
              <a:t>An Overview of Land Planning in Turkey</a:t>
            </a:r>
            <a:endParaRPr lang="tr-TR" dirty="0"/>
          </a:p>
        </p:txBody>
      </p:sp>
      <p:sp>
        <p:nvSpPr>
          <p:cNvPr id="3" name="İçerik Yer Tutucusu 2"/>
          <p:cNvSpPr>
            <a:spLocks noGrp="1"/>
          </p:cNvSpPr>
          <p:nvPr>
            <p:ph idx="1"/>
          </p:nvPr>
        </p:nvSpPr>
        <p:spPr>
          <a:xfrm>
            <a:off x="838200" y="1112982"/>
            <a:ext cx="10337800" cy="922866"/>
          </a:xfrm>
        </p:spPr>
        <p:txBody>
          <a:bodyPr>
            <a:normAutofit/>
          </a:bodyPr>
          <a:lstStyle/>
          <a:p>
            <a:r>
              <a:rPr lang="en-US" sz="2000" dirty="0"/>
              <a:t>Zoning Law No. 3194 dated </a:t>
            </a:r>
            <a:r>
              <a:rPr lang="en-US" sz="2000" dirty="0" smtClean="0"/>
              <a:t>1985</a:t>
            </a:r>
            <a:r>
              <a:rPr lang="tr-TR" sz="2000" dirty="0"/>
              <a:t>- </a:t>
            </a:r>
            <a:r>
              <a:rPr lang="tr-TR" sz="2000" dirty="0" smtClean="0"/>
              <a:t>İmar Kanunu </a:t>
            </a:r>
            <a:r>
              <a:rPr lang="tr-TR" sz="2000" dirty="0" smtClean="0">
                <a:hlinkClick r:id="rId2"/>
              </a:rPr>
              <a:t>https</a:t>
            </a:r>
            <a:r>
              <a:rPr lang="tr-TR" sz="2000" dirty="0">
                <a:hlinkClick r:id="rId2"/>
              </a:rPr>
              <a:t>://</a:t>
            </a:r>
            <a:r>
              <a:rPr lang="tr-TR" sz="2000" dirty="0" smtClean="0">
                <a:hlinkClick r:id="rId2"/>
              </a:rPr>
              <a:t>www.mevzuat.gov.tr/MevzuatMetin/1.5.3194.pdf</a:t>
            </a:r>
            <a:r>
              <a:rPr lang="tr-TR" sz="2000" dirty="0" smtClean="0"/>
              <a:t> </a:t>
            </a:r>
          </a:p>
          <a:p>
            <a:endParaRPr lang="tr-TR" sz="2000" dirty="0" smtClean="0"/>
          </a:p>
          <a:p>
            <a:endParaRPr lang="tr-TR" sz="2000" dirty="0"/>
          </a:p>
        </p:txBody>
      </p:sp>
      <p:graphicFrame>
        <p:nvGraphicFramePr>
          <p:cNvPr id="4" name="Diyagram 3"/>
          <p:cNvGraphicFramePr/>
          <p:nvPr>
            <p:extLst>
              <p:ext uri="{D42A27DB-BD31-4B8C-83A1-F6EECF244321}">
                <p14:modId xmlns:p14="http://schemas.microsoft.com/office/powerpoint/2010/main" val="855619560"/>
              </p:ext>
            </p:extLst>
          </p:nvPr>
        </p:nvGraphicFramePr>
        <p:xfrm>
          <a:off x="1209964" y="2169775"/>
          <a:ext cx="9873672" cy="3307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Metin kutusu 4"/>
          <p:cNvSpPr txBox="1"/>
          <p:nvPr/>
        </p:nvSpPr>
        <p:spPr>
          <a:xfrm>
            <a:off x="5504873" y="4368800"/>
            <a:ext cx="5671127" cy="1200329"/>
          </a:xfrm>
          <a:prstGeom prst="rect">
            <a:avLst/>
          </a:prstGeom>
          <a:noFill/>
        </p:spPr>
        <p:txBody>
          <a:bodyPr wrap="square" rtlCol="0">
            <a:spAutoFit/>
          </a:bodyPr>
          <a:lstStyle/>
          <a:p>
            <a:pPr lvl="0"/>
            <a:r>
              <a:rPr lang="en-US" dirty="0"/>
              <a:t>The zoning plans are prepared as a master zoning plan and an implementation zoning plan. Each plan is prepared in accordance with the plan at the next level.</a:t>
            </a:r>
            <a:endParaRPr lang="tr-TR" dirty="0"/>
          </a:p>
          <a:p>
            <a:endParaRPr lang="tr-TR" dirty="0"/>
          </a:p>
        </p:txBody>
      </p:sp>
    </p:spTree>
    <p:extLst>
      <p:ext uri="{BB962C8B-B14F-4D97-AF65-F5344CB8AC3E}">
        <p14:creationId xmlns:p14="http://schemas.microsoft.com/office/powerpoint/2010/main" val="3932918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Forests</a:t>
            </a:r>
            <a:r>
              <a:rPr lang="tr-TR" dirty="0"/>
              <a:t> </a:t>
            </a:r>
            <a:r>
              <a:rPr lang="tr-TR" dirty="0" err="1"/>
              <a:t>and</a:t>
            </a:r>
            <a:r>
              <a:rPr lang="tr-TR" dirty="0"/>
              <a:t> </a:t>
            </a:r>
            <a:r>
              <a:rPr lang="tr-TR" dirty="0" err="1"/>
              <a:t>Zoning</a:t>
            </a:r>
            <a:r>
              <a:rPr lang="tr-TR" dirty="0"/>
              <a:t> </a:t>
            </a:r>
            <a:r>
              <a:rPr lang="tr-TR" dirty="0" err="1"/>
              <a:t>Plans</a:t>
            </a:r>
            <a:endParaRPr lang="tr-TR" dirty="0"/>
          </a:p>
        </p:txBody>
      </p:sp>
      <p:sp>
        <p:nvSpPr>
          <p:cNvPr id="3" name="İçerik Yer Tutucusu 2"/>
          <p:cNvSpPr>
            <a:spLocks noGrp="1"/>
          </p:cNvSpPr>
          <p:nvPr>
            <p:ph idx="1"/>
          </p:nvPr>
        </p:nvSpPr>
        <p:spPr/>
        <p:txBody>
          <a:bodyPr/>
          <a:lstStyle/>
          <a:p>
            <a:r>
              <a:rPr lang="en-US" dirty="0"/>
              <a:t>All forests in Turkey are managed by the State</a:t>
            </a:r>
            <a:r>
              <a:rPr lang="en-US" dirty="0" smtClean="0"/>
              <a:t>.</a:t>
            </a:r>
            <a:endParaRPr lang="tr-TR" dirty="0" smtClean="0"/>
          </a:p>
          <a:p>
            <a:r>
              <a:rPr lang="en-US" dirty="0"/>
              <a:t>No construction/settlement is allowed in state-owned forests</a:t>
            </a:r>
            <a:r>
              <a:rPr lang="en-US" dirty="0" smtClean="0"/>
              <a:t>.</a:t>
            </a:r>
            <a:endParaRPr lang="tr-TR" dirty="0" smtClean="0"/>
          </a:p>
          <a:p>
            <a:r>
              <a:rPr lang="en-US" dirty="0"/>
              <a:t>Partial settlement/settlement is possible in privately owned forests (there are around 20 thousand hectares of private forests in total</a:t>
            </a:r>
            <a:r>
              <a:rPr lang="en-US" dirty="0" smtClean="0"/>
              <a:t>).</a:t>
            </a:r>
            <a:endParaRPr lang="tr-TR" dirty="0" smtClean="0"/>
          </a:p>
          <a:p>
            <a:r>
              <a:rPr lang="en-US" dirty="0"/>
              <a:t>Forests are managed according to "Forest Management Plans" prepared in accordance with the Forest Law</a:t>
            </a:r>
            <a:r>
              <a:rPr lang="en-US" dirty="0" smtClean="0"/>
              <a:t>.</a:t>
            </a:r>
            <a:endParaRPr lang="tr-TR" dirty="0" smtClean="0"/>
          </a:p>
          <a:p>
            <a:r>
              <a:rPr lang="en-US" dirty="0"/>
              <a:t>Various permits can be granted according to the Tourism Incentive Law and the Mining Law.</a:t>
            </a:r>
            <a:endParaRPr lang="tr-TR" dirty="0"/>
          </a:p>
        </p:txBody>
      </p:sp>
    </p:spTree>
    <p:extLst>
      <p:ext uri="{BB962C8B-B14F-4D97-AF65-F5344CB8AC3E}">
        <p14:creationId xmlns:p14="http://schemas.microsoft.com/office/powerpoint/2010/main" val="3986715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1278948"/>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dirty="0" smtClean="0"/>
              <a:t/>
            </a:r>
            <a:br>
              <a:rPr lang="tr-TR" dirty="0" smtClean="0"/>
            </a:br>
            <a:r>
              <a:rPr lang="en-US" dirty="0" smtClean="0"/>
              <a:t>There </a:t>
            </a:r>
            <a:r>
              <a:rPr lang="en-US" dirty="0"/>
              <a:t>are the following exceptions for the constructions to be made in forest areas.</a:t>
            </a:r>
            <a:br>
              <a:rPr lang="en-US" dirty="0"/>
            </a:br>
            <a:endParaRPr lang="tr-TR" dirty="0"/>
          </a:p>
        </p:txBody>
      </p:sp>
      <p:sp>
        <p:nvSpPr>
          <p:cNvPr id="3" name="İçerik Yer Tutucusu 2"/>
          <p:cNvSpPr>
            <a:spLocks noGrp="1"/>
          </p:cNvSpPr>
          <p:nvPr>
            <p:ph idx="1"/>
          </p:nvPr>
        </p:nvSpPr>
        <p:spPr/>
        <p:txBody>
          <a:bodyPr>
            <a:normAutofit/>
          </a:bodyPr>
          <a:lstStyle/>
          <a:p>
            <a:r>
              <a:rPr lang="en-US" sz="3200" dirty="0" smtClean="0"/>
              <a:t>Defense</a:t>
            </a:r>
            <a:r>
              <a:rPr lang="en-US" sz="3200" dirty="0"/>
              <a:t>, transportation, energy, communication, water, waste water, oil, natural gas, infrastructure, solid waste disposal and landfill facilities.</a:t>
            </a:r>
          </a:p>
          <a:p>
            <a:r>
              <a:rPr lang="en-US" sz="3200" dirty="0" smtClean="0"/>
              <a:t>Dams</a:t>
            </a:r>
            <a:r>
              <a:rPr lang="en-US" sz="3200" dirty="0"/>
              <a:t>, ponds, animal shelters, cemeteries,</a:t>
            </a:r>
          </a:p>
          <a:p>
            <a:r>
              <a:rPr lang="en-US" sz="3200" dirty="0" smtClean="0"/>
              <a:t>State-owned </a:t>
            </a:r>
            <a:r>
              <a:rPr lang="en-US" sz="3200" dirty="0"/>
              <a:t>health, education, judicial </a:t>
            </a:r>
            <a:r>
              <a:rPr lang="en-US" sz="3200" dirty="0" smtClean="0"/>
              <a:t>services</a:t>
            </a:r>
            <a:r>
              <a:rPr lang="tr-TR" sz="3200" dirty="0" smtClean="0"/>
              <a:t>, panel </a:t>
            </a:r>
            <a:r>
              <a:rPr lang="tr-TR" sz="3200" dirty="0" err="1" smtClean="0"/>
              <a:t>institutions</a:t>
            </a:r>
            <a:r>
              <a:rPr lang="en-US" sz="3200" dirty="0" smtClean="0"/>
              <a:t> </a:t>
            </a:r>
            <a:r>
              <a:rPr lang="en-US" sz="3200" dirty="0"/>
              <a:t>and sports facilities</a:t>
            </a:r>
            <a:endParaRPr lang="tr-TR" sz="3200" dirty="0"/>
          </a:p>
        </p:txBody>
      </p:sp>
    </p:spTree>
    <p:extLst>
      <p:ext uri="{BB962C8B-B14F-4D97-AF65-F5344CB8AC3E}">
        <p14:creationId xmlns:p14="http://schemas.microsoft.com/office/powerpoint/2010/main" val="887654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623166"/>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dirty="0" err="1" smtClean="0"/>
              <a:t>Basin</a:t>
            </a:r>
            <a:r>
              <a:rPr lang="tr-TR" dirty="0" smtClean="0"/>
              <a:t> Planning/ </a:t>
            </a:r>
            <a:r>
              <a:rPr lang="en-GB" dirty="0" smtClean="0"/>
              <a:t>Management</a:t>
            </a:r>
            <a:r>
              <a:rPr lang="tr-TR" dirty="0" smtClean="0"/>
              <a:t> in </a:t>
            </a:r>
            <a:r>
              <a:rPr lang="tr-TR" dirty="0" err="1" smtClean="0"/>
              <a:t>Turkey</a:t>
            </a:r>
            <a:endParaRPr lang="en-GB" dirty="0"/>
          </a:p>
        </p:txBody>
      </p:sp>
      <p:pic>
        <p:nvPicPr>
          <p:cNvPr id="4" name="Resim 3"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354" y="1043826"/>
            <a:ext cx="2751719" cy="4716678"/>
          </a:xfrm>
          <a:prstGeom prst="rect">
            <a:avLst/>
          </a:prstGeom>
        </p:spPr>
      </p:pic>
      <p:pic>
        <p:nvPicPr>
          <p:cNvPr id="5" name="Resim 4"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8073" y="1043826"/>
            <a:ext cx="4571999" cy="5114546"/>
          </a:xfrm>
          <a:prstGeom prst="rect">
            <a:avLst/>
          </a:prstGeom>
        </p:spPr>
      </p:pic>
      <p:pic>
        <p:nvPicPr>
          <p:cNvPr id="6" name="Resim 5" descr="Ekran Kırpm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0072" y="988292"/>
            <a:ext cx="3848301" cy="5107709"/>
          </a:xfrm>
          <a:prstGeom prst="rect">
            <a:avLst/>
          </a:prstGeom>
        </p:spPr>
      </p:pic>
      <p:sp>
        <p:nvSpPr>
          <p:cNvPr id="7" name="Metin kutusu 6"/>
          <p:cNvSpPr txBox="1"/>
          <p:nvPr/>
        </p:nvSpPr>
        <p:spPr>
          <a:xfrm>
            <a:off x="8044873" y="6280727"/>
            <a:ext cx="4073236" cy="369332"/>
          </a:xfrm>
          <a:prstGeom prst="rect">
            <a:avLst/>
          </a:prstGeom>
          <a:noFill/>
        </p:spPr>
        <p:txBody>
          <a:bodyPr wrap="square" rtlCol="0">
            <a:spAutoFit/>
          </a:bodyPr>
          <a:lstStyle/>
          <a:p>
            <a:endParaRPr lang="tr-TR" dirty="0"/>
          </a:p>
        </p:txBody>
      </p:sp>
      <p:sp>
        <p:nvSpPr>
          <p:cNvPr id="8" name="Dikdörtgen 7"/>
          <p:cNvSpPr/>
          <p:nvPr/>
        </p:nvSpPr>
        <p:spPr>
          <a:xfrm>
            <a:off x="967509" y="6400916"/>
            <a:ext cx="11150600" cy="338554"/>
          </a:xfrm>
          <a:prstGeom prst="rect">
            <a:avLst/>
          </a:prstGeom>
        </p:spPr>
        <p:txBody>
          <a:bodyPr wrap="square">
            <a:spAutoFit/>
          </a:bodyPr>
          <a:lstStyle/>
          <a:p>
            <a:r>
              <a:rPr lang="tr-TR" sz="1600" dirty="0">
                <a:hlinkClick r:id="rId5"/>
              </a:rPr>
              <a:t>http://</a:t>
            </a:r>
            <a:r>
              <a:rPr lang="tr-TR" sz="1600" dirty="0" smtClean="0">
                <a:hlinkClick r:id="rId5"/>
              </a:rPr>
              <a:t>www.gonder.org.tr/wp-content/uploads/2015/01/The-World-Bank-Sector_Note-on-Watershed-Management.pdf</a:t>
            </a:r>
            <a:r>
              <a:rPr lang="tr-TR" sz="1600" dirty="0" smtClean="0"/>
              <a:t> </a:t>
            </a:r>
            <a:endParaRPr lang="tr-TR" sz="1600" dirty="0"/>
          </a:p>
        </p:txBody>
      </p:sp>
    </p:spTree>
    <p:extLst>
      <p:ext uri="{BB962C8B-B14F-4D97-AF65-F5344CB8AC3E}">
        <p14:creationId xmlns:p14="http://schemas.microsoft.com/office/powerpoint/2010/main" val="2923723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8145" y="369455"/>
            <a:ext cx="10605655" cy="5807508"/>
          </a:xfrm>
        </p:spPr>
        <p:txBody>
          <a:bodyPr>
            <a:normAutofit fontScale="92500" lnSpcReduction="20000"/>
          </a:bodyPr>
          <a:lstStyle/>
          <a:p>
            <a:r>
              <a:rPr lang="en-US" dirty="0" smtClean="0"/>
              <a:t>Through </a:t>
            </a:r>
            <a:r>
              <a:rPr lang="en-US" dirty="0"/>
              <a:t>its State Planning Organization (SPO), the Government of Turkey has started to prepare a National Basin Management Strategy (NBMS) to inform its longer-term investment program in watershed rehabilitation and water management and ensure that such investments meet key objectives, including livelihood support and income generation, conservation and sustainability of natural resources, reduced vulnerability to climate change, and fiscal efficiency. </a:t>
            </a:r>
            <a:endParaRPr lang="tr-TR" dirty="0" smtClean="0"/>
          </a:p>
          <a:p>
            <a:r>
              <a:rPr lang="en-US" dirty="0" smtClean="0"/>
              <a:t>The </a:t>
            </a:r>
            <a:r>
              <a:rPr lang="en-US" dirty="0"/>
              <a:t>preparation of the strategy builds on a few General Directorate of Afforestation and Erosion Control (AGM)-led rehabilitation projects as well as a pilot watershed management project (including the ongoing World Bank-financed Anatolia Watershed Rehabilitation Project, and the EU-financed Capacity Development Assistance for Water Sector in Turkey </a:t>
            </a:r>
            <a:r>
              <a:rPr lang="en-US" dirty="0" smtClean="0"/>
              <a:t> </a:t>
            </a:r>
            <a:r>
              <a:rPr lang="en-US" dirty="0"/>
              <a:t>and the work by the General Directorate of Environmental Management (GDEM) on Watershed Protection Action Plans for Turkey’s 25 river basins </a:t>
            </a:r>
            <a:endParaRPr lang="tr-TR" dirty="0" smtClean="0"/>
          </a:p>
          <a:p>
            <a:r>
              <a:rPr lang="en-US" dirty="0" smtClean="0"/>
              <a:t>The </a:t>
            </a:r>
            <a:r>
              <a:rPr lang="en-US" dirty="0"/>
              <a:t>NBMS will be a critical component of a strong integrated natural resource management policy framework and strategy that prioritizes the needs of the country, is  consistent with EU environmental and water management standards,  and strengthens Turkey’s sustainable development agenda. </a:t>
            </a:r>
            <a:endParaRPr lang="tr-TR" dirty="0"/>
          </a:p>
        </p:txBody>
      </p:sp>
    </p:spTree>
    <p:extLst>
      <p:ext uri="{BB962C8B-B14F-4D97-AF65-F5344CB8AC3E}">
        <p14:creationId xmlns:p14="http://schemas.microsoft.com/office/powerpoint/2010/main" val="3430192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293091" y="473471"/>
            <a:ext cx="8072582" cy="369332"/>
          </a:xfrm>
          <a:prstGeom prst="rect">
            <a:avLst/>
          </a:prstGeom>
        </p:spPr>
        <p:txBody>
          <a:bodyPr wrap="square">
            <a:spAutoFit/>
          </a:bodyPr>
          <a:lstStyle/>
          <a:p>
            <a:r>
              <a:rPr lang="tr-TR" dirty="0">
                <a:hlinkClick r:id="rId2"/>
              </a:rPr>
              <a:t>https://</a:t>
            </a:r>
            <a:r>
              <a:rPr lang="tr-TR" dirty="0" smtClean="0">
                <a:hlinkClick r:id="rId2"/>
              </a:rPr>
              <a:t>www.resmigazete.gov.tr/eskiler/2014/07/20140704-23.htm</a:t>
            </a:r>
            <a:r>
              <a:rPr lang="tr-TR" dirty="0" smtClean="0"/>
              <a:t> </a:t>
            </a:r>
            <a:endParaRPr lang="tr-TR" dirty="0"/>
          </a:p>
        </p:txBody>
      </p:sp>
      <p:pic>
        <p:nvPicPr>
          <p:cNvPr id="3" name="Resim 2"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891" y="1409525"/>
            <a:ext cx="9855200" cy="4038950"/>
          </a:xfrm>
          <a:prstGeom prst="rect">
            <a:avLst/>
          </a:prstGeom>
        </p:spPr>
      </p:pic>
    </p:spTree>
    <p:extLst>
      <p:ext uri="{BB962C8B-B14F-4D97-AF65-F5344CB8AC3E}">
        <p14:creationId xmlns:p14="http://schemas.microsoft.com/office/powerpoint/2010/main" val="1045393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45" y="243201"/>
            <a:ext cx="7061965" cy="6002265"/>
          </a:xfrm>
          <a:prstGeom prst="rect">
            <a:avLst/>
          </a:prstGeom>
        </p:spPr>
      </p:pic>
      <p:sp>
        <p:nvSpPr>
          <p:cNvPr id="3" name="Dikdörtgen 2"/>
          <p:cNvSpPr/>
          <p:nvPr/>
        </p:nvSpPr>
        <p:spPr>
          <a:xfrm>
            <a:off x="7998968" y="593497"/>
            <a:ext cx="3654527" cy="369332"/>
          </a:xfrm>
          <a:prstGeom prst="rect">
            <a:avLst/>
          </a:prstGeom>
        </p:spPr>
        <p:txBody>
          <a:bodyPr wrap="none">
            <a:spAutoFit/>
          </a:bodyPr>
          <a:lstStyle/>
          <a:p>
            <a:r>
              <a:rPr lang="tr-TR" dirty="0">
                <a:hlinkClick r:id="rId3"/>
              </a:rPr>
              <a:t>http://www.gonder.org.tr/?</a:t>
            </a:r>
            <a:r>
              <a:rPr lang="tr-TR" dirty="0" smtClean="0">
                <a:hlinkClick r:id="rId3"/>
              </a:rPr>
              <a:t>p=11271</a:t>
            </a:r>
            <a:r>
              <a:rPr lang="tr-TR" dirty="0" smtClean="0"/>
              <a:t> </a:t>
            </a:r>
            <a:endParaRPr lang="tr-TR" dirty="0"/>
          </a:p>
        </p:txBody>
      </p:sp>
      <p:sp>
        <p:nvSpPr>
          <p:cNvPr id="4" name="Metin kutusu 3"/>
          <p:cNvSpPr txBox="1"/>
          <p:nvPr/>
        </p:nvSpPr>
        <p:spPr>
          <a:xfrm>
            <a:off x="7998968" y="1560945"/>
            <a:ext cx="3654527" cy="646331"/>
          </a:xfrm>
          <a:prstGeom prst="rect">
            <a:avLst/>
          </a:prstGeom>
          <a:noFill/>
        </p:spPr>
        <p:txBody>
          <a:bodyPr wrap="square" rtlCol="0">
            <a:spAutoFit/>
          </a:bodyPr>
          <a:lstStyle/>
          <a:p>
            <a:r>
              <a:rPr lang="tr-TR" dirty="0" err="1" smtClean="0"/>
              <a:t>Turkey</a:t>
            </a:r>
            <a:r>
              <a:rPr lang="tr-TR" dirty="0" smtClean="0"/>
              <a:t> </a:t>
            </a:r>
            <a:r>
              <a:rPr lang="tr-TR" dirty="0" err="1" smtClean="0"/>
              <a:t>National</a:t>
            </a:r>
            <a:r>
              <a:rPr lang="tr-TR" dirty="0" smtClean="0"/>
              <a:t> </a:t>
            </a:r>
            <a:r>
              <a:rPr lang="tr-TR" dirty="0" err="1" smtClean="0"/>
              <a:t>Basin</a:t>
            </a:r>
            <a:r>
              <a:rPr lang="tr-TR" dirty="0" smtClean="0"/>
              <a:t> </a:t>
            </a:r>
            <a:r>
              <a:rPr lang="tr-TR" dirty="0" err="1" smtClean="0"/>
              <a:t>Rehabilitation</a:t>
            </a:r>
            <a:r>
              <a:rPr lang="tr-TR" dirty="0" smtClean="0"/>
              <a:t> </a:t>
            </a:r>
            <a:r>
              <a:rPr lang="tr-TR" dirty="0" err="1" smtClean="0"/>
              <a:t>Strategy</a:t>
            </a:r>
            <a:r>
              <a:rPr lang="tr-TR" dirty="0" smtClean="0"/>
              <a:t> 2023-2033</a:t>
            </a:r>
            <a:endParaRPr lang="tr-TR" dirty="0"/>
          </a:p>
        </p:txBody>
      </p:sp>
    </p:spTree>
    <p:extLst>
      <p:ext uri="{BB962C8B-B14F-4D97-AF65-F5344CB8AC3E}">
        <p14:creationId xmlns:p14="http://schemas.microsoft.com/office/powerpoint/2010/main" val="1373164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a:t>The vision of </a:t>
            </a:r>
            <a:r>
              <a:rPr lang="tr-TR" dirty="0" smtClean="0"/>
              <a:t>NBRS</a:t>
            </a:r>
            <a:endParaRPr lang="tr-TR" dirty="0"/>
          </a:p>
        </p:txBody>
      </p:sp>
      <p:sp>
        <p:nvSpPr>
          <p:cNvPr id="3" name="İçerik Yer Tutucusu 2"/>
          <p:cNvSpPr>
            <a:spLocks noGrp="1"/>
          </p:cNvSpPr>
          <p:nvPr>
            <p:ph idx="1"/>
          </p:nvPr>
        </p:nvSpPr>
        <p:spPr/>
        <p:txBody>
          <a:bodyPr/>
          <a:lstStyle/>
          <a:p>
            <a:pPr marL="0" indent="0">
              <a:buNone/>
            </a:pPr>
            <a:r>
              <a:rPr lang="en-US" dirty="0"/>
              <a:t>Watersheds that are productive, integrated to local, regional, national and global conditions and resistant to threats, where the balance between people and nature is re-established, boundaries are known, landscape values are known, degradation is stopped and improved, ecosystem-based planned and managed with the participation of all human and physical stakeholders.</a:t>
            </a:r>
            <a:endParaRPr lang="tr-TR" dirty="0"/>
          </a:p>
        </p:txBody>
      </p:sp>
    </p:spTree>
    <p:extLst>
      <p:ext uri="{BB962C8B-B14F-4D97-AF65-F5344CB8AC3E}">
        <p14:creationId xmlns:p14="http://schemas.microsoft.com/office/powerpoint/2010/main" val="356442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80184"/>
          </a:xfrm>
        </p:spPr>
        <p:txBody>
          <a:bodyPr>
            <a:normAutofit/>
          </a:bodyPr>
          <a:lstStyle/>
          <a:p>
            <a:r>
              <a:rPr lang="en-US" sz="3200" dirty="0"/>
              <a:t>Examining database in specific to Bozkurt in terms of forest</a:t>
            </a:r>
            <a:endParaRPr lang="tr-TR" sz="3200" dirty="0"/>
          </a:p>
        </p:txBody>
      </p:sp>
      <p:pic>
        <p:nvPicPr>
          <p:cNvPr id="4" name="Resim 3"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582" y="1283856"/>
            <a:ext cx="10058399" cy="4911661"/>
          </a:xfrm>
          <a:prstGeom prst="rect">
            <a:avLst/>
          </a:prstGeom>
        </p:spPr>
      </p:pic>
    </p:spTree>
    <p:extLst>
      <p:ext uri="{BB962C8B-B14F-4D97-AF65-F5344CB8AC3E}">
        <p14:creationId xmlns:p14="http://schemas.microsoft.com/office/powerpoint/2010/main" val="961550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089" y="265106"/>
            <a:ext cx="10957311" cy="6309660"/>
          </a:xfrm>
          <a:prstGeom prst="rect">
            <a:avLst/>
          </a:prstGeom>
        </p:spPr>
      </p:pic>
    </p:spTree>
    <p:extLst>
      <p:ext uri="{BB962C8B-B14F-4D97-AF65-F5344CB8AC3E}">
        <p14:creationId xmlns:p14="http://schemas.microsoft.com/office/powerpoint/2010/main" val="1113581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b="1" dirty="0"/>
              <a:t>Bozkurt Flood Disaster Causes and </a:t>
            </a:r>
            <a:r>
              <a:rPr lang="en-US" b="1" dirty="0" smtClean="0"/>
              <a:t>Findings</a:t>
            </a:r>
            <a:r>
              <a:rPr lang="tr-TR" b="1" dirty="0" smtClean="0"/>
              <a:t/>
            </a:r>
            <a:br>
              <a:rPr lang="tr-TR" b="1" dirty="0" smtClean="0"/>
            </a:br>
            <a:r>
              <a:rPr lang="en-GB" sz="3200" b="1" dirty="0" smtClean="0"/>
              <a:t>11 August 2021</a:t>
            </a:r>
            <a:endParaRPr lang="en-GB" sz="3200" b="1" dirty="0"/>
          </a:p>
        </p:txBody>
      </p:sp>
      <p:sp>
        <p:nvSpPr>
          <p:cNvPr id="3" name="İçerik Yer Tutucusu 2"/>
          <p:cNvSpPr>
            <a:spLocks noGrp="1"/>
          </p:cNvSpPr>
          <p:nvPr>
            <p:ph idx="1"/>
          </p:nvPr>
        </p:nvSpPr>
        <p:spPr/>
        <p:txBody>
          <a:bodyPr/>
          <a:lstStyle/>
          <a:p>
            <a:r>
              <a:rPr lang="tr-TR" dirty="0">
                <a:hlinkClick r:id="rId2"/>
              </a:rPr>
              <a:t>https://</a:t>
            </a:r>
            <a:r>
              <a:rPr lang="tr-TR" dirty="0" smtClean="0">
                <a:hlinkClick r:id="rId2"/>
              </a:rPr>
              <a:t>haberler.itu.edu.tr/en/newsdetail/2021/08/20/bozkurt-flood-disaster-causes-and-findings</a:t>
            </a:r>
            <a:r>
              <a:rPr lang="tr-TR" dirty="0" smtClean="0"/>
              <a:t> </a:t>
            </a:r>
          </a:p>
          <a:p>
            <a:r>
              <a:rPr lang="tr-TR" dirty="0">
                <a:hlinkClick r:id="rId3"/>
              </a:rPr>
              <a:t>https://</a:t>
            </a:r>
            <a:r>
              <a:rPr lang="tr-TR" dirty="0" smtClean="0">
                <a:hlinkClick r:id="rId3"/>
              </a:rPr>
              <a:t>www.youtube.com/watch?v=qkrnTiHxhWs</a:t>
            </a:r>
            <a:r>
              <a:rPr lang="tr-TR" dirty="0" smtClean="0"/>
              <a:t> </a:t>
            </a:r>
          </a:p>
          <a:p>
            <a:r>
              <a:rPr lang="tr-TR" dirty="0">
                <a:hlinkClick r:id="rId4"/>
              </a:rPr>
              <a:t>https://</a:t>
            </a:r>
            <a:r>
              <a:rPr lang="tr-TR" dirty="0" smtClean="0">
                <a:hlinkClick r:id="rId4"/>
              </a:rPr>
              <a:t>news.sky.com/video/turkey-flash-flood-sweeps-away-cars-in-bozkurt-near-the-black-sea-12380943</a:t>
            </a:r>
            <a:r>
              <a:rPr lang="tr-TR" dirty="0" smtClean="0"/>
              <a:t> </a:t>
            </a:r>
            <a:endParaRPr lang="tr-TR" dirty="0"/>
          </a:p>
        </p:txBody>
      </p:sp>
    </p:spTree>
    <p:extLst>
      <p:ext uri="{BB962C8B-B14F-4D97-AF65-F5344CB8AC3E}">
        <p14:creationId xmlns:p14="http://schemas.microsoft.com/office/powerpoint/2010/main" val="1461552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p:nvPr/>
        </p:nvPicPr>
        <p:blipFill rotWithShape="1">
          <a:blip r:embed="rId2">
            <a:extLst>
              <a:ext uri="{28A0092B-C50C-407E-A947-70E740481C1C}">
                <a14:useLocalDpi xmlns:a14="http://schemas.microsoft.com/office/drawing/2010/main" val="0"/>
              </a:ext>
            </a:extLst>
          </a:blip>
          <a:srcRect t="23066"/>
          <a:stretch/>
        </p:blipFill>
        <p:spPr bwMode="auto">
          <a:xfrm>
            <a:off x="563418" y="203202"/>
            <a:ext cx="5255492" cy="3491344"/>
          </a:xfrm>
          <a:prstGeom prst="rect">
            <a:avLst/>
          </a:prstGeom>
          <a:ln>
            <a:noFill/>
          </a:ln>
          <a:extLst>
            <a:ext uri="{53640926-AAD7-44D8-BBD7-CCE9431645EC}">
              <a14:shadowObscured xmlns:a14="http://schemas.microsoft.com/office/drawing/2010/main"/>
            </a:ext>
          </a:extLst>
        </p:spPr>
      </p:pic>
      <p:pic>
        <p:nvPicPr>
          <p:cNvPr id="3" name="Resim 2"/>
          <p:cNvPicPr>
            <a:picLocks noChangeAspect="1"/>
          </p:cNvPicPr>
          <p:nvPr/>
        </p:nvPicPr>
        <p:blipFill>
          <a:blip r:embed="rId3"/>
          <a:stretch>
            <a:fillRect/>
          </a:stretch>
        </p:blipFill>
        <p:spPr>
          <a:xfrm>
            <a:off x="5818910" y="203201"/>
            <a:ext cx="6038799" cy="3398981"/>
          </a:xfrm>
          <a:prstGeom prst="rect">
            <a:avLst/>
          </a:prstGeom>
        </p:spPr>
      </p:pic>
      <p:pic>
        <p:nvPicPr>
          <p:cNvPr id="4" name="Resim 3"/>
          <p:cNvPicPr>
            <a:picLocks noChangeAspect="1"/>
          </p:cNvPicPr>
          <p:nvPr/>
        </p:nvPicPr>
        <p:blipFill>
          <a:blip r:embed="rId4"/>
          <a:stretch>
            <a:fillRect/>
          </a:stretch>
        </p:blipFill>
        <p:spPr>
          <a:xfrm>
            <a:off x="563418" y="3125681"/>
            <a:ext cx="5558509" cy="3702610"/>
          </a:xfrm>
          <a:prstGeom prst="rect">
            <a:avLst/>
          </a:prstGeom>
        </p:spPr>
      </p:pic>
      <p:pic>
        <p:nvPicPr>
          <p:cNvPr id="5" name="Resim 4"/>
          <p:cNvPicPr>
            <a:picLocks noChangeAspect="1"/>
          </p:cNvPicPr>
          <p:nvPr/>
        </p:nvPicPr>
        <p:blipFill>
          <a:blip r:embed="rId5"/>
          <a:stretch>
            <a:fillRect/>
          </a:stretch>
        </p:blipFill>
        <p:spPr>
          <a:xfrm>
            <a:off x="6205055" y="3415455"/>
            <a:ext cx="5652654" cy="3240298"/>
          </a:xfrm>
          <a:prstGeom prst="rect">
            <a:avLst/>
          </a:prstGeom>
        </p:spPr>
      </p:pic>
    </p:spTree>
    <p:extLst>
      <p:ext uri="{BB962C8B-B14F-4D97-AF65-F5344CB8AC3E}">
        <p14:creationId xmlns:p14="http://schemas.microsoft.com/office/powerpoint/2010/main" val="668670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1633" y="366279"/>
            <a:ext cx="10515600" cy="4351338"/>
          </a:xfrm>
        </p:spPr>
        <p:txBody>
          <a:bodyPr/>
          <a:lstStyle/>
          <a:p>
            <a:r>
              <a:rPr lang="en-US" dirty="0" err="1"/>
              <a:t>Kastamonu</a:t>
            </a:r>
            <a:r>
              <a:rPr lang="en-US" dirty="0"/>
              <a:t> Regional Director of Forestry, </a:t>
            </a:r>
            <a:r>
              <a:rPr lang="en-US" dirty="0" err="1"/>
              <a:t>Fahri</a:t>
            </a:r>
            <a:r>
              <a:rPr lang="en-US" dirty="0"/>
              <a:t> </a:t>
            </a:r>
            <a:r>
              <a:rPr lang="en-US" dirty="0" err="1"/>
              <a:t>Söylemezoğlu</a:t>
            </a:r>
            <a:r>
              <a:rPr lang="en-US" dirty="0"/>
              <a:t>, stated that the </a:t>
            </a:r>
            <a:r>
              <a:rPr lang="en-US" dirty="0" err="1"/>
              <a:t>Ezine</a:t>
            </a:r>
            <a:r>
              <a:rPr lang="en-US" dirty="0"/>
              <a:t> stream basin has an area of approximately 376 square kilometers, has a very sloping land structure, and therefore causes more surface runoff, causing more sediment to be carried into the streams</a:t>
            </a:r>
            <a:r>
              <a:rPr lang="en-US" dirty="0" smtClean="0"/>
              <a:t>.</a:t>
            </a:r>
            <a:endParaRPr lang="tr-TR" dirty="0" smtClean="0"/>
          </a:p>
          <a:p>
            <a:endParaRPr lang="tr-TR" dirty="0"/>
          </a:p>
        </p:txBody>
      </p:sp>
      <p:pic>
        <p:nvPicPr>
          <p:cNvPr id="4" name="Resim 3"/>
          <p:cNvPicPr/>
          <p:nvPr/>
        </p:nvPicPr>
        <p:blipFill rotWithShape="1">
          <a:blip r:embed="rId2">
            <a:extLst>
              <a:ext uri="{28A0092B-C50C-407E-A947-70E740481C1C}">
                <a14:useLocalDpi xmlns:a14="http://schemas.microsoft.com/office/drawing/2010/main" val="0"/>
              </a:ext>
            </a:extLst>
          </a:blip>
          <a:srcRect t="29124"/>
          <a:stretch/>
        </p:blipFill>
        <p:spPr bwMode="auto">
          <a:xfrm>
            <a:off x="836930" y="2828029"/>
            <a:ext cx="4625340" cy="2458085"/>
          </a:xfrm>
          <a:prstGeom prst="rect">
            <a:avLst/>
          </a:prstGeom>
          <a:ln>
            <a:noFill/>
          </a:ln>
          <a:extLst>
            <a:ext uri="{53640926-AAD7-44D8-BBD7-CCE9431645EC}">
              <a14:shadowObscured xmlns:a14="http://schemas.microsoft.com/office/drawing/2010/main"/>
            </a:ext>
          </a:extLst>
        </p:spPr>
      </p:pic>
      <p:sp>
        <p:nvSpPr>
          <p:cNvPr id="6" name="Dikdörtgen 5"/>
          <p:cNvSpPr/>
          <p:nvPr/>
        </p:nvSpPr>
        <p:spPr>
          <a:xfrm>
            <a:off x="5615709" y="2339631"/>
            <a:ext cx="6096000" cy="3139321"/>
          </a:xfrm>
          <a:prstGeom prst="rect">
            <a:avLst/>
          </a:prstGeom>
        </p:spPr>
        <p:txBody>
          <a:bodyPr>
            <a:spAutoFit/>
          </a:bodyPr>
          <a:lstStyle/>
          <a:p>
            <a:r>
              <a:rPr lang="en-US" dirty="0" err="1"/>
              <a:t>Fahri</a:t>
            </a:r>
            <a:r>
              <a:rPr lang="en-US" dirty="0"/>
              <a:t> </a:t>
            </a:r>
            <a:r>
              <a:rPr lang="en-US" dirty="0" err="1"/>
              <a:t>Sönmezoğlu</a:t>
            </a:r>
            <a:r>
              <a:rPr lang="en-US" dirty="0"/>
              <a:t> continued, “The rains are not as regular as they used to be. We see that there is 4-5 times more precipitation than the average in flood disasters in the Black Sea region. When we look at the precipitations of the past 10-15 years, there was 40-50 kilograms of precipitation in August. On the day of the disaster, 139 kilograms of precipitation per square meter fell on Bozkurt. In the upper parts of the basin, there was a precipitation of 450 kilograms. Since it is a wide and rugged basin, heavy rain caused great damage by removing stone blocks, rock fragments, trees and bringing them to Bozkurt district with the flood</a:t>
            </a:r>
            <a:r>
              <a:rPr lang="en-US" dirty="0" smtClean="0"/>
              <a:t>.”</a:t>
            </a:r>
            <a:endParaRPr lang="tr-TR" dirty="0"/>
          </a:p>
        </p:txBody>
      </p:sp>
    </p:spTree>
    <p:extLst>
      <p:ext uri="{BB962C8B-B14F-4D97-AF65-F5344CB8AC3E}">
        <p14:creationId xmlns:p14="http://schemas.microsoft.com/office/powerpoint/2010/main" val="2999375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275494" y="260611"/>
            <a:ext cx="3249450" cy="3011685"/>
          </a:xfrm>
          <a:prstGeom prst="rect">
            <a:avLst/>
          </a:prstGeom>
        </p:spPr>
      </p:pic>
      <p:pic>
        <p:nvPicPr>
          <p:cNvPr id="3" name="Resim 2"/>
          <p:cNvPicPr>
            <a:picLocks noChangeAspect="1"/>
          </p:cNvPicPr>
          <p:nvPr/>
        </p:nvPicPr>
        <p:blipFill>
          <a:blip r:embed="rId3"/>
          <a:stretch>
            <a:fillRect/>
          </a:stretch>
        </p:blipFill>
        <p:spPr>
          <a:xfrm>
            <a:off x="6789328" y="260611"/>
            <a:ext cx="4696794" cy="3011685"/>
          </a:xfrm>
          <a:prstGeom prst="rect">
            <a:avLst/>
          </a:prstGeom>
        </p:spPr>
      </p:pic>
      <p:sp>
        <p:nvSpPr>
          <p:cNvPr id="4" name="Dikdörtgen 3"/>
          <p:cNvSpPr/>
          <p:nvPr/>
        </p:nvSpPr>
        <p:spPr>
          <a:xfrm>
            <a:off x="684091" y="3555999"/>
            <a:ext cx="9614454" cy="923330"/>
          </a:xfrm>
          <a:prstGeom prst="rect">
            <a:avLst/>
          </a:prstGeom>
        </p:spPr>
        <p:txBody>
          <a:bodyPr wrap="square">
            <a:spAutoFit/>
          </a:bodyPr>
          <a:lstStyle/>
          <a:p>
            <a:r>
              <a:rPr lang="tr-TR" dirty="0" err="1" smtClean="0"/>
              <a:t>Forest</a:t>
            </a:r>
            <a:r>
              <a:rPr lang="tr-TR" dirty="0" smtClean="0"/>
              <a:t> Manager of Bozkurt </a:t>
            </a:r>
            <a:r>
              <a:rPr lang="tr-TR" dirty="0" err="1" smtClean="0"/>
              <a:t>District</a:t>
            </a:r>
            <a:r>
              <a:rPr lang="tr-TR" dirty="0" smtClean="0"/>
              <a:t>  </a:t>
            </a:r>
            <a:r>
              <a:rPr lang="tr-TR" dirty="0" err="1" smtClean="0"/>
              <a:t>Mr</a:t>
            </a:r>
            <a:r>
              <a:rPr lang="tr-TR" dirty="0" smtClean="0"/>
              <a:t>. </a:t>
            </a:r>
            <a:r>
              <a:rPr lang="en-US" dirty="0" smtClean="0"/>
              <a:t>Mehmet </a:t>
            </a:r>
            <a:r>
              <a:rPr lang="en-US" dirty="0" err="1"/>
              <a:t>Aktaş</a:t>
            </a:r>
            <a:r>
              <a:rPr lang="en-US" dirty="0"/>
              <a:t> said, “Flood waters rose very quickly, taking away whatever came their way, in a very short time. With the second flood, the waters rose to a height of 5-6 meters and continued to flow for about 30 hours without any decrease.</a:t>
            </a:r>
            <a:endParaRPr lang="tr-TR" dirty="0"/>
          </a:p>
        </p:txBody>
      </p:sp>
    </p:spTree>
    <p:extLst>
      <p:ext uri="{BB962C8B-B14F-4D97-AF65-F5344CB8AC3E}">
        <p14:creationId xmlns:p14="http://schemas.microsoft.com/office/powerpoint/2010/main" val="574358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06401" y="572656"/>
            <a:ext cx="4627418" cy="5909310"/>
          </a:xfrm>
          <a:prstGeom prst="rect">
            <a:avLst/>
          </a:prstGeom>
        </p:spPr>
        <p:txBody>
          <a:bodyPr wrap="square">
            <a:spAutoFit/>
          </a:bodyPr>
          <a:lstStyle/>
          <a:p>
            <a:r>
              <a:rPr lang="en-US" dirty="0" smtClean="0"/>
              <a:t>Deputy Director Ali </a:t>
            </a:r>
            <a:r>
              <a:rPr lang="en-US" dirty="0" err="1" smtClean="0"/>
              <a:t>Kabaoğlu</a:t>
            </a:r>
            <a:r>
              <a:rPr lang="en-US" dirty="0" smtClean="0"/>
              <a:t> stated that there was a large amount of precipitation the day before, and that it was said that there was a flood, and that some similar warnings had been made before, therefore they did not take it very seriously.</a:t>
            </a:r>
          </a:p>
          <a:p>
            <a:endParaRPr lang="en-US" dirty="0" smtClean="0"/>
          </a:p>
          <a:p>
            <a:r>
              <a:rPr lang="en-US" dirty="0" smtClean="0"/>
              <a:t>One of the most important issues for floods and overflows is the early warning system, that the </a:t>
            </a:r>
            <a:r>
              <a:rPr lang="en-US" dirty="0" err="1" smtClean="0"/>
              <a:t>Ezine</a:t>
            </a:r>
            <a:r>
              <a:rPr lang="en-US" dirty="0" smtClean="0"/>
              <a:t> Stream was 30-40 cm. He said that even though the municipality announced that it was flooding, the public did not care enough for the thought that it would be like the previous day.</a:t>
            </a:r>
          </a:p>
          <a:p>
            <a:endParaRPr lang="en-US" dirty="0" smtClean="0"/>
          </a:p>
          <a:p>
            <a:r>
              <a:rPr lang="en-US" dirty="0" smtClean="0"/>
              <a:t>Ali </a:t>
            </a:r>
            <a:r>
              <a:rPr lang="en-US" dirty="0" err="1" smtClean="0"/>
              <a:t>Kabaoğlu</a:t>
            </a:r>
            <a:r>
              <a:rPr lang="en-US" dirty="0" smtClean="0"/>
              <a:t> stated that contrary to the news in the press, the warehouse where the forest properties are kept is located at the exit of Bozkurt district, not at the entrance, and that it is one of the victims of floods and overflows, not the causes.</a:t>
            </a:r>
            <a:endParaRPr lang="en-US" dirty="0"/>
          </a:p>
        </p:txBody>
      </p:sp>
      <p:pic>
        <p:nvPicPr>
          <p:cNvPr id="3" name="Resim 2"/>
          <p:cNvPicPr>
            <a:picLocks noChangeAspect="1"/>
          </p:cNvPicPr>
          <p:nvPr/>
        </p:nvPicPr>
        <p:blipFill>
          <a:blip r:embed="rId2"/>
          <a:stretch>
            <a:fillRect/>
          </a:stretch>
        </p:blipFill>
        <p:spPr>
          <a:xfrm>
            <a:off x="5495637" y="572656"/>
            <a:ext cx="6497293" cy="4416628"/>
          </a:xfrm>
          <a:prstGeom prst="rect">
            <a:avLst/>
          </a:prstGeom>
        </p:spPr>
      </p:pic>
    </p:spTree>
    <p:extLst>
      <p:ext uri="{BB962C8B-B14F-4D97-AF65-F5344CB8AC3E}">
        <p14:creationId xmlns:p14="http://schemas.microsoft.com/office/powerpoint/2010/main" val="811229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Conclusions</a:t>
            </a:r>
            <a:endParaRPr lang="en-US" dirty="0"/>
          </a:p>
        </p:txBody>
      </p:sp>
      <p:sp>
        <p:nvSpPr>
          <p:cNvPr id="3" name="İçerik Yer Tutucusu 2"/>
          <p:cNvSpPr>
            <a:spLocks noGrp="1"/>
          </p:cNvSpPr>
          <p:nvPr>
            <p:ph idx="1"/>
          </p:nvPr>
        </p:nvSpPr>
        <p:spPr/>
        <p:txBody>
          <a:bodyPr/>
          <a:lstStyle/>
          <a:p>
            <a:r>
              <a:rPr lang="en-US" dirty="0"/>
              <a:t>As it can be understood from the example of Bozkurt district, the presence of dense forests cannot prevent floods</a:t>
            </a:r>
            <a:r>
              <a:rPr lang="en-US" dirty="0" smtClean="0"/>
              <a:t>.</a:t>
            </a:r>
            <a:endParaRPr lang="tr-TR" dirty="0" smtClean="0"/>
          </a:p>
          <a:p>
            <a:r>
              <a:rPr lang="en-US" dirty="0"/>
              <a:t>Stream beds should be kept absolutely clean, no buildings should be built, and riparian vegetation should be managed appropriately.</a:t>
            </a:r>
            <a:endParaRPr lang="tr-TR" dirty="0" smtClean="0"/>
          </a:p>
          <a:p>
            <a:r>
              <a:rPr lang="en-US" dirty="0"/>
              <a:t>"Interdisciplinary Planning Approaches" is of vital importance in the prevention of disasters.</a:t>
            </a:r>
          </a:p>
          <a:p>
            <a:r>
              <a:rPr lang="en-US" dirty="0"/>
              <a:t>In the event of a disaster, however, "integrated disaster management, early warning, effective communication, and trust" come to the fore.</a:t>
            </a:r>
            <a:endParaRPr lang="tr-TR" dirty="0" smtClean="0"/>
          </a:p>
          <a:p>
            <a:endParaRPr lang="tr-TR" dirty="0"/>
          </a:p>
        </p:txBody>
      </p:sp>
    </p:spTree>
    <p:extLst>
      <p:ext uri="{BB962C8B-B14F-4D97-AF65-F5344CB8AC3E}">
        <p14:creationId xmlns:p14="http://schemas.microsoft.com/office/powerpoint/2010/main" val="4033087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378691" y="206224"/>
            <a:ext cx="11333017" cy="6354584"/>
          </a:xfrm>
          <a:prstGeom prst="rect">
            <a:avLst/>
          </a:prstGeom>
        </p:spPr>
      </p:pic>
      <p:sp>
        <p:nvSpPr>
          <p:cNvPr id="2" name="Unvan 1"/>
          <p:cNvSpPr>
            <a:spLocks noGrp="1"/>
          </p:cNvSpPr>
          <p:nvPr>
            <p:ph type="title"/>
          </p:nvPr>
        </p:nvSpPr>
        <p:spPr>
          <a:xfrm>
            <a:off x="561110" y="5689600"/>
            <a:ext cx="3844635" cy="609600"/>
          </a:xfrm>
        </p:spPr>
        <p:style>
          <a:lnRef idx="2">
            <a:schemeClr val="accent3"/>
          </a:lnRef>
          <a:fillRef idx="1">
            <a:schemeClr val="lt1"/>
          </a:fillRef>
          <a:effectRef idx="0">
            <a:schemeClr val="accent3"/>
          </a:effectRef>
          <a:fontRef idx="minor">
            <a:schemeClr val="dk1"/>
          </a:fontRef>
        </p:style>
        <p:txBody>
          <a:bodyPr>
            <a:normAutofit/>
          </a:bodyPr>
          <a:lstStyle/>
          <a:p>
            <a:r>
              <a:rPr lang="tr-TR" sz="3200" dirty="0" smtClean="0"/>
              <a:t>Teşekkür ederim</a:t>
            </a:r>
            <a:endParaRPr lang="tr-TR" sz="3200" dirty="0"/>
          </a:p>
        </p:txBody>
      </p:sp>
    </p:spTree>
    <p:extLst>
      <p:ext uri="{BB962C8B-B14F-4D97-AF65-F5344CB8AC3E}">
        <p14:creationId xmlns:p14="http://schemas.microsoft.com/office/powerpoint/2010/main" val="64311547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TotalTime>
  <Words>1047</Words>
  <Application>Microsoft Office PowerPoint</Application>
  <PresentationFormat>Geniş ekran</PresentationFormat>
  <Paragraphs>60</Paragraphs>
  <Slides>20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20</vt:i4>
      </vt:variant>
    </vt:vector>
  </HeadingPairs>
  <TitlesOfParts>
    <vt:vector size="24" baseType="lpstr">
      <vt:lpstr>Arial</vt:lpstr>
      <vt:lpstr>Calibri</vt:lpstr>
      <vt:lpstr>Calibri Light</vt:lpstr>
      <vt:lpstr>Office Teması</vt:lpstr>
      <vt:lpstr>Interdisciplinary planning approaches to environmental management-  Basin Planning in Turkey: Forest Area Management and surveys of forest areas (Examining database in specific to Bozkurt in terms of forest) </vt:lpstr>
      <vt:lpstr>A few numbers about Turkey</vt:lpstr>
      <vt:lpstr>PowerPoint Sunusu</vt:lpstr>
      <vt:lpstr>An Overview of Land Planning in Turkey</vt:lpstr>
      <vt:lpstr>Forests and Zoning Plans</vt:lpstr>
      <vt:lpstr> There are the following exceptions for the constructions to be made in forest areas. </vt:lpstr>
      <vt:lpstr>Basin Planning/ Management in Turkey</vt:lpstr>
      <vt:lpstr>PowerPoint Sunusu</vt:lpstr>
      <vt:lpstr>PowerPoint Sunusu</vt:lpstr>
      <vt:lpstr>PowerPoint Sunusu</vt:lpstr>
      <vt:lpstr>The vision of NBRS</vt:lpstr>
      <vt:lpstr>Examining database in specific to Bozkurt in terms of forest</vt:lpstr>
      <vt:lpstr>PowerPoint Sunusu</vt:lpstr>
      <vt:lpstr>Bozkurt Flood Disaster Causes and Findings 11 August 2021</vt:lpstr>
      <vt:lpstr>PowerPoint Sunusu</vt:lpstr>
      <vt:lpstr>PowerPoint Sunusu</vt:lpstr>
      <vt:lpstr>PowerPoint Sunusu</vt:lpstr>
      <vt:lpstr>PowerPoint Sunusu</vt:lpstr>
      <vt:lpstr>Conclusions</vt:lpstr>
      <vt:lpstr>Teşekkür ederim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Interdisciplinary planning approaches to environmental management</dc:title>
  <dc:creator>İsmail Belen</dc:creator>
  <cp:lastModifiedBy>İsmail Belen</cp:lastModifiedBy>
  <cp:revision>21</cp:revision>
  <dcterms:created xsi:type="dcterms:W3CDTF">2022-04-27T03:54:47Z</dcterms:created>
  <dcterms:modified xsi:type="dcterms:W3CDTF">2022-04-28T04:18:41Z</dcterms:modified>
</cp:coreProperties>
</file>