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8" r:id="rId12"/>
    <p:sldId id="267" r:id="rId13"/>
    <p:sldId id="269"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8" d="100"/>
          <a:sy n="88" d="100"/>
        </p:scale>
        <p:origin x="129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tr-TR"/>
              <a:t>Asıl başlık stilini düzenlemek için tıklayın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2260EFC9-08C5-4B6F-94E9-FC90FD1D2A53}" type="datetimeFigureOut">
              <a:rPr lang="tr-TR" smtClean="0"/>
              <a:t>26.04.2023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04B55C8-24A1-4766-B3D7-F817F4D45880}" type="slidenum">
              <a:rPr lang="tr-TR" smtClean="0"/>
              <a:t>‹#›</a:t>
            </a:fld>
            <a:endParaRPr lang="tr-TR"/>
          </a:p>
        </p:txBody>
      </p:sp>
    </p:spTree>
    <p:extLst>
      <p:ext uri="{BB962C8B-B14F-4D97-AF65-F5344CB8AC3E}">
        <p14:creationId xmlns:p14="http://schemas.microsoft.com/office/powerpoint/2010/main" val="1901445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2260EFC9-08C5-4B6F-94E9-FC90FD1D2A53}" type="datetimeFigureOut">
              <a:rPr lang="tr-TR" smtClean="0"/>
              <a:t>26.04.2023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04B55C8-24A1-4766-B3D7-F817F4D45880}" type="slidenum">
              <a:rPr lang="tr-TR" smtClean="0"/>
              <a:t>‹#›</a:t>
            </a:fld>
            <a:endParaRPr lang="tr-TR"/>
          </a:p>
        </p:txBody>
      </p:sp>
    </p:spTree>
    <p:extLst>
      <p:ext uri="{BB962C8B-B14F-4D97-AF65-F5344CB8AC3E}">
        <p14:creationId xmlns:p14="http://schemas.microsoft.com/office/powerpoint/2010/main" val="3166116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2260EFC9-08C5-4B6F-94E9-FC90FD1D2A53}" type="datetimeFigureOut">
              <a:rPr lang="tr-TR" smtClean="0"/>
              <a:t>26.04.2023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04B55C8-24A1-4766-B3D7-F817F4D45880}" type="slidenum">
              <a:rPr lang="tr-TR" smtClean="0"/>
              <a:t>‹#›</a:t>
            </a:fld>
            <a:endParaRPr lang="tr-TR"/>
          </a:p>
        </p:txBody>
      </p:sp>
    </p:spTree>
    <p:extLst>
      <p:ext uri="{BB962C8B-B14F-4D97-AF65-F5344CB8AC3E}">
        <p14:creationId xmlns:p14="http://schemas.microsoft.com/office/powerpoint/2010/main" val="496922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2260EFC9-08C5-4B6F-94E9-FC90FD1D2A53}" type="datetimeFigureOut">
              <a:rPr lang="tr-TR" smtClean="0"/>
              <a:t>26.04.2023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04B55C8-24A1-4766-B3D7-F817F4D45880}" type="slidenum">
              <a:rPr lang="tr-TR" smtClean="0"/>
              <a:t>‹#›</a:t>
            </a:fld>
            <a:endParaRPr lang="tr-TR"/>
          </a:p>
        </p:txBody>
      </p:sp>
    </p:spTree>
    <p:extLst>
      <p:ext uri="{BB962C8B-B14F-4D97-AF65-F5344CB8AC3E}">
        <p14:creationId xmlns:p14="http://schemas.microsoft.com/office/powerpoint/2010/main" val="2563948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4629150"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2260EFC9-08C5-4B6F-94E9-FC90FD1D2A53}" type="datetimeFigureOut">
              <a:rPr lang="tr-TR" smtClean="0"/>
              <a:t>26.04.2023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A04B55C8-24A1-4766-B3D7-F817F4D45880}" type="slidenum">
              <a:rPr lang="tr-TR" smtClean="0"/>
              <a:t>‹#›</a:t>
            </a:fld>
            <a:endParaRPr lang="tr-TR"/>
          </a:p>
        </p:txBody>
      </p:sp>
    </p:spTree>
    <p:extLst>
      <p:ext uri="{BB962C8B-B14F-4D97-AF65-F5344CB8AC3E}">
        <p14:creationId xmlns:p14="http://schemas.microsoft.com/office/powerpoint/2010/main" val="1511491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2260EFC9-08C5-4B6F-94E9-FC90FD1D2A53}" type="datetimeFigureOut">
              <a:rPr lang="tr-TR" smtClean="0"/>
              <a:t>26.04.2023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A04B55C8-24A1-4766-B3D7-F817F4D45880}" type="slidenum">
              <a:rPr lang="tr-TR" smtClean="0"/>
              <a:t>‹#›</a:t>
            </a:fld>
            <a:endParaRPr lang="tr-TR"/>
          </a:p>
        </p:txBody>
      </p:sp>
    </p:spTree>
    <p:extLst>
      <p:ext uri="{BB962C8B-B14F-4D97-AF65-F5344CB8AC3E}">
        <p14:creationId xmlns:p14="http://schemas.microsoft.com/office/powerpoint/2010/main" val="859596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60EFC9-08C5-4B6F-94E9-FC90FD1D2A53}" type="datetimeFigureOut">
              <a:rPr lang="tr-TR" smtClean="0"/>
              <a:t>26.04.2023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A04B55C8-24A1-4766-B3D7-F817F4D45880}" type="slidenum">
              <a:rPr lang="tr-TR" smtClean="0"/>
              <a:t>‹#›</a:t>
            </a:fld>
            <a:endParaRPr lang="tr-TR"/>
          </a:p>
        </p:txBody>
      </p:sp>
    </p:spTree>
    <p:extLst>
      <p:ext uri="{BB962C8B-B14F-4D97-AF65-F5344CB8AC3E}">
        <p14:creationId xmlns:p14="http://schemas.microsoft.com/office/powerpoint/2010/main" val="3589937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2260EFC9-08C5-4B6F-94E9-FC90FD1D2A53}" type="datetimeFigureOut">
              <a:rPr lang="tr-TR" smtClean="0"/>
              <a:t>26.04.2023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04B55C8-24A1-4766-B3D7-F817F4D45880}" type="slidenum">
              <a:rPr lang="tr-TR" smtClean="0"/>
              <a:t>‹#›</a:t>
            </a:fld>
            <a:endParaRPr lang="tr-TR"/>
          </a:p>
        </p:txBody>
      </p:sp>
    </p:spTree>
    <p:extLst>
      <p:ext uri="{BB962C8B-B14F-4D97-AF65-F5344CB8AC3E}">
        <p14:creationId xmlns:p14="http://schemas.microsoft.com/office/powerpoint/2010/main" val="2330409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2260EFC9-08C5-4B6F-94E9-FC90FD1D2A53}" type="datetimeFigureOut">
              <a:rPr lang="tr-TR" smtClean="0"/>
              <a:t>26.04.2023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04B55C8-24A1-4766-B3D7-F817F4D45880}" type="slidenum">
              <a:rPr lang="tr-TR" smtClean="0"/>
              <a:t>‹#›</a:t>
            </a:fld>
            <a:endParaRPr lang="tr-TR"/>
          </a:p>
        </p:txBody>
      </p:sp>
    </p:spTree>
    <p:extLst>
      <p:ext uri="{BB962C8B-B14F-4D97-AF65-F5344CB8AC3E}">
        <p14:creationId xmlns:p14="http://schemas.microsoft.com/office/powerpoint/2010/main" val="3289362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2260EFC9-08C5-4B6F-94E9-FC90FD1D2A53}" type="datetimeFigureOut">
              <a:rPr lang="tr-TR" smtClean="0"/>
              <a:t>26.04.2023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04B55C8-24A1-4766-B3D7-F817F4D45880}" type="slidenum">
              <a:rPr lang="tr-TR" smtClean="0"/>
              <a:t>‹#›</a:t>
            </a:fld>
            <a:endParaRPr lang="tr-TR"/>
          </a:p>
        </p:txBody>
      </p:sp>
    </p:spTree>
    <p:extLst>
      <p:ext uri="{BB962C8B-B14F-4D97-AF65-F5344CB8AC3E}">
        <p14:creationId xmlns:p14="http://schemas.microsoft.com/office/powerpoint/2010/main" val="776436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2260EFC9-08C5-4B6F-94E9-FC90FD1D2A53}" type="datetimeFigureOut">
              <a:rPr lang="tr-TR" smtClean="0"/>
              <a:t>26.04.2023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04B55C8-24A1-4766-B3D7-F817F4D45880}" type="slidenum">
              <a:rPr lang="tr-TR" smtClean="0"/>
              <a:t>‹#›</a:t>
            </a:fld>
            <a:endParaRPr lang="tr-TR"/>
          </a:p>
        </p:txBody>
      </p:sp>
    </p:spTree>
    <p:extLst>
      <p:ext uri="{BB962C8B-B14F-4D97-AF65-F5344CB8AC3E}">
        <p14:creationId xmlns:p14="http://schemas.microsoft.com/office/powerpoint/2010/main" val="2622014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60EFC9-08C5-4B6F-94E9-FC90FD1D2A53}" type="datetimeFigureOut">
              <a:rPr lang="tr-TR" smtClean="0"/>
              <a:t>26.04.2023</a:t>
            </a:fld>
            <a:endParaRPr lang="tr-T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4B55C8-24A1-4766-B3D7-F817F4D45880}" type="slidenum">
              <a:rPr lang="tr-TR" smtClean="0"/>
              <a:t>‹#›</a:t>
            </a:fld>
            <a:endParaRPr lang="tr-TR"/>
          </a:p>
        </p:txBody>
      </p:sp>
    </p:spTree>
    <p:extLst>
      <p:ext uri="{BB962C8B-B14F-4D97-AF65-F5344CB8AC3E}">
        <p14:creationId xmlns:p14="http://schemas.microsoft.com/office/powerpoint/2010/main" val="19409999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oeil.secure.europarl.europa.eu/oeil/popups/ficheprocedure.do?lang=en&amp;reference=2021/0366(COD)" TargetMode="External"/><Relationship Id="rId2" Type="http://schemas.openxmlformats.org/officeDocument/2006/relationships/hyperlink" Target="https://eur-lex.europa.eu/smartapi/cgi/sga_doc?smartapi!celexplus!prod!DocNumber&amp;lg=EN&amp;type_doc=COMfinal&amp;an_doc=2021&amp;nu_doc=0706"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BEC32BD-6E57-DE16-758B-DAA30BD31BE3}"/>
              </a:ext>
            </a:extLst>
          </p:cNvPr>
          <p:cNvSpPr>
            <a:spLocks noGrp="1"/>
          </p:cNvSpPr>
          <p:nvPr>
            <p:ph type="ctrTitle"/>
          </p:nvPr>
        </p:nvSpPr>
        <p:spPr>
          <a:xfrm>
            <a:off x="685800" y="1122362"/>
            <a:ext cx="7772400" cy="2737711"/>
          </a:xfrm>
        </p:spPr>
        <p:txBody>
          <a:bodyPr>
            <a:normAutofit fontScale="90000"/>
          </a:bodyPr>
          <a:lstStyle/>
          <a:p>
            <a:r>
              <a:rPr lang="tr-TR" sz="3200" b="1" i="1" dirty="0" smtClean="0"/>
              <a:t/>
            </a:r>
            <a:br>
              <a:rPr lang="tr-TR" sz="3200" b="1" i="1" dirty="0" smtClean="0"/>
            </a:br>
            <a:r>
              <a:rPr lang="en-US" sz="3200" b="1" i="1" dirty="0" err="1" smtClean="0"/>
              <a:t>Yeşil</a:t>
            </a:r>
            <a:r>
              <a:rPr lang="en-US" sz="3200" b="1" i="1" dirty="0" smtClean="0"/>
              <a:t> </a:t>
            </a:r>
            <a:r>
              <a:rPr lang="en-US" sz="3200" b="1" i="1" dirty="0" err="1"/>
              <a:t>Mutabakat</a:t>
            </a:r>
            <a:r>
              <a:rPr lang="en-US" sz="3200" b="1" i="1" dirty="0"/>
              <a:t>: AB </a:t>
            </a:r>
            <a:r>
              <a:rPr lang="en-US" sz="3200" b="1" i="1" dirty="0" err="1"/>
              <a:t>üretimi</a:t>
            </a:r>
            <a:r>
              <a:rPr lang="en-US" sz="3200" b="1" i="1" dirty="0"/>
              <a:t> </a:t>
            </a:r>
            <a:r>
              <a:rPr lang="en-US" sz="3200" b="1" i="1" dirty="0" err="1"/>
              <a:t>ve</a:t>
            </a:r>
            <a:r>
              <a:rPr lang="en-US" sz="3200" b="1" i="1" dirty="0"/>
              <a:t> </a:t>
            </a:r>
            <a:r>
              <a:rPr lang="en-US" sz="3200" b="1" i="1" dirty="0" err="1"/>
              <a:t>tüketiminden</a:t>
            </a:r>
            <a:r>
              <a:rPr lang="en-US" sz="3200" b="1" i="1" dirty="0"/>
              <a:t> </a:t>
            </a:r>
            <a:r>
              <a:rPr lang="en-US" sz="3200" b="1" i="1" dirty="0" err="1"/>
              <a:t>kaynaklanan</a:t>
            </a:r>
            <a:r>
              <a:rPr lang="en-US" sz="3200" b="1" i="1" dirty="0"/>
              <a:t> </a:t>
            </a:r>
            <a:r>
              <a:rPr lang="en-US" sz="3200" b="1" i="1" dirty="0" err="1"/>
              <a:t>küresel</a:t>
            </a:r>
            <a:r>
              <a:rPr lang="en-US" sz="3200" b="1" i="1" dirty="0"/>
              <a:t> </a:t>
            </a:r>
            <a:r>
              <a:rPr lang="en-US" sz="3200" b="1" i="1" dirty="0" err="1"/>
              <a:t>ormansızlaşma</a:t>
            </a:r>
            <a:r>
              <a:rPr lang="en-US" sz="3200" b="1" i="1" dirty="0"/>
              <a:t> </a:t>
            </a:r>
            <a:r>
              <a:rPr lang="en-US" sz="3200" b="1" i="1" dirty="0" err="1"/>
              <a:t>ve</a:t>
            </a:r>
            <a:r>
              <a:rPr lang="en-US" sz="3200" b="1" i="1" dirty="0"/>
              <a:t> </a:t>
            </a:r>
            <a:r>
              <a:rPr lang="en-US" sz="3200" b="1" i="1" dirty="0" err="1"/>
              <a:t>orman</a:t>
            </a:r>
            <a:r>
              <a:rPr lang="en-US" sz="3200" b="1" i="1" dirty="0"/>
              <a:t> </a:t>
            </a:r>
            <a:r>
              <a:rPr lang="en-US" sz="3200" b="1" i="1" dirty="0" err="1"/>
              <a:t>bozulmasıyla</a:t>
            </a:r>
            <a:r>
              <a:rPr lang="en-US" sz="3200" b="1" i="1" dirty="0"/>
              <a:t> </a:t>
            </a:r>
            <a:r>
              <a:rPr lang="en-US" sz="3200" b="1" i="1" dirty="0" err="1"/>
              <a:t>mücadele</a:t>
            </a:r>
            <a:r>
              <a:rPr lang="en-US" sz="3200" b="1" i="1" dirty="0"/>
              <a:t> </a:t>
            </a:r>
            <a:r>
              <a:rPr lang="en-US" sz="3200" b="1" i="1" dirty="0" err="1" smtClean="0"/>
              <a:t>yasası</a:t>
            </a:r>
            <a:r>
              <a:rPr lang="tr-TR" sz="3200" b="1" i="1" dirty="0" smtClean="0"/>
              <a:t/>
            </a:r>
            <a:br>
              <a:rPr lang="tr-TR" sz="3200" b="1" i="1" dirty="0" smtClean="0"/>
            </a:br>
            <a:r>
              <a:rPr lang="tr-TR" sz="3200" b="1" i="1" dirty="0" smtClean="0"/>
              <a:t/>
            </a:r>
            <a:br>
              <a:rPr lang="tr-TR" sz="3200" b="1" i="1" dirty="0" smtClean="0"/>
            </a:br>
            <a:r>
              <a:rPr lang="en-US" sz="3200" b="1" i="1" dirty="0" smtClean="0"/>
              <a:t>Green </a:t>
            </a:r>
            <a:r>
              <a:rPr lang="en-US" sz="3200" b="1" i="1" dirty="0"/>
              <a:t>Deal: EU agrees law to fight global deforestation and forest degradation driven by EU production and consumption</a:t>
            </a:r>
            <a:endParaRPr lang="tr-TR" sz="3200" b="1" i="1" dirty="0"/>
          </a:p>
        </p:txBody>
      </p:sp>
      <p:sp>
        <p:nvSpPr>
          <p:cNvPr id="3" name="Alt Başlık 2">
            <a:extLst>
              <a:ext uri="{FF2B5EF4-FFF2-40B4-BE49-F238E27FC236}">
                <a16:creationId xmlns:a16="http://schemas.microsoft.com/office/drawing/2014/main" id="{C829D472-6FF7-2E7A-A80A-3FE98125559E}"/>
              </a:ext>
            </a:extLst>
          </p:cNvPr>
          <p:cNvSpPr>
            <a:spLocks noGrp="1"/>
          </p:cNvSpPr>
          <p:nvPr>
            <p:ph type="subTitle" idx="1"/>
          </p:nvPr>
        </p:nvSpPr>
        <p:spPr>
          <a:xfrm>
            <a:off x="1143000" y="4101737"/>
            <a:ext cx="6858000" cy="1959428"/>
          </a:xfrm>
        </p:spPr>
        <p:txBody>
          <a:bodyPr>
            <a:normAutofit fontScale="77500" lnSpcReduction="20000"/>
          </a:bodyPr>
          <a:lstStyle/>
          <a:p>
            <a:r>
              <a:rPr lang="tr-TR" i="1" dirty="0" err="1" smtClean="0"/>
              <a:t>Prof.Dr.Ahmet</a:t>
            </a:r>
            <a:r>
              <a:rPr lang="tr-TR" i="1" dirty="0" smtClean="0"/>
              <a:t>  SIVACIOĞLU  </a:t>
            </a:r>
          </a:p>
          <a:p>
            <a:r>
              <a:rPr lang="tr-TR" i="1" dirty="0" smtClean="0"/>
              <a:t>Kastamonu  Üniversitesi  Orman  Fakültesi </a:t>
            </a:r>
          </a:p>
          <a:p>
            <a:r>
              <a:rPr lang="tr-TR" i="1" dirty="0" smtClean="0"/>
              <a:t>FSC   FM/</a:t>
            </a:r>
            <a:r>
              <a:rPr lang="tr-TR" i="1" dirty="0" err="1" smtClean="0"/>
              <a:t>CoC</a:t>
            </a:r>
            <a:r>
              <a:rPr lang="tr-TR" i="1" dirty="0" smtClean="0"/>
              <a:t> Baş Tetkikçisi   </a:t>
            </a:r>
          </a:p>
          <a:p>
            <a:r>
              <a:rPr lang="tr-TR" i="1" dirty="0" smtClean="0"/>
              <a:t>FSC  </a:t>
            </a:r>
            <a:r>
              <a:rPr lang="tr-TR" i="1" dirty="0" err="1" smtClean="0"/>
              <a:t>CoC</a:t>
            </a:r>
            <a:r>
              <a:rPr lang="tr-TR" i="1" dirty="0" smtClean="0"/>
              <a:t> Tetkikçisi </a:t>
            </a:r>
          </a:p>
          <a:p>
            <a:r>
              <a:rPr lang="tr-TR" i="1" dirty="0" smtClean="0"/>
              <a:t>SGS Türkiye   </a:t>
            </a:r>
          </a:p>
          <a:p>
            <a:r>
              <a:rPr lang="tr-TR" i="1" dirty="0" smtClean="0"/>
              <a:t>  </a:t>
            </a:r>
          </a:p>
          <a:p>
            <a:endParaRPr lang="tr-TR" dirty="0"/>
          </a:p>
        </p:txBody>
      </p:sp>
    </p:spTree>
    <p:extLst>
      <p:ext uri="{BB962C8B-B14F-4D97-AF65-F5344CB8AC3E}">
        <p14:creationId xmlns:p14="http://schemas.microsoft.com/office/powerpoint/2010/main" val="2169519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0BEF51D8-EA7A-FD97-CC16-F111E1998511}"/>
              </a:ext>
            </a:extLst>
          </p:cNvPr>
          <p:cNvPicPr>
            <a:picLocks noChangeAspect="1"/>
          </p:cNvPicPr>
          <p:nvPr/>
        </p:nvPicPr>
        <p:blipFill>
          <a:blip r:embed="rId2"/>
          <a:stretch>
            <a:fillRect/>
          </a:stretch>
        </p:blipFill>
        <p:spPr>
          <a:xfrm>
            <a:off x="0" y="374629"/>
            <a:ext cx="9144000" cy="6108742"/>
          </a:xfrm>
          <a:prstGeom prst="rect">
            <a:avLst/>
          </a:prstGeom>
        </p:spPr>
      </p:pic>
    </p:spTree>
    <p:extLst>
      <p:ext uri="{BB962C8B-B14F-4D97-AF65-F5344CB8AC3E}">
        <p14:creationId xmlns:p14="http://schemas.microsoft.com/office/powerpoint/2010/main" val="1096218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666206" y="1122362"/>
            <a:ext cx="7791994" cy="2946717"/>
          </a:xfrm>
        </p:spPr>
        <p:txBody>
          <a:bodyPr>
            <a:normAutofit/>
          </a:bodyPr>
          <a:lstStyle/>
          <a:p>
            <a:r>
              <a:rPr lang="tr-TR" sz="2000" b="1" i="1" dirty="0" smtClean="0"/>
              <a:t>Kanun  19  Nisan  2023   tarihinde  </a:t>
            </a:r>
            <a:br>
              <a:rPr lang="tr-TR" sz="2000" b="1" i="1" dirty="0" smtClean="0"/>
            </a:br>
            <a:r>
              <a:rPr lang="tr-TR" sz="2000" b="1" i="1" dirty="0" smtClean="0"/>
              <a:t/>
            </a:r>
            <a:br>
              <a:rPr lang="tr-TR" sz="2000" b="1" i="1" dirty="0" smtClean="0"/>
            </a:br>
            <a:r>
              <a:rPr lang="tr-TR" sz="2000" dirty="0" smtClean="0"/>
              <a:t>«</a:t>
            </a:r>
            <a:r>
              <a:rPr lang="en-US" sz="2000" b="1" dirty="0" smtClean="0"/>
              <a:t>European </a:t>
            </a:r>
            <a:r>
              <a:rPr lang="en-US" sz="2000" b="1" dirty="0"/>
              <a:t>Parliament legislative resolution of 19 April 2023 on the proposal for a regulation of the European Parliament and of the Council on making available on the </a:t>
            </a:r>
            <a:r>
              <a:rPr lang="en-US" sz="2000" b="1" u="sng" dirty="0"/>
              <a:t>Union market as well as export from the Union of certain commodities and products associated with deforestation and forest degradation and repealing Regulation (EU) No 995/2010 </a:t>
            </a:r>
            <a:r>
              <a:rPr lang="en-US" sz="2000" b="1" dirty="0"/>
              <a:t>(</a:t>
            </a:r>
            <a:r>
              <a:rPr lang="en-US" sz="2000" b="1" dirty="0">
                <a:hlinkClick r:id="rId2"/>
              </a:rPr>
              <a:t>COM(2021)0706</a:t>
            </a:r>
            <a:r>
              <a:rPr lang="en-US" sz="2000" b="1" dirty="0"/>
              <a:t> – C9-0430/2021 – </a:t>
            </a:r>
            <a:r>
              <a:rPr lang="en-US" sz="2000" b="1" dirty="0">
                <a:hlinkClick r:id="rId3"/>
              </a:rPr>
              <a:t>2021/0366(COD)</a:t>
            </a:r>
            <a:r>
              <a:rPr lang="en-US" sz="2000" b="1" dirty="0"/>
              <a:t>)</a:t>
            </a:r>
            <a:r>
              <a:rPr lang="tr-TR" sz="2000" dirty="0" smtClean="0"/>
              <a:t> » </a:t>
            </a:r>
            <a:br>
              <a:rPr lang="tr-TR" sz="2000" dirty="0" smtClean="0"/>
            </a:br>
            <a:r>
              <a:rPr lang="tr-TR" sz="2000" dirty="0"/>
              <a:t/>
            </a:r>
            <a:br>
              <a:rPr lang="tr-TR" sz="2000" dirty="0"/>
            </a:br>
            <a:r>
              <a:rPr lang="tr-TR" sz="2000" dirty="0" smtClean="0"/>
              <a:t> başlığı  ile   kabul  edildi.  </a:t>
            </a:r>
            <a:endParaRPr lang="tr-TR" sz="2000" dirty="0"/>
          </a:p>
        </p:txBody>
      </p:sp>
    </p:spTree>
    <p:extLst>
      <p:ext uri="{BB962C8B-B14F-4D97-AF65-F5344CB8AC3E}">
        <p14:creationId xmlns:p14="http://schemas.microsoft.com/office/powerpoint/2010/main" val="3446578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a:bodyPr>
          <a:lstStyle/>
          <a:p>
            <a:r>
              <a:rPr lang="tr-TR" sz="2800" b="1" i="1" dirty="0" smtClean="0"/>
              <a:t>Kanun  AB’ne  odun ürünleri   ihracatında  ve   ithalatında  neler    getirmektedir? </a:t>
            </a:r>
            <a:endParaRPr lang="tr-TR" sz="2800" b="1" i="1" dirty="0"/>
          </a:p>
        </p:txBody>
      </p:sp>
    </p:spTree>
    <p:extLst>
      <p:ext uri="{BB962C8B-B14F-4D97-AF65-F5344CB8AC3E}">
        <p14:creationId xmlns:p14="http://schemas.microsoft.com/office/powerpoint/2010/main" val="2909217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548640" y="111034"/>
            <a:ext cx="7909560" cy="6407332"/>
          </a:xfrm>
        </p:spPr>
        <p:txBody>
          <a:bodyPr>
            <a:normAutofit fontScale="90000"/>
          </a:bodyPr>
          <a:lstStyle/>
          <a:p>
            <a:pPr>
              <a:lnSpc>
                <a:spcPct val="107000"/>
              </a:lnSpc>
              <a:spcAft>
                <a:spcPts val="800"/>
              </a:spcAft>
            </a:pPr>
            <a:r>
              <a:rPr lang="tr-TR" sz="2200" dirty="0" smtClean="0">
                <a:solidFill>
                  <a:srgbClr val="666666"/>
                </a:solidFill>
                <a:latin typeface="Arial" panose="020B0604020202020204" pitchFamily="34" charset="0"/>
                <a:ea typeface="Calibri" panose="020F0502020204030204" pitchFamily="34" charset="0"/>
                <a:cs typeface="Times New Roman" panose="02020603050405020304" pitchFamily="18" charset="0"/>
              </a:rPr>
              <a:t/>
            </a:r>
            <a:br>
              <a:rPr lang="tr-TR" sz="2200" dirty="0" smtClean="0">
                <a:solidFill>
                  <a:srgbClr val="666666"/>
                </a:solidFill>
                <a:latin typeface="Arial" panose="020B0604020202020204" pitchFamily="34" charset="0"/>
                <a:ea typeface="Calibri" panose="020F0502020204030204" pitchFamily="34" charset="0"/>
                <a:cs typeface="Times New Roman" panose="02020603050405020304" pitchFamily="18" charset="0"/>
              </a:rPr>
            </a:br>
            <a:r>
              <a:rPr lang="tr-TR" sz="2200" dirty="0">
                <a:solidFill>
                  <a:srgbClr val="666666"/>
                </a:solidFill>
                <a:latin typeface="Arial" panose="020B0604020202020204" pitchFamily="34" charset="0"/>
                <a:ea typeface="Calibri" panose="020F0502020204030204" pitchFamily="34" charset="0"/>
                <a:cs typeface="Times New Roman" panose="02020603050405020304" pitchFamily="18" charset="0"/>
              </a:rPr>
              <a:t/>
            </a:r>
            <a:br>
              <a:rPr lang="tr-TR" sz="2200" dirty="0">
                <a:solidFill>
                  <a:srgbClr val="666666"/>
                </a:solidFill>
                <a:latin typeface="Arial" panose="020B0604020202020204" pitchFamily="34" charset="0"/>
                <a:ea typeface="Calibri" panose="020F0502020204030204" pitchFamily="34" charset="0"/>
                <a:cs typeface="Times New Roman" panose="02020603050405020304" pitchFamily="18" charset="0"/>
              </a:rPr>
            </a:br>
            <a:r>
              <a:rPr lang="tr-TR" sz="2200" dirty="0" smtClean="0">
                <a:solidFill>
                  <a:srgbClr val="666666"/>
                </a:solidFill>
                <a:latin typeface="Arial" panose="020B0604020202020204" pitchFamily="34" charset="0"/>
                <a:ea typeface="Calibri" panose="020F0502020204030204" pitchFamily="34" charset="0"/>
                <a:cs typeface="Times New Roman" panose="02020603050405020304" pitchFamily="18" charset="0"/>
              </a:rPr>
              <a:t/>
            </a:r>
            <a:br>
              <a:rPr lang="tr-TR" sz="2200" dirty="0" smtClean="0">
                <a:solidFill>
                  <a:srgbClr val="666666"/>
                </a:solidFill>
                <a:latin typeface="Arial" panose="020B0604020202020204" pitchFamily="34" charset="0"/>
                <a:ea typeface="Calibri" panose="020F0502020204030204" pitchFamily="34" charset="0"/>
                <a:cs typeface="Times New Roman" panose="02020603050405020304" pitchFamily="18" charset="0"/>
              </a:rPr>
            </a:br>
            <a:r>
              <a:rPr lang="tr-TR" sz="2200" dirty="0">
                <a:solidFill>
                  <a:srgbClr val="666666"/>
                </a:solidFill>
                <a:latin typeface="Arial" panose="020B0604020202020204" pitchFamily="34" charset="0"/>
                <a:ea typeface="Calibri" panose="020F0502020204030204" pitchFamily="34" charset="0"/>
                <a:cs typeface="Times New Roman" panose="02020603050405020304" pitchFamily="18" charset="0"/>
              </a:rPr>
              <a:t/>
            </a:r>
            <a:br>
              <a:rPr lang="tr-TR" sz="2200" dirty="0">
                <a:solidFill>
                  <a:srgbClr val="666666"/>
                </a:solidFill>
                <a:latin typeface="Arial" panose="020B0604020202020204" pitchFamily="34" charset="0"/>
                <a:ea typeface="Calibri" panose="020F0502020204030204" pitchFamily="34" charset="0"/>
                <a:cs typeface="Times New Roman" panose="02020603050405020304" pitchFamily="18" charset="0"/>
              </a:rPr>
            </a:br>
            <a:r>
              <a:rPr lang="tr-TR" sz="2200" dirty="0" smtClean="0">
                <a:solidFill>
                  <a:srgbClr val="666666"/>
                </a:solidFill>
                <a:latin typeface="Arial" panose="020B0604020202020204" pitchFamily="34" charset="0"/>
                <a:ea typeface="Calibri" panose="020F0502020204030204" pitchFamily="34" charset="0"/>
                <a:cs typeface="Times New Roman" panose="02020603050405020304" pitchFamily="18" charset="0"/>
              </a:rPr>
              <a:t/>
            </a:r>
            <a:br>
              <a:rPr lang="tr-TR" sz="2200" dirty="0" smtClean="0">
                <a:solidFill>
                  <a:srgbClr val="666666"/>
                </a:solidFill>
                <a:latin typeface="Arial" panose="020B0604020202020204" pitchFamily="34" charset="0"/>
                <a:ea typeface="Calibri" panose="020F0502020204030204" pitchFamily="34" charset="0"/>
                <a:cs typeface="Times New Roman" panose="02020603050405020304" pitchFamily="18" charset="0"/>
              </a:rPr>
            </a:br>
            <a:r>
              <a:rPr lang="tr-TR" sz="2200" dirty="0">
                <a:solidFill>
                  <a:srgbClr val="666666"/>
                </a:solidFill>
                <a:latin typeface="Arial" panose="020B0604020202020204" pitchFamily="34" charset="0"/>
                <a:ea typeface="Calibri" panose="020F0502020204030204" pitchFamily="34" charset="0"/>
                <a:cs typeface="Times New Roman" panose="02020603050405020304" pitchFamily="18" charset="0"/>
              </a:rPr>
              <a:t/>
            </a:r>
            <a:br>
              <a:rPr lang="tr-TR" sz="2200" dirty="0">
                <a:solidFill>
                  <a:srgbClr val="666666"/>
                </a:solidFill>
                <a:latin typeface="Arial" panose="020B0604020202020204" pitchFamily="34" charset="0"/>
                <a:ea typeface="Calibri" panose="020F0502020204030204" pitchFamily="34" charset="0"/>
                <a:cs typeface="Times New Roman" panose="02020603050405020304" pitchFamily="18" charset="0"/>
              </a:rPr>
            </a:br>
            <a:r>
              <a:rPr lang="tr-TR" sz="2200" dirty="0" smtClean="0">
                <a:solidFill>
                  <a:srgbClr val="666666"/>
                </a:solidFill>
                <a:latin typeface="Arial" panose="020B0604020202020204" pitchFamily="34" charset="0"/>
                <a:ea typeface="Calibri" panose="020F0502020204030204" pitchFamily="34" charset="0"/>
                <a:cs typeface="Times New Roman" panose="02020603050405020304" pitchFamily="18" charset="0"/>
              </a:rPr>
              <a:t>Kanuna  </a:t>
            </a:r>
            <a:r>
              <a:rPr lang="tr-TR" sz="2200" dirty="0">
                <a:solidFill>
                  <a:srgbClr val="666666"/>
                </a:solidFill>
                <a:latin typeface="Arial" panose="020B0604020202020204" pitchFamily="34" charset="0"/>
                <a:ea typeface="Calibri" panose="020F0502020204030204" pitchFamily="34" charset="0"/>
                <a:cs typeface="Times New Roman" panose="02020603050405020304" pitchFamily="18" charset="0"/>
              </a:rPr>
              <a:t>göre  </a:t>
            </a:r>
            <a:r>
              <a:rPr lang="tr-TR" sz="2200" dirty="0" smtClean="0">
                <a:solidFill>
                  <a:srgbClr val="666666"/>
                </a:solidFill>
                <a:latin typeface="Arial" panose="020B0604020202020204" pitchFamily="34" charset="0"/>
                <a:ea typeface="Calibri" panose="020F0502020204030204" pitchFamily="34" charset="0"/>
                <a:cs typeface="Times New Roman" panose="02020603050405020304" pitchFamily="18" charset="0"/>
              </a:rPr>
              <a:t>odun ve  odun   ürünleri  ihracat veya   ithalat  yapacak   firmalarının ürün  ile   ilgili  «</a:t>
            </a:r>
            <a:r>
              <a:rPr lang="tr-TR" sz="2200" dirty="0" err="1" smtClean="0">
                <a:solidFill>
                  <a:srgbClr val="666666"/>
                </a:solidFill>
                <a:latin typeface="Arial" panose="020B0604020202020204" pitchFamily="34" charset="0"/>
                <a:ea typeface="Calibri" panose="020F0502020204030204" pitchFamily="34" charset="0"/>
                <a:cs typeface="Times New Roman" panose="02020603050405020304" pitchFamily="18" charset="0"/>
              </a:rPr>
              <a:t>Due</a:t>
            </a:r>
            <a:r>
              <a:rPr lang="tr-TR" sz="2200" dirty="0" smtClean="0">
                <a:solidFill>
                  <a:srgbClr val="666666"/>
                </a:solidFill>
                <a:latin typeface="Arial" panose="020B0604020202020204" pitchFamily="34" charset="0"/>
                <a:ea typeface="Calibri" panose="020F0502020204030204" pitchFamily="34" charset="0"/>
                <a:cs typeface="Times New Roman" panose="02020603050405020304" pitchFamily="18" charset="0"/>
              </a:rPr>
              <a:t> </a:t>
            </a:r>
            <a:r>
              <a:rPr lang="tr-TR" sz="2200" dirty="0" err="1" smtClean="0">
                <a:solidFill>
                  <a:srgbClr val="666666"/>
                </a:solidFill>
                <a:latin typeface="Arial" panose="020B0604020202020204" pitchFamily="34" charset="0"/>
                <a:ea typeface="Calibri" panose="020F0502020204030204" pitchFamily="34" charset="0"/>
                <a:cs typeface="Times New Roman" panose="02020603050405020304" pitchFamily="18" charset="0"/>
              </a:rPr>
              <a:t>diligence</a:t>
            </a:r>
            <a:r>
              <a:rPr lang="tr-TR" sz="2200" dirty="0" smtClean="0">
                <a:solidFill>
                  <a:srgbClr val="666666"/>
                </a:solidFill>
                <a:latin typeface="Arial" panose="020B0604020202020204" pitchFamily="34" charset="0"/>
                <a:ea typeface="Calibri" panose="020F0502020204030204" pitchFamily="34" charset="0"/>
                <a:cs typeface="Times New Roman" panose="02020603050405020304" pitchFamily="18" charset="0"/>
              </a:rPr>
              <a:t> sistemi=Durum  Tespit  Sistemi» ne   sahip olması gerekmektedir.  Bu sistemin en  önemli   aşaması ise     </a:t>
            </a:r>
            <a:r>
              <a:rPr lang="tr-TR" sz="2200" dirty="0">
                <a:solidFill>
                  <a:srgbClr val="666666"/>
                </a:solidFill>
                <a:latin typeface="Arial" panose="020B0604020202020204" pitchFamily="34" charset="0"/>
                <a:ea typeface="Calibri" panose="020F0502020204030204" pitchFamily="34" charset="0"/>
                <a:cs typeface="Times New Roman" panose="02020603050405020304" pitchFamily="18" charset="0"/>
              </a:rPr>
              <a:t>risk  değerlendirmesi  </a:t>
            </a:r>
            <a:r>
              <a:rPr lang="tr-TR" sz="2200" dirty="0" smtClean="0">
                <a:solidFill>
                  <a:srgbClr val="666666"/>
                </a:solidFill>
                <a:latin typeface="Arial" panose="020B0604020202020204" pitchFamily="34" charset="0"/>
                <a:ea typeface="Calibri" panose="020F0502020204030204" pitchFamily="34" charset="0"/>
                <a:cs typeface="Times New Roman" panose="02020603050405020304" pitchFamily="18" charset="0"/>
              </a:rPr>
              <a:t>yapılmasıdır.  Bu </a:t>
            </a:r>
            <a:r>
              <a:rPr lang="tr-TR" sz="2200" dirty="0">
                <a:solidFill>
                  <a:srgbClr val="666666"/>
                </a:solidFill>
                <a:latin typeface="Arial" panose="020B0604020202020204" pitchFamily="34" charset="0"/>
                <a:ea typeface="Calibri" panose="020F0502020204030204" pitchFamily="34" charset="0"/>
                <a:cs typeface="Times New Roman" panose="02020603050405020304" pitchFamily="18" charset="0"/>
              </a:rPr>
              <a:t>konuda  aşağıdaki   dokümanının   sıkıntılı    durumlar   oluşturması   söz  konusu  olacaktır.  Bu   dokümanın     en  kısa   sürede    paydaşlarla  ve   karar  vericilerle   birlikte   revize   edilmesi gerekmektedir.  Çünkü  raporda  Türkiye’de  yerli  halkın   varlığından  söz  edilmektedir.  Bu   doküman  revize  edilmeden  aşağıdaki kanun  maddelerine  uyum     yönünden  sıkıntılı    durumlarla   karşılaşılacaktır.  </a:t>
            </a:r>
            <a:r>
              <a:rPr lang="tr-TR" sz="2200" dirty="0">
                <a:latin typeface="Calibri" panose="020F0502020204030204" pitchFamily="34" charset="0"/>
                <a:ea typeface="Calibri" panose="020F0502020204030204" pitchFamily="34" charset="0"/>
                <a:cs typeface="Times New Roman" panose="02020603050405020304" pitchFamily="18" charset="0"/>
              </a:rPr>
              <a:t/>
            </a:r>
            <a:br>
              <a:rPr lang="tr-TR" sz="2200" dirty="0">
                <a:latin typeface="Calibri" panose="020F0502020204030204" pitchFamily="34" charset="0"/>
                <a:ea typeface="Calibri" panose="020F0502020204030204" pitchFamily="34" charset="0"/>
                <a:cs typeface="Times New Roman" panose="02020603050405020304" pitchFamily="18" charset="0"/>
              </a:rPr>
            </a:br>
            <a:r>
              <a:rPr lang="tr-TR" sz="2200" b="1" i="1" dirty="0">
                <a:solidFill>
                  <a:srgbClr val="666666"/>
                </a:solidFill>
                <a:latin typeface="Arial" panose="020B0604020202020204" pitchFamily="34" charset="0"/>
                <a:ea typeface="Calibri" panose="020F0502020204030204" pitchFamily="34" charset="0"/>
                <a:cs typeface="Times New Roman" panose="02020603050405020304" pitchFamily="18" charset="0"/>
              </a:rPr>
              <a:t>FSC-CNRA-TR FSC </a:t>
            </a:r>
            <a:r>
              <a:rPr lang="tr-TR" sz="2200" b="1" i="1" dirty="0" err="1">
                <a:solidFill>
                  <a:srgbClr val="666666"/>
                </a:solidFill>
                <a:latin typeface="Arial" panose="020B0604020202020204" pitchFamily="34" charset="0"/>
                <a:ea typeface="Calibri" panose="020F0502020204030204" pitchFamily="34" charset="0"/>
                <a:cs typeface="Times New Roman" panose="02020603050405020304" pitchFamily="18" charset="0"/>
              </a:rPr>
              <a:t>Centralized</a:t>
            </a:r>
            <a:r>
              <a:rPr lang="tr-TR" sz="2200" b="1" i="1" dirty="0">
                <a:solidFill>
                  <a:srgbClr val="666666"/>
                </a:solidFill>
                <a:latin typeface="Arial" panose="020B0604020202020204" pitchFamily="34" charset="0"/>
                <a:ea typeface="Calibri" panose="020F0502020204030204" pitchFamily="34" charset="0"/>
                <a:cs typeface="Times New Roman" panose="02020603050405020304" pitchFamily="18" charset="0"/>
              </a:rPr>
              <a:t> </a:t>
            </a:r>
            <a:r>
              <a:rPr lang="tr-TR" sz="2200" b="1" i="1" dirty="0" err="1">
                <a:solidFill>
                  <a:srgbClr val="666666"/>
                </a:solidFill>
                <a:latin typeface="Arial" panose="020B0604020202020204" pitchFamily="34" charset="0"/>
                <a:ea typeface="Calibri" panose="020F0502020204030204" pitchFamily="34" charset="0"/>
                <a:cs typeface="Times New Roman" panose="02020603050405020304" pitchFamily="18" charset="0"/>
              </a:rPr>
              <a:t>National</a:t>
            </a:r>
            <a:r>
              <a:rPr lang="tr-TR" sz="2200" b="1" i="1" dirty="0">
                <a:solidFill>
                  <a:srgbClr val="666666"/>
                </a:solidFill>
                <a:latin typeface="Arial" panose="020B0604020202020204" pitchFamily="34" charset="0"/>
                <a:ea typeface="Calibri" panose="020F0502020204030204" pitchFamily="34" charset="0"/>
                <a:cs typeface="Times New Roman" panose="02020603050405020304" pitchFamily="18" charset="0"/>
              </a:rPr>
              <a:t> Risk </a:t>
            </a:r>
            <a:r>
              <a:rPr lang="tr-TR" sz="2200" b="1" i="1" dirty="0" err="1">
                <a:solidFill>
                  <a:srgbClr val="666666"/>
                </a:solidFill>
                <a:latin typeface="Arial" panose="020B0604020202020204" pitchFamily="34" charset="0"/>
                <a:ea typeface="Calibri" panose="020F0502020204030204" pitchFamily="34" charset="0"/>
                <a:cs typeface="Times New Roman" panose="02020603050405020304" pitchFamily="18" charset="0"/>
              </a:rPr>
              <a:t>Assessment</a:t>
            </a:r>
            <a:r>
              <a:rPr lang="tr-TR" sz="2200" b="1" i="1" dirty="0">
                <a:solidFill>
                  <a:srgbClr val="666666"/>
                </a:solidFill>
                <a:latin typeface="Arial" panose="020B0604020202020204" pitchFamily="34" charset="0"/>
                <a:ea typeface="Calibri" panose="020F0502020204030204" pitchFamily="34" charset="0"/>
                <a:cs typeface="Times New Roman" panose="02020603050405020304" pitchFamily="18" charset="0"/>
              </a:rPr>
              <a:t> </a:t>
            </a:r>
            <a:r>
              <a:rPr lang="tr-TR" sz="2200" b="1" i="1" dirty="0" err="1">
                <a:solidFill>
                  <a:srgbClr val="666666"/>
                </a:solidFill>
                <a:latin typeface="Arial" panose="020B0604020202020204" pitchFamily="34" charset="0"/>
                <a:ea typeface="Calibri" panose="020F0502020204030204" pitchFamily="34" charset="0"/>
                <a:cs typeface="Times New Roman" panose="02020603050405020304" pitchFamily="18" charset="0"/>
              </a:rPr>
              <a:t>for</a:t>
            </a:r>
            <a:r>
              <a:rPr lang="tr-TR" sz="2200" b="1" i="1" dirty="0">
                <a:solidFill>
                  <a:srgbClr val="666666"/>
                </a:solidFill>
                <a:latin typeface="Arial" panose="020B0604020202020204" pitchFamily="34" charset="0"/>
                <a:ea typeface="Calibri" panose="020F0502020204030204" pitchFamily="34" charset="0"/>
                <a:cs typeface="Times New Roman" panose="02020603050405020304" pitchFamily="18" charset="0"/>
              </a:rPr>
              <a:t> </a:t>
            </a:r>
            <a:r>
              <a:rPr lang="tr-TR" sz="2200" b="1" i="1" dirty="0" err="1">
                <a:solidFill>
                  <a:srgbClr val="666666"/>
                </a:solidFill>
                <a:latin typeface="Arial" panose="020B0604020202020204" pitchFamily="34" charset="0"/>
                <a:ea typeface="Calibri" panose="020F0502020204030204" pitchFamily="34" charset="0"/>
                <a:cs typeface="Times New Roman" panose="02020603050405020304" pitchFamily="18" charset="0"/>
              </a:rPr>
              <a:t>Turkey</a:t>
            </a:r>
            <a:r>
              <a:rPr lang="tr-TR" sz="2200" b="1" i="1" dirty="0">
                <a:solidFill>
                  <a:srgbClr val="666666"/>
                </a:solidFill>
                <a:latin typeface="Arial" panose="020B0604020202020204" pitchFamily="34" charset="0"/>
                <a:ea typeface="Calibri" panose="020F0502020204030204" pitchFamily="34" charset="0"/>
                <a:cs typeface="Times New Roman" panose="02020603050405020304" pitchFamily="18" charset="0"/>
              </a:rPr>
              <a:t> . </a:t>
            </a:r>
            <a:r>
              <a:rPr lang="tr-TR" sz="2200" b="1" i="1" dirty="0" err="1">
                <a:solidFill>
                  <a:srgbClr val="666666"/>
                </a:solidFill>
                <a:latin typeface="Arial" panose="020B0604020202020204" pitchFamily="34" charset="0"/>
                <a:ea typeface="Calibri" panose="020F0502020204030204" pitchFamily="34" charset="0"/>
                <a:cs typeface="Times New Roman" panose="02020603050405020304" pitchFamily="18" charset="0"/>
              </a:rPr>
              <a:t>Controlled</a:t>
            </a:r>
            <a:r>
              <a:rPr lang="tr-TR" sz="2200" b="1" i="1" dirty="0">
                <a:solidFill>
                  <a:srgbClr val="666666"/>
                </a:solidFill>
                <a:latin typeface="Arial" panose="020B0604020202020204" pitchFamily="34" charset="0"/>
                <a:ea typeface="Calibri" panose="020F0502020204030204" pitchFamily="34" charset="0"/>
                <a:cs typeface="Times New Roman" panose="02020603050405020304" pitchFamily="18" charset="0"/>
              </a:rPr>
              <a:t> </a:t>
            </a:r>
            <a:r>
              <a:rPr lang="tr-TR" sz="2200" b="1" i="1" dirty="0" err="1">
                <a:solidFill>
                  <a:srgbClr val="666666"/>
                </a:solidFill>
                <a:latin typeface="Arial" panose="020B0604020202020204" pitchFamily="34" charset="0"/>
                <a:ea typeface="Calibri" panose="020F0502020204030204" pitchFamily="34" charset="0"/>
                <a:cs typeface="Times New Roman" panose="02020603050405020304" pitchFamily="18" charset="0"/>
              </a:rPr>
              <a:t>Wood</a:t>
            </a:r>
            <a:r>
              <a:rPr lang="tr-TR" sz="2200" b="1" i="1" dirty="0">
                <a:solidFill>
                  <a:srgbClr val="666666"/>
                </a:solidFill>
                <a:latin typeface="Arial" panose="020B0604020202020204" pitchFamily="34" charset="0"/>
                <a:ea typeface="Calibri" panose="020F0502020204030204" pitchFamily="34" charset="0"/>
                <a:cs typeface="Times New Roman" panose="02020603050405020304" pitchFamily="18" charset="0"/>
              </a:rPr>
              <a:t> Risk </a:t>
            </a:r>
            <a:r>
              <a:rPr lang="tr-TR" sz="2200" b="1" i="1" dirty="0" err="1">
                <a:solidFill>
                  <a:srgbClr val="666666"/>
                </a:solidFill>
                <a:latin typeface="Arial" panose="020B0604020202020204" pitchFamily="34" charset="0"/>
                <a:ea typeface="Calibri" panose="020F0502020204030204" pitchFamily="34" charset="0"/>
                <a:cs typeface="Times New Roman" panose="02020603050405020304" pitchFamily="18" charset="0"/>
              </a:rPr>
              <a:t>Assessment</a:t>
            </a:r>
            <a:r>
              <a:rPr lang="tr-TR" sz="2200" b="1" i="1" dirty="0">
                <a:solidFill>
                  <a:srgbClr val="666666"/>
                </a:solidFill>
                <a:latin typeface="Arial" panose="020B0604020202020204" pitchFamily="34" charset="0"/>
                <a:ea typeface="Calibri" panose="020F0502020204030204" pitchFamily="34" charset="0"/>
                <a:cs typeface="Times New Roman" panose="02020603050405020304" pitchFamily="18" charset="0"/>
              </a:rPr>
              <a:t> (CW) V(1-0)</a:t>
            </a:r>
            <a:r>
              <a:rPr lang="tr-TR" sz="8000" dirty="0">
                <a:latin typeface="Calibri" panose="020F0502020204030204" pitchFamily="34" charset="0"/>
                <a:ea typeface="Calibri" panose="020F0502020204030204" pitchFamily="34" charset="0"/>
                <a:cs typeface="Times New Roman" panose="02020603050405020304" pitchFamily="18" charset="0"/>
              </a:rPr>
              <a:t/>
            </a:r>
            <a:br>
              <a:rPr lang="tr-TR" sz="8000" dirty="0">
                <a:latin typeface="Calibri" panose="020F0502020204030204" pitchFamily="34" charset="0"/>
                <a:ea typeface="Calibri" panose="020F0502020204030204" pitchFamily="34" charset="0"/>
                <a:cs typeface="Times New Roman" panose="02020603050405020304" pitchFamily="18" charset="0"/>
              </a:rPr>
            </a:br>
            <a:endParaRPr lang="tr-TR" dirty="0"/>
          </a:p>
        </p:txBody>
      </p:sp>
    </p:spTree>
    <p:extLst>
      <p:ext uri="{BB962C8B-B14F-4D97-AF65-F5344CB8AC3E}">
        <p14:creationId xmlns:p14="http://schemas.microsoft.com/office/powerpoint/2010/main" val="3333476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4097" y="202475"/>
            <a:ext cx="8921932" cy="6387736"/>
          </a:xfrm>
        </p:spPr>
        <p:txBody>
          <a:bodyPr>
            <a:normAutofit/>
          </a:bodyPr>
          <a:lstStyle/>
          <a:p>
            <a:r>
              <a:rPr lang="tr-TR" sz="2700" dirty="0"/>
              <a:t>Bölüm  1   2.  Maddede   Orman   bozulmasından     neyin kastedildiği  ifade  edilmektedir.  </a:t>
            </a:r>
            <a:r>
              <a:rPr lang="tr-TR" sz="2700" dirty="0" smtClean="0"/>
              <a:t/>
            </a:r>
            <a:br>
              <a:rPr lang="tr-TR" sz="2700" dirty="0" smtClean="0"/>
            </a:br>
            <a:r>
              <a:rPr lang="tr-TR" sz="2700" dirty="0"/>
              <a:t/>
            </a:r>
            <a:br>
              <a:rPr lang="tr-TR" sz="2700" dirty="0"/>
            </a:br>
            <a:r>
              <a:rPr lang="tr-TR" sz="2700" b="1" i="1" dirty="0" err="1"/>
              <a:t>Chapter</a:t>
            </a:r>
            <a:r>
              <a:rPr lang="tr-TR" sz="2700" b="1" i="1" dirty="0"/>
              <a:t>    1  </a:t>
            </a:r>
            <a:r>
              <a:rPr lang="tr-TR" sz="2700" b="1" i="1" dirty="0" err="1"/>
              <a:t>Article</a:t>
            </a:r>
            <a:r>
              <a:rPr lang="tr-TR" sz="2700" b="1" i="1" dirty="0"/>
              <a:t>    2:</a:t>
            </a:r>
            <a:r>
              <a:rPr lang="tr-TR" sz="2700" dirty="0"/>
              <a:t/>
            </a:r>
            <a:br>
              <a:rPr lang="tr-TR" sz="2700" dirty="0"/>
            </a:br>
            <a:r>
              <a:rPr lang="tr-TR" sz="2700" dirty="0"/>
              <a:t>(7)  </a:t>
            </a:r>
            <a:r>
              <a:rPr lang="tr-TR" sz="2700" b="1" i="1" dirty="0"/>
              <a:t>‘</a:t>
            </a:r>
            <a:r>
              <a:rPr lang="tr-TR" sz="2700" b="1" i="1" dirty="0" err="1"/>
              <a:t>forest</a:t>
            </a:r>
            <a:r>
              <a:rPr lang="tr-TR" sz="2700" b="1" i="1" dirty="0"/>
              <a:t> </a:t>
            </a:r>
            <a:r>
              <a:rPr lang="tr-TR" sz="2700" b="1" i="1" dirty="0" err="1"/>
              <a:t>degradation</a:t>
            </a:r>
            <a:r>
              <a:rPr lang="tr-TR" sz="2700" b="1" i="1" dirty="0"/>
              <a:t>’ </a:t>
            </a:r>
            <a:r>
              <a:rPr lang="tr-TR" sz="2700" b="1" i="1" dirty="0" err="1"/>
              <a:t>means</a:t>
            </a:r>
            <a:r>
              <a:rPr lang="tr-TR" sz="2700" b="1" i="1" dirty="0"/>
              <a:t> </a:t>
            </a:r>
            <a:r>
              <a:rPr lang="tr-TR" sz="2700" b="1" i="1" dirty="0" err="1"/>
              <a:t>structural</a:t>
            </a:r>
            <a:r>
              <a:rPr lang="tr-TR" sz="2700" b="1" i="1" dirty="0"/>
              <a:t> </a:t>
            </a:r>
            <a:r>
              <a:rPr lang="tr-TR" sz="2700" b="1" i="1" dirty="0" err="1"/>
              <a:t>changes</a:t>
            </a:r>
            <a:r>
              <a:rPr lang="tr-TR" sz="2700" b="1" i="1" dirty="0"/>
              <a:t> </a:t>
            </a:r>
            <a:r>
              <a:rPr lang="tr-TR" sz="2700" b="1" i="1" dirty="0" err="1"/>
              <a:t>to</a:t>
            </a:r>
            <a:r>
              <a:rPr lang="tr-TR" sz="2700" b="1" i="1" dirty="0"/>
              <a:t> </a:t>
            </a:r>
            <a:r>
              <a:rPr lang="tr-TR" sz="2700" b="1" i="1" dirty="0" err="1"/>
              <a:t>forest</a:t>
            </a:r>
            <a:r>
              <a:rPr lang="tr-TR" sz="2700" b="1" i="1" dirty="0"/>
              <a:t> </a:t>
            </a:r>
            <a:r>
              <a:rPr lang="tr-TR" sz="2700" b="1" i="1" dirty="0" err="1"/>
              <a:t>cover</a:t>
            </a:r>
            <a:r>
              <a:rPr lang="tr-TR" sz="2700" b="1" i="1" dirty="0"/>
              <a:t>, </a:t>
            </a:r>
            <a:r>
              <a:rPr lang="tr-TR" sz="2700" b="1" i="1" dirty="0" err="1"/>
              <a:t>taking</a:t>
            </a:r>
            <a:r>
              <a:rPr lang="tr-TR" sz="2700" b="1" i="1" dirty="0"/>
              <a:t> </a:t>
            </a:r>
            <a:r>
              <a:rPr lang="tr-TR" sz="2700" b="1" i="1" dirty="0" err="1"/>
              <a:t>the</a:t>
            </a:r>
            <a:r>
              <a:rPr lang="tr-TR" sz="2700" b="1" i="1" dirty="0"/>
              <a:t> form of </a:t>
            </a:r>
            <a:r>
              <a:rPr lang="tr-TR" sz="2700" b="1" i="1" dirty="0" err="1"/>
              <a:t>the</a:t>
            </a:r>
            <a:r>
              <a:rPr lang="tr-TR" sz="2700" b="1" i="1" dirty="0"/>
              <a:t> </a:t>
            </a:r>
            <a:r>
              <a:rPr lang="tr-TR" sz="2700" b="1" i="1" dirty="0" err="1"/>
              <a:t>conversion</a:t>
            </a:r>
            <a:r>
              <a:rPr lang="tr-TR" sz="2700" b="1" i="1" dirty="0"/>
              <a:t> of:</a:t>
            </a:r>
            <a:r>
              <a:rPr lang="tr-TR" sz="2700" dirty="0"/>
              <a:t/>
            </a:r>
            <a:br>
              <a:rPr lang="tr-TR" sz="2700" dirty="0"/>
            </a:br>
            <a:r>
              <a:rPr lang="tr-TR" sz="2700" dirty="0"/>
              <a:t>(a)  </a:t>
            </a:r>
            <a:r>
              <a:rPr lang="tr-TR" sz="2700" b="1" i="1" dirty="0" err="1"/>
              <a:t>primary</a:t>
            </a:r>
            <a:r>
              <a:rPr lang="tr-TR" sz="2700" b="1" i="1" dirty="0"/>
              <a:t> </a:t>
            </a:r>
            <a:r>
              <a:rPr lang="tr-TR" sz="2700" b="1" i="1" dirty="0" err="1"/>
              <a:t>forests</a:t>
            </a:r>
            <a:r>
              <a:rPr lang="tr-TR" sz="2700" b="1" i="1" dirty="0"/>
              <a:t> </a:t>
            </a:r>
            <a:r>
              <a:rPr lang="tr-TR" sz="2700" b="1" i="1" dirty="0" err="1"/>
              <a:t>or</a:t>
            </a:r>
            <a:r>
              <a:rPr lang="tr-TR" sz="2700" b="1" i="1" dirty="0"/>
              <a:t> </a:t>
            </a:r>
            <a:r>
              <a:rPr lang="tr-TR" sz="2700" b="1" i="1" dirty="0" err="1"/>
              <a:t>naturally</a:t>
            </a:r>
            <a:r>
              <a:rPr lang="tr-TR" sz="2700" b="1" i="1" dirty="0"/>
              <a:t> </a:t>
            </a:r>
            <a:r>
              <a:rPr lang="tr-TR" sz="2700" b="1" i="1" dirty="0" err="1"/>
              <a:t>regenerating</a:t>
            </a:r>
            <a:r>
              <a:rPr lang="tr-TR" sz="2700" b="1" i="1" dirty="0"/>
              <a:t> </a:t>
            </a:r>
            <a:r>
              <a:rPr lang="tr-TR" sz="2700" b="1" i="1" dirty="0" err="1"/>
              <a:t>forests</a:t>
            </a:r>
            <a:r>
              <a:rPr lang="tr-TR" sz="2700" b="1" i="1" dirty="0"/>
              <a:t> </a:t>
            </a:r>
            <a:r>
              <a:rPr lang="tr-TR" sz="2700" b="1" i="1" dirty="0" err="1"/>
              <a:t>into</a:t>
            </a:r>
            <a:r>
              <a:rPr lang="tr-TR" sz="2700" b="1" i="1" dirty="0"/>
              <a:t> </a:t>
            </a:r>
            <a:r>
              <a:rPr lang="tr-TR" sz="2700" b="1" i="1" dirty="0" err="1"/>
              <a:t>plantation</a:t>
            </a:r>
            <a:r>
              <a:rPr lang="tr-TR" sz="2700" b="1" i="1" dirty="0"/>
              <a:t> </a:t>
            </a:r>
            <a:r>
              <a:rPr lang="tr-TR" sz="2700" b="1" i="1" dirty="0" err="1"/>
              <a:t>forests</a:t>
            </a:r>
            <a:r>
              <a:rPr lang="tr-TR" sz="2700" b="1" i="1" dirty="0"/>
              <a:t> </a:t>
            </a:r>
            <a:r>
              <a:rPr lang="tr-TR" sz="2700" b="1" i="1" dirty="0" err="1"/>
              <a:t>or</a:t>
            </a:r>
            <a:r>
              <a:rPr lang="tr-TR" sz="2700" b="1" i="1" dirty="0"/>
              <a:t> </a:t>
            </a:r>
            <a:r>
              <a:rPr lang="tr-TR" sz="2700" b="1" i="1" dirty="0" err="1"/>
              <a:t>into</a:t>
            </a:r>
            <a:r>
              <a:rPr lang="tr-TR" sz="2700" b="1" i="1" dirty="0"/>
              <a:t> </a:t>
            </a:r>
            <a:r>
              <a:rPr lang="tr-TR" sz="2700" b="1" i="1" dirty="0" err="1"/>
              <a:t>other</a:t>
            </a:r>
            <a:r>
              <a:rPr lang="tr-TR" sz="2700" b="1" i="1" dirty="0"/>
              <a:t> </a:t>
            </a:r>
            <a:r>
              <a:rPr lang="tr-TR" sz="2700" b="1" i="1" dirty="0" err="1"/>
              <a:t>wooded</a:t>
            </a:r>
            <a:r>
              <a:rPr lang="tr-TR" sz="2700" b="1" i="1" dirty="0"/>
              <a:t> </a:t>
            </a:r>
            <a:r>
              <a:rPr lang="tr-TR" sz="2700" b="1" i="1" dirty="0" err="1"/>
              <a:t>land</a:t>
            </a:r>
            <a:r>
              <a:rPr lang="tr-TR" sz="2700" b="1" i="1" dirty="0"/>
              <a:t>; </a:t>
            </a:r>
            <a:r>
              <a:rPr lang="tr-TR" sz="2700" b="1" i="1" dirty="0" err="1"/>
              <a:t>or</a:t>
            </a:r>
            <a:r>
              <a:rPr lang="tr-TR" sz="2700" dirty="0"/>
              <a:t/>
            </a:r>
            <a:br>
              <a:rPr lang="tr-TR" sz="2700" dirty="0"/>
            </a:br>
            <a:r>
              <a:rPr lang="tr-TR" sz="2700" dirty="0"/>
              <a:t>(b)  </a:t>
            </a:r>
            <a:r>
              <a:rPr lang="tr-TR" sz="2700" b="1" i="1" dirty="0" err="1"/>
              <a:t>primary</a:t>
            </a:r>
            <a:r>
              <a:rPr lang="tr-TR" sz="2700" b="1" i="1" dirty="0"/>
              <a:t> </a:t>
            </a:r>
            <a:r>
              <a:rPr lang="tr-TR" sz="2700" b="1" i="1" dirty="0" err="1"/>
              <a:t>forests</a:t>
            </a:r>
            <a:r>
              <a:rPr lang="tr-TR" sz="2700" b="1" i="1" dirty="0"/>
              <a:t> </a:t>
            </a:r>
            <a:r>
              <a:rPr lang="tr-TR" sz="2700" b="1" i="1" dirty="0" err="1"/>
              <a:t>into</a:t>
            </a:r>
            <a:r>
              <a:rPr lang="tr-TR" sz="2700" b="1" i="1" dirty="0"/>
              <a:t> </a:t>
            </a:r>
            <a:r>
              <a:rPr lang="tr-TR" sz="2700" b="1" i="1" dirty="0" err="1"/>
              <a:t>planted</a:t>
            </a:r>
            <a:r>
              <a:rPr lang="tr-TR" sz="2700" b="1" i="1" dirty="0"/>
              <a:t> </a:t>
            </a:r>
            <a:r>
              <a:rPr lang="tr-TR" sz="2700" b="1" i="1" dirty="0" err="1"/>
              <a:t>forests</a:t>
            </a:r>
            <a:r>
              <a:rPr lang="tr-TR" sz="2700" b="1" i="1" dirty="0" smtClean="0"/>
              <a:t>;</a:t>
            </a:r>
            <a:br>
              <a:rPr lang="tr-TR" sz="2700" b="1" i="1" dirty="0" smtClean="0"/>
            </a:br>
            <a:r>
              <a:rPr lang="tr-TR" sz="2700" dirty="0"/>
              <a:t/>
            </a:r>
            <a:br>
              <a:rPr lang="tr-TR" sz="2700" dirty="0"/>
            </a:br>
            <a:r>
              <a:rPr lang="tr-TR" sz="2700" dirty="0"/>
              <a:t>Ülkemizde  endüstriyel  plantasyon   çalışmaları     mevcut durumda  eski   dikim  sahalarında     devam etmektedir.  Ancak programların    yükseltilmesi  durumunda  potansiyel  sahalar  olarak  doğal  orman alanlarının seçilmesi    durumunda  bu  işlem    31  Aralık  2020  tarihinden  sonra  </a:t>
            </a:r>
            <a:r>
              <a:rPr lang="tr-TR" sz="2700" dirty="0" smtClean="0"/>
              <a:t>yapılmış </a:t>
            </a:r>
            <a:r>
              <a:rPr lang="tr-TR" sz="2700" dirty="0"/>
              <a:t>olacağından    ticarette    sorunlarla    karşılaşılacaktır.  </a:t>
            </a:r>
            <a:r>
              <a:rPr lang="tr-TR" dirty="0"/>
              <a:t/>
            </a:r>
            <a:br>
              <a:rPr lang="tr-TR" dirty="0"/>
            </a:br>
            <a:endParaRPr lang="tr-TR" sz="2400" dirty="0"/>
          </a:p>
        </p:txBody>
      </p:sp>
    </p:spTree>
    <p:extLst>
      <p:ext uri="{BB962C8B-B14F-4D97-AF65-F5344CB8AC3E}">
        <p14:creationId xmlns:p14="http://schemas.microsoft.com/office/powerpoint/2010/main" val="718437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685800" y="1122363"/>
            <a:ext cx="7772400" cy="5409066"/>
          </a:xfrm>
        </p:spPr>
        <p:txBody>
          <a:bodyPr>
            <a:normAutofit fontScale="90000"/>
          </a:bodyPr>
          <a:lstStyle/>
          <a:p>
            <a:r>
              <a:rPr lang="tr-TR" sz="3100" dirty="0"/>
              <a:t>Bölüm 1   Madde    4  altında   AB  ülkeleri  ihracat   ve    ithalat  bağı </a:t>
            </a:r>
            <a:r>
              <a:rPr lang="tr-TR" sz="3100" dirty="0" smtClean="0"/>
              <a:t>oluşturacak   </a:t>
            </a:r>
            <a:r>
              <a:rPr lang="tr-TR" sz="3100" dirty="0"/>
              <a:t>firmaların  uyması  gereken   zorunluluklar     ifade    edilmektedir.  Burada    öncellikle   firmaların   bir “</a:t>
            </a:r>
            <a:r>
              <a:rPr lang="tr-TR" sz="3100" dirty="0" err="1"/>
              <a:t>Due</a:t>
            </a:r>
            <a:r>
              <a:rPr lang="tr-TR" sz="3100" dirty="0"/>
              <a:t>   </a:t>
            </a:r>
            <a:r>
              <a:rPr lang="tr-TR" sz="3100" dirty="0" err="1"/>
              <a:t>diligence</a:t>
            </a:r>
            <a:r>
              <a:rPr lang="tr-TR" sz="3100" dirty="0"/>
              <a:t>    sistemlerinin”  olması  gerekmektedir.   </a:t>
            </a:r>
            <a:br>
              <a:rPr lang="tr-TR" sz="3100" dirty="0"/>
            </a:br>
            <a:r>
              <a:rPr lang="tr-TR" sz="3100" dirty="0" smtClean="0"/>
              <a:t/>
            </a:r>
            <a:br>
              <a:rPr lang="tr-TR" sz="3100" dirty="0" smtClean="0"/>
            </a:br>
            <a:r>
              <a:rPr lang="tr-TR" sz="3100" b="1" i="1" u="sng" dirty="0" err="1" smtClean="0"/>
              <a:t>Article</a:t>
            </a:r>
            <a:r>
              <a:rPr lang="tr-TR" sz="3100" b="1" i="1" u="sng" dirty="0" smtClean="0"/>
              <a:t> </a:t>
            </a:r>
            <a:r>
              <a:rPr lang="tr-TR" sz="3100" b="1" i="1" u="sng" dirty="0"/>
              <a:t>4</a:t>
            </a:r>
            <a:br>
              <a:rPr lang="tr-TR" sz="3100" b="1" i="1" u="sng" dirty="0"/>
            </a:br>
            <a:r>
              <a:rPr lang="tr-TR" sz="3100" b="1" i="1" u="sng" dirty="0" err="1"/>
              <a:t>Obligations</a:t>
            </a:r>
            <a:r>
              <a:rPr lang="tr-TR" sz="3100" b="1" i="1" u="sng" dirty="0"/>
              <a:t> of </a:t>
            </a:r>
            <a:r>
              <a:rPr lang="tr-TR" sz="3100" b="1" i="1" u="sng" dirty="0" err="1"/>
              <a:t>operators</a:t>
            </a:r>
            <a:r>
              <a:rPr lang="tr-TR" sz="3100" b="1" i="1" u="sng" dirty="0"/>
              <a:t/>
            </a:r>
            <a:br>
              <a:rPr lang="tr-TR" sz="3100" b="1" i="1" u="sng" dirty="0"/>
            </a:br>
            <a:r>
              <a:rPr lang="tr-TR" sz="3100" dirty="0"/>
              <a:t>1.  </a:t>
            </a:r>
            <a:r>
              <a:rPr lang="tr-TR" sz="3100" dirty="0" err="1"/>
              <a:t>Operators</a:t>
            </a:r>
            <a:r>
              <a:rPr lang="tr-TR" sz="3100" dirty="0"/>
              <a:t> </a:t>
            </a:r>
            <a:r>
              <a:rPr lang="tr-TR" sz="3100" dirty="0" err="1"/>
              <a:t>shall</a:t>
            </a:r>
            <a:r>
              <a:rPr lang="tr-TR" sz="3100" dirty="0"/>
              <a:t> </a:t>
            </a:r>
            <a:r>
              <a:rPr lang="tr-TR" sz="3100" dirty="0" err="1"/>
              <a:t>exercise</a:t>
            </a:r>
            <a:r>
              <a:rPr lang="tr-TR" sz="3100" dirty="0"/>
              <a:t> </a:t>
            </a:r>
            <a:r>
              <a:rPr lang="tr-TR" sz="3100" dirty="0" err="1"/>
              <a:t>due</a:t>
            </a:r>
            <a:r>
              <a:rPr lang="tr-TR" sz="3100" dirty="0"/>
              <a:t> </a:t>
            </a:r>
            <a:r>
              <a:rPr lang="tr-TR" sz="3100" dirty="0" err="1"/>
              <a:t>diligence</a:t>
            </a:r>
            <a:r>
              <a:rPr lang="tr-TR" sz="3100" dirty="0"/>
              <a:t> </a:t>
            </a:r>
            <a:r>
              <a:rPr lang="tr-TR" sz="3100" b="1" i="1" dirty="0"/>
              <a:t>in </a:t>
            </a:r>
            <a:r>
              <a:rPr lang="tr-TR" sz="3100" b="1" i="1" dirty="0" err="1"/>
              <a:t>accordance</a:t>
            </a:r>
            <a:r>
              <a:rPr lang="tr-TR" sz="3100" b="1" i="1" dirty="0"/>
              <a:t> </a:t>
            </a:r>
            <a:r>
              <a:rPr lang="tr-TR" sz="3100" b="1" i="1" dirty="0" err="1"/>
              <a:t>with</a:t>
            </a:r>
            <a:r>
              <a:rPr lang="tr-TR" sz="3100" b="1" i="1" dirty="0"/>
              <a:t> </a:t>
            </a:r>
            <a:r>
              <a:rPr lang="tr-TR" sz="3100" b="1" i="1" dirty="0" err="1"/>
              <a:t>Article</a:t>
            </a:r>
            <a:r>
              <a:rPr lang="tr-TR" sz="3100" b="1" i="1" dirty="0"/>
              <a:t> 8 </a:t>
            </a:r>
            <a:r>
              <a:rPr lang="tr-TR" sz="3100" dirty="0" err="1"/>
              <a:t>prior</a:t>
            </a:r>
            <a:r>
              <a:rPr lang="tr-TR" sz="3100" dirty="0"/>
              <a:t> </a:t>
            </a:r>
            <a:r>
              <a:rPr lang="tr-TR" sz="3100" dirty="0" err="1"/>
              <a:t>to</a:t>
            </a:r>
            <a:r>
              <a:rPr lang="tr-TR" sz="3100" dirty="0"/>
              <a:t> </a:t>
            </a:r>
            <a:r>
              <a:rPr lang="tr-TR" sz="3100" dirty="0" err="1"/>
              <a:t>placing</a:t>
            </a:r>
            <a:r>
              <a:rPr lang="tr-TR" sz="3100" dirty="0"/>
              <a:t> </a:t>
            </a:r>
            <a:r>
              <a:rPr lang="tr-TR" sz="3100" dirty="0" err="1"/>
              <a:t>relevant</a:t>
            </a:r>
            <a:r>
              <a:rPr lang="tr-TR" sz="3100" dirty="0"/>
              <a:t> ▌</a:t>
            </a:r>
            <a:r>
              <a:rPr lang="tr-TR" sz="3100" dirty="0" err="1"/>
              <a:t>products</a:t>
            </a:r>
            <a:r>
              <a:rPr lang="tr-TR" sz="3100" dirty="0"/>
              <a:t> on </a:t>
            </a:r>
            <a:r>
              <a:rPr lang="tr-TR" sz="3100" dirty="0" err="1"/>
              <a:t>the</a:t>
            </a:r>
            <a:r>
              <a:rPr lang="tr-TR" sz="3100" dirty="0"/>
              <a:t> market </a:t>
            </a:r>
            <a:r>
              <a:rPr lang="tr-TR" sz="3100" dirty="0" err="1"/>
              <a:t>or</a:t>
            </a:r>
            <a:r>
              <a:rPr lang="tr-TR" sz="3100" dirty="0"/>
              <a:t> </a:t>
            </a:r>
            <a:r>
              <a:rPr lang="tr-TR" sz="3100" dirty="0" err="1"/>
              <a:t>exporting</a:t>
            </a:r>
            <a:r>
              <a:rPr lang="tr-TR" sz="3100" dirty="0"/>
              <a:t> </a:t>
            </a:r>
            <a:r>
              <a:rPr lang="tr-TR" sz="3100" dirty="0" err="1"/>
              <a:t>them</a:t>
            </a:r>
            <a:r>
              <a:rPr lang="tr-TR" sz="3100" dirty="0"/>
              <a:t> in </a:t>
            </a:r>
            <a:r>
              <a:rPr lang="tr-TR" sz="3100" dirty="0" err="1"/>
              <a:t>order</a:t>
            </a:r>
            <a:r>
              <a:rPr lang="tr-TR" sz="3100" dirty="0"/>
              <a:t> </a:t>
            </a:r>
            <a:r>
              <a:rPr lang="tr-TR" sz="3100" dirty="0" err="1"/>
              <a:t>to</a:t>
            </a:r>
            <a:r>
              <a:rPr lang="tr-TR" sz="3100" dirty="0"/>
              <a:t> </a:t>
            </a:r>
            <a:r>
              <a:rPr lang="tr-TR" sz="3100" dirty="0" err="1"/>
              <a:t>prove</a:t>
            </a:r>
            <a:r>
              <a:rPr lang="tr-TR" sz="3100" dirty="0"/>
              <a:t> </a:t>
            </a:r>
            <a:r>
              <a:rPr lang="tr-TR" sz="3100" dirty="0" err="1"/>
              <a:t>that</a:t>
            </a:r>
            <a:r>
              <a:rPr lang="tr-TR" sz="3100" dirty="0"/>
              <a:t> </a:t>
            </a:r>
            <a:r>
              <a:rPr lang="tr-TR" sz="3100" dirty="0" err="1"/>
              <a:t>the</a:t>
            </a:r>
            <a:r>
              <a:rPr lang="tr-TR" sz="3100" dirty="0"/>
              <a:t> </a:t>
            </a:r>
            <a:r>
              <a:rPr lang="tr-TR" sz="3100" dirty="0" err="1"/>
              <a:t>relevant</a:t>
            </a:r>
            <a:r>
              <a:rPr lang="tr-TR" sz="3100" dirty="0"/>
              <a:t> </a:t>
            </a:r>
            <a:r>
              <a:rPr lang="tr-TR" sz="3100" dirty="0" err="1"/>
              <a:t>products</a:t>
            </a:r>
            <a:r>
              <a:rPr lang="tr-TR" sz="3100" dirty="0"/>
              <a:t> </a:t>
            </a:r>
            <a:r>
              <a:rPr lang="tr-TR" sz="3100" dirty="0" err="1"/>
              <a:t>comply</a:t>
            </a:r>
            <a:r>
              <a:rPr lang="tr-TR" sz="3100" dirty="0"/>
              <a:t> </a:t>
            </a:r>
            <a:r>
              <a:rPr lang="tr-TR" sz="3100" dirty="0" err="1" smtClean="0"/>
              <a:t>with</a:t>
            </a:r>
            <a:r>
              <a:rPr lang="tr-TR" sz="3100" dirty="0" smtClean="0"/>
              <a:t> </a:t>
            </a:r>
            <a:r>
              <a:rPr lang="tr-TR" sz="3100" dirty="0" err="1" smtClean="0"/>
              <a:t>Article</a:t>
            </a:r>
            <a:r>
              <a:rPr lang="tr-TR" sz="3100" dirty="0" smtClean="0"/>
              <a:t>  3   </a:t>
            </a:r>
            <a:endParaRPr lang="tr-TR" sz="2400" dirty="0"/>
          </a:p>
        </p:txBody>
      </p:sp>
    </p:spTree>
    <p:extLst>
      <p:ext uri="{BB962C8B-B14F-4D97-AF65-F5344CB8AC3E}">
        <p14:creationId xmlns:p14="http://schemas.microsoft.com/office/powerpoint/2010/main" val="2806498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685800" y="1122363"/>
            <a:ext cx="7772400" cy="5409066"/>
          </a:xfrm>
        </p:spPr>
        <p:txBody>
          <a:bodyPr>
            <a:normAutofit/>
          </a:bodyPr>
          <a:lstStyle/>
          <a:p>
            <a:r>
              <a:rPr lang="tr-TR" sz="3100" dirty="0" err="1" smtClean="0"/>
              <a:t>Due</a:t>
            </a:r>
            <a:r>
              <a:rPr lang="tr-TR" sz="3100" dirty="0" smtClean="0"/>
              <a:t>   </a:t>
            </a:r>
            <a:r>
              <a:rPr lang="tr-TR" sz="3100" dirty="0" err="1"/>
              <a:t>diligence</a:t>
            </a:r>
            <a:r>
              <a:rPr lang="tr-TR" sz="3100" dirty="0"/>
              <a:t>    sistemlerinin   nasıl  olması  gerektiği   Madde   8   altında  ifade  edilmektedir.  İhracata  ve    ithalata   konu   ürünlerin   tamamından  bu  istenmektedir.  Sistemin  neyi   zorunlu    olarak  içermesi     gerektiği    2. Alt  madde  altında  tarif  edilmektedir.  9.  Maddeye   göre   bilgi  toplanması,  10.  Maddeye  göre  risk  değerlendirme,  11.  Maddeye   göre   riskleri  azaltma    tedbirlerinin   ortaya  konulması  gerekmektedir.  </a:t>
            </a:r>
            <a:r>
              <a:rPr lang="tr-TR" dirty="0"/>
              <a:t/>
            </a:r>
            <a:br>
              <a:rPr lang="tr-TR" dirty="0"/>
            </a:br>
            <a:endParaRPr lang="tr-TR" sz="2400" dirty="0"/>
          </a:p>
        </p:txBody>
      </p:sp>
    </p:spTree>
    <p:extLst>
      <p:ext uri="{BB962C8B-B14F-4D97-AF65-F5344CB8AC3E}">
        <p14:creationId xmlns:p14="http://schemas.microsoft.com/office/powerpoint/2010/main" val="1536692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3732" y="2161902"/>
            <a:ext cx="8530045" cy="2585323"/>
          </a:xfrm>
          <a:prstGeom prst="rect">
            <a:avLst/>
          </a:prstGeom>
        </p:spPr>
        <p:txBody>
          <a:bodyPr wrap="square">
            <a:spAutoFit/>
          </a:bodyPr>
          <a:lstStyle/>
          <a:p>
            <a:r>
              <a:rPr lang="tr-TR" dirty="0" err="1">
                <a:solidFill>
                  <a:srgbClr val="666666"/>
                </a:solidFill>
                <a:latin typeface="Arial" panose="020B0604020202020204" pitchFamily="34" charset="0"/>
                <a:ea typeface="Times New Roman" panose="02020603050405020304" pitchFamily="18" charset="0"/>
              </a:rPr>
              <a:t>Article</a:t>
            </a:r>
            <a:r>
              <a:rPr lang="tr-TR" dirty="0">
                <a:solidFill>
                  <a:srgbClr val="666666"/>
                </a:solidFill>
                <a:latin typeface="Arial" panose="020B0604020202020204" pitchFamily="34" charset="0"/>
                <a:ea typeface="Times New Roman" panose="02020603050405020304" pitchFamily="18" charset="0"/>
              </a:rPr>
              <a:t> 8: </a:t>
            </a:r>
            <a:r>
              <a:rPr lang="tr-TR" dirty="0" err="1">
                <a:solidFill>
                  <a:srgbClr val="666666"/>
                </a:solidFill>
                <a:latin typeface="Arial" panose="020B0604020202020204" pitchFamily="34" charset="0"/>
                <a:ea typeface="Times New Roman" panose="02020603050405020304" pitchFamily="18" charset="0"/>
              </a:rPr>
              <a:t>Due</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diligence</a:t>
            </a:r>
            <a:endParaRPr lang="tr-TR" sz="3200" dirty="0">
              <a:latin typeface="Times New Roman" panose="02020603050405020304" pitchFamily="18" charset="0"/>
              <a:ea typeface="Times New Roman" panose="02020603050405020304" pitchFamily="18" charset="0"/>
            </a:endParaRPr>
          </a:p>
          <a:p>
            <a:r>
              <a:rPr lang="tr-TR" dirty="0">
                <a:solidFill>
                  <a:srgbClr val="666666"/>
                </a:solidFill>
                <a:latin typeface="Arial" panose="020B0604020202020204" pitchFamily="34" charset="0"/>
                <a:ea typeface="Times New Roman" panose="02020603050405020304" pitchFamily="18" charset="0"/>
              </a:rPr>
              <a:t>1.  </a:t>
            </a:r>
            <a:r>
              <a:rPr lang="tr-TR" dirty="0" err="1">
                <a:solidFill>
                  <a:srgbClr val="666666"/>
                </a:solidFill>
                <a:latin typeface="Arial" panose="020B0604020202020204" pitchFamily="34" charset="0"/>
                <a:ea typeface="Times New Roman" panose="02020603050405020304" pitchFamily="18" charset="0"/>
              </a:rPr>
              <a:t>Prior</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to</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placing</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relevant</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products</a:t>
            </a:r>
            <a:r>
              <a:rPr lang="tr-TR" dirty="0">
                <a:solidFill>
                  <a:srgbClr val="666666"/>
                </a:solidFill>
                <a:latin typeface="Arial" panose="020B0604020202020204" pitchFamily="34" charset="0"/>
                <a:ea typeface="Times New Roman" panose="02020603050405020304" pitchFamily="18" charset="0"/>
              </a:rPr>
              <a:t> on </a:t>
            </a:r>
            <a:r>
              <a:rPr lang="tr-TR" dirty="0" err="1">
                <a:solidFill>
                  <a:srgbClr val="666666"/>
                </a:solidFill>
                <a:latin typeface="Arial" panose="020B0604020202020204" pitchFamily="34" charset="0"/>
                <a:ea typeface="Times New Roman" panose="02020603050405020304" pitchFamily="18" charset="0"/>
              </a:rPr>
              <a:t>the</a:t>
            </a:r>
            <a:r>
              <a:rPr lang="tr-TR" dirty="0">
                <a:solidFill>
                  <a:srgbClr val="666666"/>
                </a:solidFill>
                <a:latin typeface="Arial" panose="020B0604020202020204" pitchFamily="34" charset="0"/>
                <a:ea typeface="Times New Roman" panose="02020603050405020304" pitchFamily="18" charset="0"/>
              </a:rPr>
              <a:t> market </a:t>
            </a:r>
            <a:r>
              <a:rPr lang="tr-TR" dirty="0" err="1">
                <a:solidFill>
                  <a:srgbClr val="666666"/>
                </a:solidFill>
                <a:latin typeface="Arial" panose="020B0604020202020204" pitchFamily="34" charset="0"/>
                <a:ea typeface="Times New Roman" panose="02020603050405020304" pitchFamily="18" charset="0"/>
              </a:rPr>
              <a:t>or</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exporting</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them</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operators</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shall</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exercise</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due</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diligence</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with</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regard</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to</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all</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relevant</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products</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supplied</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by</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each</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particular</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supplier</a:t>
            </a:r>
            <a:r>
              <a:rPr lang="tr-TR" dirty="0">
                <a:solidFill>
                  <a:srgbClr val="666666"/>
                </a:solidFill>
                <a:latin typeface="Arial" panose="020B0604020202020204" pitchFamily="34" charset="0"/>
                <a:ea typeface="Times New Roman" panose="02020603050405020304" pitchFamily="18" charset="0"/>
              </a:rPr>
              <a:t>.</a:t>
            </a:r>
            <a:endParaRPr lang="tr-TR" sz="3200" dirty="0">
              <a:latin typeface="Times New Roman" panose="02020603050405020304" pitchFamily="18" charset="0"/>
              <a:ea typeface="Times New Roman" panose="02020603050405020304" pitchFamily="18" charset="0"/>
            </a:endParaRPr>
          </a:p>
          <a:p>
            <a:r>
              <a:rPr lang="tr-TR" dirty="0">
                <a:solidFill>
                  <a:srgbClr val="666666"/>
                </a:solidFill>
                <a:latin typeface="Arial" panose="020B0604020202020204" pitchFamily="34" charset="0"/>
                <a:ea typeface="Times New Roman" panose="02020603050405020304" pitchFamily="18" charset="0"/>
              </a:rPr>
              <a:t>2.  </a:t>
            </a:r>
            <a:r>
              <a:rPr lang="tr-TR" dirty="0" err="1">
                <a:solidFill>
                  <a:srgbClr val="666666"/>
                </a:solidFill>
                <a:latin typeface="Arial" panose="020B0604020202020204" pitchFamily="34" charset="0"/>
                <a:ea typeface="Times New Roman" panose="02020603050405020304" pitchFamily="18" charset="0"/>
              </a:rPr>
              <a:t>The</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due</a:t>
            </a:r>
            <a:r>
              <a:rPr lang="tr-TR" dirty="0">
                <a:solidFill>
                  <a:srgbClr val="666666"/>
                </a:solidFill>
                <a:latin typeface="Arial" panose="020B0604020202020204" pitchFamily="34" charset="0"/>
                <a:ea typeface="Times New Roman" panose="02020603050405020304" pitchFamily="18" charset="0"/>
              </a:rPr>
              <a:t> </a:t>
            </a:r>
            <a:r>
              <a:rPr lang="tr-TR" dirty="0" err="1" smtClean="0">
                <a:solidFill>
                  <a:srgbClr val="666666"/>
                </a:solidFill>
                <a:latin typeface="Arial" panose="020B0604020202020204" pitchFamily="34" charset="0"/>
                <a:ea typeface="Times New Roman" panose="02020603050405020304" pitchFamily="18" charset="0"/>
              </a:rPr>
              <a:t>diligence</a:t>
            </a:r>
            <a:r>
              <a:rPr lang="tr-TR" dirty="0" smtClean="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shall</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include</a:t>
            </a:r>
            <a:r>
              <a:rPr lang="tr-TR" dirty="0">
                <a:solidFill>
                  <a:srgbClr val="666666"/>
                </a:solidFill>
                <a:latin typeface="Arial" panose="020B0604020202020204" pitchFamily="34" charset="0"/>
                <a:ea typeface="Times New Roman" panose="02020603050405020304" pitchFamily="18" charset="0"/>
              </a:rPr>
              <a:t>:</a:t>
            </a:r>
            <a:endParaRPr lang="tr-TR" sz="3200" dirty="0">
              <a:latin typeface="Times New Roman" panose="02020603050405020304" pitchFamily="18" charset="0"/>
              <a:ea typeface="Times New Roman" panose="02020603050405020304" pitchFamily="18" charset="0"/>
            </a:endParaRPr>
          </a:p>
          <a:p>
            <a:r>
              <a:rPr lang="tr-TR" dirty="0">
                <a:solidFill>
                  <a:srgbClr val="666666"/>
                </a:solidFill>
                <a:latin typeface="Arial" panose="020B0604020202020204" pitchFamily="34" charset="0"/>
                <a:ea typeface="Times New Roman" panose="02020603050405020304" pitchFamily="18" charset="0"/>
              </a:rPr>
              <a:t>(a)  </a:t>
            </a:r>
            <a:r>
              <a:rPr lang="tr-TR" dirty="0" err="1">
                <a:solidFill>
                  <a:srgbClr val="666666"/>
                </a:solidFill>
                <a:latin typeface="Arial" panose="020B0604020202020204" pitchFamily="34" charset="0"/>
                <a:ea typeface="Times New Roman" panose="02020603050405020304" pitchFamily="18" charset="0"/>
              </a:rPr>
              <a:t>the</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collection</a:t>
            </a:r>
            <a:r>
              <a:rPr lang="tr-TR" dirty="0">
                <a:solidFill>
                  <a:srgbClr val="666666"/>
                </a:solidFill>
                <a:latin typeface="Arial" panose="020B0604020202020204" pitchFamily="34" charset="0"/>
                <a:ea typeface="Times New Roman" panose="02020603050405020304" pitchFamily="18" charset="0"/>
              </a:rPr>
              <a:t> of </a:t>
            </a:r>
            <a:r>
              <a:rPr lang="tr-TR" dirty="0" err="1">
                <a:solidFill>
                  <a:srgbClr val="666666"/>
                </a:solidFill>
                <a:latin typeface="Arial" panose="020B0604020202020204" pitchFamily="34" charset="0"/>
                <a:ea typeface="Times New Roman" panose="02020603050405020304" pitchFamily="18" charset="0"/>
              </a:rPr>
              <a:t>information</a:t>
            </a:r>
            <a:r>
              <a:rPr lang="tr-TR" dirty="0">
                <a:solidFill>
                  <a:srgbClr val="666666"/>
                </a:solidFill>
                <a:latin typeface="Arial" panose="020B0604020202020204" pitchFamily="34" charset="0"/>
                <a:ea typeface="Times New Roman" panose="02020603050405020304" pitchFamily="18" charset="0"/>
              </a:rPr>
              <a:t>, data </a:t>
            </a:r>
            <a:r>
              <a:rPr lang="tr-TR" dirty="0" err="1">
                <a:solidFill>
                  <a:srgbClr val="666666"/>
                </a:solidFill>
                <a:latin typeface="Arial" panose="020B0604020202020204" pitchFamily="34" charset="0"/>
                <a:ea typeface="Times New Roman" panose="02020603050405020304" pitchFamily="18" charset="0"/>
              </a:rPr>
              <a:t>and</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documents</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needed</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to</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fulfil</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the</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requirements</a:t>
            </a:r>
            <a:r>
              <a:rPr lang="tr-TR" dirty="0">
                <a:solidFill>
                  <a:srgbClr val="666666"/>
                </a:solidFill>
                <a:latin typeface="Arial" panose="020B0604020202020204" pitchFamily="34" charset="0"/>
                <a:ea typeface="Times New Roman" panose="02020603050405020304" pitchFamily="18" charset="0"/>
              </a:rPr>
              <a:t> set </a:t>
            </a:r>
            <a:r>
              <a:rPr lang="tr-TR" dirty="0" err="1">
                <a:solidFill>
                  <a:srgbClr val="666666"/>
                </a:solidFill>
                <a:latin typeface="Arial" panose="020B0604020202020204" pitchFamily="34" charset="0"/>
                <a:ea typeface="Times New Roman" panose="02020603050405020304" pitchFamily="18" charset="0"/>
              </a:rPr>
              <a:t>out</a:t>
            </a:r>
            <a:r>
              <a:rPr lang="tr-TR" dirty="0">
                <a:solidFill>
                  <a:srgbClr val="666666"/>
                </a:solidFill>
                <a:latin typeface="Arial" panose="020B0604020202020204" pitchFamily="34" charset="0"/>
                <a:ea typeface="Times New Roman" panose="02020603050405020304" pitchFamily="18" charset="0"/>
              </a:rPr>
              <a:t> in </a:t>
            </a:r>
            <a:r>
              <a:rPr lang="tr-TR" dirty="0" err="1">
                <a:solidFill>
                  <a:srgbClr val="666666"/>
                </a:solidFill>
                <a:latin typeface="Arial" panose="020B0604020202020204" pitchFamily="34" charset="0"/>
                <a:ea typeface="Times New Roman" panose="02020603050405020304" pitchFamily="18" charset="0"/>
              </a:rPr>
              <a:t>Article</a:t>
            </a:r>
            <a:r>
              <a:rPr lang="tr-TR" dirty="0">
                <a:solidFill>
                  <a:srgbClr val="666666"/>
                </a:solidFill>
                <a:latin typeface="Arial" panose="020B0604020202020204" pitchFamily="34" charset="0"/>
                <a:ea typeface="Times New Roman" panose="02020603050405020304" pitchFamily="18" charset="0"/>
              </a:rPr>
              <a:t> 9;</a:t>
            </a:r>
            <a:endParaRPr lang="tr-TR" sz="3200" dirty="0">
              <a:latin typeface="Times New Roman" panose="02020603050405020304" pitchFamily="18" charset="0"/>
              <a:ea typeface="Times New Roman" panose="02020603050405020304" pitchFamily="18" charset="0"/>
            </a:endParaRPr>
          </a:p>
          <a:p>
            <a:r>
              <a:rPr lang="tr-TR" dirty="0">
                <a:solidFill>
                  <a:srgbClr val="666666"/>
                </a:solidFill>
                <a:latin typeface="Arial" panose="020B0604020202020204" pitchFamily="34" charset="0"/>
                <a:ea typeface="Times New Roman" panose="02020603050405020304" pitchFamily="18" charset="0"/>
              </a:rPr>
              <a:t>(b)  risk </a:t>
            </a:r>
            <a:r>
              <a:rPr lang="tr-TR" dirty="0" err="1">
                <a:solidFill>
                  <a:srgbClr val="666666"/>
                </a:solidFill>
                <a:latin typeface="Arial" panose="020B0604020202020204" pitchFamily="34" charset="0"/>
                <a:ea typeface="Times New Roman" panose="02020603050405020304" pitchFamily="18" charset="0"/>
              </a:rPr>
              <a:t>assessment</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measures</a:t>
            </a:r>
            <a:r>
              <a:rPr lang="tr-TR" dirty="0">
                <a:solidFill>
                  <a:srgbClr val="666666"/>
                </a:solidFill>
                <a:latin typeface="Arial" panose="020B0604020202020204" pitchFamily="34" charset="0"/>
                <a:ea typeface="Times New Roman" panose="02020603050405020304" pitchFamily="18" charset="0"/>
              </a:rPr>
              <a:t> as </a:t>
            </a:r>
            <a:r>
              <a:rPr lang="tr-TR" dirty="0" err="1">
                <a:solidFill>
                  <a:srgbClr val="666666"/>
                </a:solidFill>
                <a:latin typeface="Arial" panose="020B0604020202020204" pitchFamily="34" charset="0"/>
                <a:ea typeface="Times New Roman" panose="02020603050405020304" pitchFamily="18" charset="0"/>
              </a:rPr>
              <a:t>referred</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to</a:t>
            </a:r>
            <a:r>
              <a:rPr lang="tr-TR" dirty="0">
                <a:solidFill>
                  <a:srgbClr val="666666"/>
                </a:solidFill>
                <a:latin typeface="Arial" panose="020B0604020202020204" pitchFamily="34" charset="0"/>
                <a:ea typeface="Times New Roman" panose="02020603050405020304" pitchFamily="18" charset="0"/>
              </a:rPr>
              <a:t> in </a:t>
            </a:r>
            <a:r>
              <a:rPr lang="tr-TR" dirty="0" err="1">
                <a:solidFill>
                  <a:srgbClr val="666666"/>
                </a:solidFill>
                <a:latin typeface="Arial" panose="020B0604020202020204" pitchFamily="34" charset="0"/>
                <a:ea typeface="Times New Roman" panose="02020603050405020304" pitchFamily="18" charset="0"/>
              </a:rPr>
              <a:t>Article</a:t>
            </a:r>
            <a:r>
              <a:rPr lang="tr-TR" dirty="0">
                <a:solidFill>
                  <a:srgbClr val="666666"/>
                </a:solidFill>
                <a:latin typeface="Arial" panose="020B0604020202020204" pitchFamily="34" charset="0"/>
                <a:ea typeface="Times New Roman" panose="02020603050405020304" pitchFamily="18" charset="0"/>
              </a:rPr>
              <a:t> 10;</a:t>
            </a:r>
            <a:endParaRPr lang="tr-TR" sz="3200" dirty="0">
              <a:latin typeface="Times New Roman" panose="02020603050405020304" pitchFamily="18" charset="0"/>
              <a:ea typeface="Times New Roman" panose="02020603050405020304" pitchFamily="18" charset="0"/>
            </a:endParaRPr>
          </a:p>
          <a:p>
            <a:r>
              <a:rPr lang="tr-TR" dirty="0">
                <a:solidFill>
                  <a:srgbClr val="666666"/>
                </a:solidFill>
                <a:latin typeface="Arial" panose="020B0604020202020204" pitchFamily="34" charset="0"/>
                <a:ea typeface="Times New Roman" panose="02020603050405020304" pitchFamily="18" charset="0"/>
              </a:rPr>
              <a:t>(c)  risk </a:t>
            </a:r>
            <a:r>
              <a:rPr lang="tr-TR" dirty="0" err="1">
                <a:solidFill>
                  <a:srgbClr val="666666"/>
                </a:solidFill>
                <a:latin typeface="Arial" panose="020B0604020202020204" pitchFamily="34" charset="0"/>
                <a:ea typeface="Times New Roman" panose="02020603050405020304" pitchFamily="18" charset="0"/>
              </a:rPr>
              <a:t>mitigation</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measures</a:t>
            </a:r>
            <a:r>
              <a:rPr lang="tr-TR" dirty="0">
                <a:solidFill>
                  <a:srgbClr val="666666"/>
                </a:solidFill>
                <a:latin typeface="Arial" panose="020B0604020202020204" pitchFamily="34" charset="0"/>
                <a:ea typeface="Times New Roman" panose="02020603050405020304" pitchFamily="18" charset="0"/>
              </a:rPr>
              <a:t> as </a:t>
            </a:r>
            <a:r>
              <a:rPr lang="tr-TR" dirty="0" err="1">
                <a:solidFill>
                  <a:srgbClr val="666666"/>
                </a:solidFill>
                <a:latin typeface="Arial" panose="020B0604020202020204" pitchFamily="34" charset="0"/>
                <a:ea typeface="Times New Roman" panose="02020603050405020304" pitchFamily="18" charset="0"/>
              </a:rPr>
              <a:t>referred</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to</a:t>
            </a:r>
            <a:r>
              <a:rPr lang="tr-TR" dirty="0">
                <a:solidFill>
                  <a:srgbClr val="666666"/>
                </a:solidFill>
                <a:latin typeface="Arial" panose="020B0604020202020204" pitchFamily="34" charset="0"/>
                <a:ea typeface="Times New Roman" panose="02020603050405020304" pitchFamily="18" charset="0"/>
              </a:rPr>
              <a:t> in </a:t>
            </a:r>
            <a:r>
              <a:rPr lang="tr-TR" dirty="0" err="1">
                <a:solidFill>
                  <a:srgbClr val="666666"/>
                </a:solidFill>
                <a:latin typeface="Arial" panose="020B0604020202020204" pitchFamily="34" charset="0"/>
                <a:ea typeface="Times New Roman" panose="02020603050405020304" pitchFamily="18" charset="0"/>
              </a:rPr>
              <a:t>Article</a:t>
            </a:r>
            <a:r>
              <a:rPr lang="tr-TR" dirty="0">
                <a:solidFill>
                  <a:srgbClr val="666666"/>
                </a:solidFill>
                <a:latin typeface="Arial" panose="020B0604020202020204" pitchFamily="34" charset="0"/>
                <a:ea typeface="Times New Roman" panose="02020603050405020304" pitchFamily="18" charset="0"/>
              </a:rPr>
              <a:t> 11.</a:t>
            </a:r>
            <a:endParaRPr lang="tr-TR"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53531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66651" y="992778"/>
            <a:ext cx="7667898" cy="3631763"/>
          </a:xfrm>
          <a:prstGeom prst="rect">
            <a:avLst/>
          </a:prstGeom>
        </p:spPr>
        <p:txBody>
          <a:bodyPr wrap="square">
            <a:spAutoFit/>
          </a:bodyPr>
          <a:lstStyle/>
          <a:p>
            <a:r>
              <a:rPr lang="tr-TR" dirty="0">
                <a:solidFill>
                  <a:srgbClr val="666666"/>
                </a:solidFill>
                <a:latin typeface="Arial" panose="020B0604020202020204" pitchFamily="34" charset="0"/>
                <a:ea typeface="Times New Roman" panose="02020603050405020304" pitchFamily="18" charset="0"/>
              </a:rPr>
              <a:t>Madde    9  altında   toplanması   zorunlu  olan    bilgiler    maddeler   halinde     sayılmaktadır. Bunlar</a:t>
            </a:r>
            <a:r>
              <a:rPr lang="tr-TR" dirty="0" smtClean="0">
                <a:solidFill>
                  <a:srgbClr val="666666"/>
                </a:solidFill>
                <a:latin typeface="Arial" panose="020B0604020202020204" pitchFamily="34" charset="0"/>
                <a:ea typeface="Times New Roman" panose="02020603050405020304" pitchFamily="18" charset="0"/>
              </a:rPr>
              <a:t>:</a:t>
            </a:r>
          </a:p>
          <a:p>
            <a:endParaRPr lang="tr-TR" sz="3200" dirty="0" smtClean="0">
              <a:solidFill>
                <a:srgbClr val="666666"/>
              </a:solidFill>
              <a:latin typeface="Arial" panose="020B0604020202020204" pitchFamily="34" charset="0"/>
              <a:ea typeface="Times New Roman" panose="02020603050405020304" pitchFamily="18" charset="0"/>
            </a:endParaRPr>
          </a:p>
          <a:p>
            <a:r>
              <a:rPr lang="tr-TR" dirty="0" smtClean="0">
                <a:solidFill>
                  <a:srgbClr val="666666"/>
                </a:solidFill>
                <a:latin typeface="Arial" panose="020B0604020202020204" pitchFamily="34" charset="0"/>
                <a:ea typeface="Times New Roman" panose="02020603050405020304" pitchFamily="18" charset="0"/>
              </a:rPr>
              <a:t>a)Ticari  </a:t>
            </a:r>
            <a:r>
              <a:rPr lang="tr-TR" dirty="0">
                <a:solidFill>
                  <a:srgbClr val="666666"/>
                </a:solidFill>
                <a:latin typeface="Arial" panose="020B0604020202020204" pitchFamily="34" charset="0"/>
                <a:ea typeface="Times New Roman" panose="02020603050405020304" pitchFamily="18" charset="0"/>
              </a:rPr>
              <a:t>isim ve  ürün  şekli   </a:t>
            </a:r>
            <a:endParaRPr lang="tr-TR" sz="3200" dirty="0">
              <a:latin typeface="Times New Roman" panose="02020603050405020304" pitchFamily="18" charset="0"/>
              <a:ea typeface="Times New Roman" panose="02020603050405020304" pitchFamily="18" charset="0"/>
            </a:endParaRPr>
          </a:p>
          <a:p>
            <a:r>
              <a:rPr lang="tr-TR" dirty="0">
                <a:solidFill>
                  <a:srgbClr val="666666"/>
                </a:solidFill>
                <a:latin typeface="Arial" panose="020B0604020202020204" pitchFamily="34" charset="0"/>
                <a:ea typeface="Times New Roman" panose="02020603050405020304" pitchFamily="18" charset="0"/>
              </a:rPr>
              <a:t>b)Miktar  </a:t>
            </a:r>
            <a:endParaRPr lang="tr-TR" sz="3200" dirty="0">
              <a:latin typeface="Times New Roman" panose="02020603050405020304" pitchFamily="18" charset="0"/>
              <a:ea typeface="Times New Roman" panose="02020603050405020304" pitchFamily="18" charset="0"/>
            </a:endParaRPr>
          </a:p>
          <a:p>
            <a:r>
              <a:rPr lang="tr-TR" dirty="0">
                <a:solidFill>
                  <a:srgbClr val="666666"/>
                </a:solidFill>
                <a:latin typeface="Arial" panose="020B0604020202020204" pitchFamily="34" charset="0"/>
                <a:ea typeface="Times New Roman" panose="02020603050405020304" pitchFamily="18" charset="0"/>
              </a:rPr>
              <a:t>c)Ürünlerin  veya   bunların    parçalarının   üretildiği  ülke  </a:t>
            </a:r>
            <a:endParaRPr lang="tr-TR" sz="3200" dirty="0">
              <a:latin typeface="Times New Roman" panose="02020603050405020304" pitchFamily="18" charset="0"/>
              <a:ea typeface="Times New Roman" panose="02020603050405020304" pitchFamily="18" charset="0"/>
            </a:endParaRPr>
          </a:p>
          <a:p>
            <a:r>
              <a:rPr lang="tr-TR" b="1" i="1" dirty="0">
                <a:solidFill>
                  <a:srgbClr val="666666"/>
                </a:solidFill>
                <a:latin typeface="Arial" panose="020B0604020202020204" pitchFamily="34" charset="0"/>
                <a:ea typeface="Times New Roman" panose="02020603050405020304" pitchFamily="18" charset="0"/>
              </a:rPr>
              <a:t>d)Üretim  yapılan  yerin    </a:t>
            </a:r>
            <a:r>
              <a:rPr lang="tr-TR" b="1" i="1" dirty="0" err="1">
                <a:solidFill>
                  <a:srgbClr val="666666"/>
                </a:solidFill>
                <a:latin typeface="Arial" panose="020B0604020202020204" pitchFamily="34" charset="0"/>
                <a:ea typeface="Times New Roman" panose="02020603050405020304" pitchFamily="18" charset="0"/>
              </a:rPr>
              <a:t>lokasyonu</a:t>
            </a:r>
            <a:r>
              <a:rPr lang="tr-TR" b="1" i="1" dirty="0">
                <a:solidFill>
                  <a:srgbClr val="666666"/>
                </a:solidFill>
                <a:latin typeface="Arial" panose="020B0604020202020204" pitchFamily="34" charset="0"/>
                <a:ea typeface="Times New Roman" panose="02020603050405020304" pitchFamily="18" charset="0"/>
              </a:rPr>
              <a:t>,  üretim  zamanı  veya  zaman  periyodu.  </a:t>
            </a:r>
            <a:endParaRPr lang="tr-TR" sz="3200" b="1" i="1" dirty="0">
              <a:latin typeface="Times New Roman" panose="02020603050405020304" pitchFamily="18" charset="0"/>
              <a:ea typeface="Times New Roman" panose="02020603050405020304" pitchFamily="18" charset="0"/>
            </a:endParaRPr>
          </a:p>
          <a:p>
            <a:r>
              <a:rPr lang="tr-TR" b="1" i="1" dirty="0">
                <a:solidFill>
                  <a:srgbClr val="666666"/>
                </a:solidFill>
                <a:latin typeface="Arial" panose="020B0604020202020204" pitchFamily="34" charset="0"/>
                <a:ea typeface="Times New Roman" panose="02020603050405020304" pitchFamily="18" charset="0"/>
              </a:rPr>
              <a:t>e)Ürünün   ormansızlaşmaya  neden   olmadığına  ilişkin yeterli  detayda  ve  doğrulanabilir  bilgi    </a:t>
            </a:r>
            <a:endParaRPr lang="tr-TR" sz="3200" b="1" i="1" dirty="0">
              <a:latin typeface="Times New Roman" panose="02020603050405020304" pitchFamily="18" charset="0"/>
              <a:ea typeface="Times New Roman" panose="02020603050405020304" pitchFamily="18" charset="0"/>
            </a:endParaRPr>
          </a:p>
          <a:p>
            <a:r>
              <a:rPr lang="tr-TR" dirty="0">
                <a:solidFill>
                  <a:srgbClr val="666666"/>
                </a:solidFill>
                <a:latin typeface="Arial" panose="020B0604020202020204" pitchFamily="34" charset="0"/>
                <a:ea typeface="Times New Roman" panose="02020603050405020304" pitchFamily="18" charset="0"/>
              </a:rPr>
              <a:t>f) Ürünün   üretim  yeri    olan  ülke   mevzuatına  uygunluğuna  ilişkin yeterli  detayda  ve  doğrulanabilir  bilgi      </a:t>
            </a:r>
            <a:endParaRPr lang="tr-TR"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87231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8376" y="138232"/>
            <a:ext cx="8850086" cy="5355312"/>
          </a:xfrm>
          <a:prstGeom prst="rect">
            <a:avLst/>
          </a:prstGeom>
        </p:spPr>
        <p:txBody>
          <a:bodyPr wrap="square">
            <a:spAutoFit/>
          </a:bodyPr>
          <a:lstStyle/>
          <a:p>
            <a:r>
              <a:rPr lang="tr-TR" b="1" dirty="0">
                <a:solidFill>
                  <a:srgbClr val="3290FD"/>
                </a:solidFill>
                <a:latin typeface="Arial" panose="020B0604020202020204" pitchFamily="34" charset="0"/>
                <a:ea typeface="Times New Roman" panose="02020603050405020304" pitchFamily="18" charset="0"/>
              </a:rPr>
              <a:t>CHAPTER 5</a:t>
            </a:r>
            <a:endParaRPr lang="tr-TR" sz="3200" dirty="0">
              <a:latin typeface="Times New Roman" panose="02020603050405020304" pitchFamily="18" charset="0"/>
              <a:ea typeface="Times New Roman" panose="02020603050405020304" pitchFamily="18" charset="0"/>
            </a:endParaRPr>
          </a:p>
          <a:p>
            <a:r>
              <a:rPr lang="tr-TR" b="1" dirty="0">
                <a:solidFill>
                  <a:srgbClr val="99A5B8"/>
                </a:solidFill>
                <a:latin typeface="Arial" panose="020B0604020202020204" pitchFamily="34" charset="0"/>
                <a:ea typeface="Times New Roman" panose="02020603050405020304" pitchFamily="18" charset="0"/>
              </a:rPr>
              <a:t>COUNTRY BENCHMARKING SYSTEM AND COOPERATION WITH THIRD COUNTRIES</a:t>
            </a:r>
            <a:endParaRPr lang="tr-TR" sz="3200" dirty="0">
              <a:latin typeface="Times New Roman" panose="02020603050405020304" pitchFamily="18" charset="0"/>
              <a:ea typeface="Times New Roman" panose="02020603050405020304" pitchFamily="18" charset="0"/>
            </a:endParaRPr>
          </a:p>
          <a:p>
            <a:r>
              <a:rPr lang="tr-TR" dirty="0" err="1">
                <a:solidFill>
                  <a:srgbClr val="666666"/>
                </a:solidFill>
                <a:latin typeface="Arial" panose="020B0604020202020204" pitchFamily="34" charset="0"/>
                <a:ea typeface="Times New Roman" panose="02020603050405020304" pitchFamily="18" charset="0"/>
              </a:rPr>
              <a:t>Article</a:t>
            </a:r>
            <a:r>
              <a:rPr lang="tr-TR" dirty="0">
                <a:solidFill>
                  <a:srgbClr val="666666"/>
                </a:solidFill>
                <a:latin typeface="Arial" panose="020B0604020202020204" pitchFamily="34" charset="0"/>
                <a:ea typeface="Times New Roman" panose="02020603050405020304" pitchFamily="18" charset="0"/>
              </a:rPr>
              <a:t> 29</a:t>
            </a:r>
            <a:endParaRPr lang="tr-TR" sz="3200" dirty="0">
              <a:latin typeface="Times New Roman" panose="02020603050405020304" pitchFamily="18" charset="0"/>
              <a:ea typeface="Times New Roman" panose="02020603050405020304" pitchFamily="18" charset="0"/>
            </a:endParaRPr>
          </a:p>
          <a:p>
            <a:r>
              <a:rPr lang="tr-TR" dirty="0" err="1">
                <a:solidFill>
                  <a:srgbClr val="666666"/>
                </a:solidFill>
                <a:latin typeface="Arial" panose="020B0604020202020204" pitchFamily="34" charset="0"/>
                <a:ea typeface="Times New Roman" panose="02020603050405020304" pitchFamily="18" charset="0"/>
              </a:rPr>
              <a:t>Assessment</a:t>
            </a:r>
            <a:r>
              <a:rPr lang="tr-TR" dirty="0">
                <a:solidFill>
                  <a:srgbClr val="666666"/>
                </a:solidFill>
                <a:latin typeface="Arial" panose="020B0604020202020204" pitchFamily="34" charset="0"/>
                <a:ea typeface="Times New Roman" panose="02020603050405020304" pitchFamily="18" charset="0"/>
              </a:rPr>
              <a:t> of </a:t>
            </a:r>
            <a:r>
              <a:rPr lang="tr-TR" dirty="0" err="1">
                <a:solidFill>
                  <a:srgbClr val="666666"/>
                </a:solidFill>
                <a:latin typeface="Arial" panose="020B0604020202020204" pitchFamily="34" charset="0"/>
                <a:ea typeface="Times New Roman" panose="02020603050405020304" pitchFamily="18" charset="0"/>
              </a:rPr>
              <a:t>countries</a:t>
            </a:r>
            <a:endParaRPr lang="tr-TR" sz="3200" dirty="0">
              <a:latin typeface="Times New Roman" panose="02020603050405020304" pitchFamily="18" charset="0"/>
              <a:ea typeface="Times New Roman" panose="02020603050405020304" pitchFamily="18" charset="0"/>
            </a:endParaRPr>
          </a:p>
          <a:p>
            <a:r>
              <a:rPr lang="tr-TR" dirty="0">
                <a:solidFill>
                  <a:srgbClr val="666666"/>
                </a:solidFill>
                <a:latin typeface="Arial" panose="020B0604020202020204" pitchFamily="34" charset="0"/>
                <a:ea typeface="Times New Roman" panose="02020603050405020304" pitchFamily="18" charset="0"/>
              </a:rPr>
              <a:t>1.  </a:t>
            </a:r>
            <a:r>
              <a:rPr lang="tr-TR" dirty="0" err="1">
                <a:solidFill>
                  <a:srgbClr val="666666"/>
                </a:solidFill>
                <a:latin typeface="Arial" panose="020B0604020202020204" pitchFamily="34" charset="0"/>
                <a:ea typeface="Times New Roman" panose="02020603050405020304" pitchFamily="18" charset="0"/>
              </a:rPr>
              <a:t>This</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Regulation</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establishes</a:t>
            </a:r>
            <a:r>
              <a:rPr lang="tr-TR" dirty="0">
                <a:solidFill>
                  <a:srgbClr val="666666"/>
                </a:solidFill>
                <a:latin typeface="Arial" panose="020B0604020202020204" pitchFamily="34" charset="0"/>
                <a:ea typeface="Times New Roman" panose="02020603050405020304" pitchFamily="18" charset="0"/>
              </a:rPr>
              <a:t> a </a:t>
            </a:r>
            <a:r>
              <a:rPr lang="tr-TR" dirty="0" err="1">
                <a:solidFill>
                  <a:srgbClr val="666666"/>
                </a:solidFill>
                <a:latin typeface="Arial" panose="020B0604020202020204" pitchFamily="34" charset="0"/>
                <a:ea typeface="Times New Roman" panose="02020603050405020304" pitchFamily="18" charset="0"/>
              </a:rPr>
              <a:t>three-tier</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system</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for</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the</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assessment</a:t>
            </a:r>
            <a:r>
              <a:rPr lang="tr-TR" dirty="0">
                <a:solidFill>
                  <a:srgbClr val="666666"/>
                </a:solidFill>
                <a:latin typeface="Arial" panose="020B0604020202020204" pitchFamily="34" charset="0"/>
                <a:ea typeface="Times New Roman" panose="02020603050405020304" pitchFamily="18" charset="0"/>
              </a:rPr>
              <a:t> of </a:t>
            </a:r>
            <a:r>
              <a:rPr lang="tr-TR" dirty="0" err="1">
                <a:solidFill>
                  <a:srgbClr val="666666"/>
                </a:solidFill>
                <a:latin typeface="Arial" panose="020B0604020202020204" pitchFamily="34" charset="0"/>
                <a:ea typeface="Times New Roman" panose="02020603050405020304" pitchFamily="18" charset="0"/>
              </a:rPr>
              <a:t>countries</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or</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parts</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thereof</a:t>
            </a:r>
            <a:r>
              <a:rPr lang="tr-TR"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For</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that</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purpose</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Member</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States</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and</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third</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countries</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or</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parts</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thereof</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shall</a:t>
            </a:r>
            <a:r>
              <a:rPr lang="tr-TR" b="1" i="1" dirty="0">
                <a:solidFill>
                  <a:srgbClr val="666666"/>
                </a:solidFill>
                <a:latin typeface="Arial" panose="020B0604020202020204" pitchFamily="34" charset="0"/>
                <a:ea typeface="Times New Roman" panose="02020603050405020304" pitchFamily="18" charset="0"/>
              </a:rPr>
              <a:t> be </a:t>
            </a:r>
            <a:r>
              <a:rPr lang="tr-TR" b="1" i="1" dirty="0" err="1">
                <a:solidFill>
                  <a:srgbClr val="666666"/>
                </a:solidFill>
                <a:latin typeface="Arial" panose="020B0604020202020204" pitchFamily="34" charset="0"/>
                <a:ea typeface="Times New Roman" panose="02020603050405020304" pitchFamily="18" charset="0"/>
              </a:rPr>
              <a:t>classified</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into</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one</a:t>
            </a:r>
            <a:r>
              <a:rPr lang="tr-TR" b="1" i="1" dirty="0">
                <a:solidFill>
                  <a:srgbClr val="666666"/>
                </a:solidFill>
                <a:latin typeface="Arial" panose="020B0604020202020204" pitchFamily="34" charset="0"/>
                <a:ea typeface="Times New Roman" panose="02020603050405020304" pitchFamily="18" charset="0"/>
              </a:rPr>
              <a:t> of </a:t>
            </a:r>
            <a:r>
              <a:rPr lang="tr-TR" b="1" i="1" dirty="0" err="1">
                <a:solidFill>
                  <a:srgbClr val="666666"/>
                </a:solidFill>
                <a:latin typeface="Arial" panose="020B0604020202020204" pitchFamily="34" charset="0"/>
                <a:ea typeface="Times New Roman" panose="02020603050405020304" pitchFamily="18" charset="0"/>
              </a:rPr>
              <a:t>the</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following</a:t>
            </a:r>
            <a:r>
              <a:rPr lang="tr-TR" b="1" i="1" dirty="0">
                <a:solidFill>
                  <a:srgbClr val="666666"/>
                </a:solidFill>
                <a:latin typeface="Arial" panose="020B0604020202020204" pitchFamily="34" charset="0"/>
                <a:ea typeface="Times New Roman" panose="02020603050405020304" pitchFamily="18" charset="0"/>
              </a:rPr>
              <a:t> risk </a:t>
            </a:r>
            <a:r>
              <a:rPr lang="tr-TR" b="1" i="1" dirty="0" err="1">
                <a:solidFill>
                  <a:srgbClr val="666666"/>
                </a:solidFill>
                <a:latin typeface="Arial" panose="020B0604020202020204" pitchFamily="34" charset="0"/>
                <a:ea typeface="Times New Roman" panose="02020603050405020304" pitchFamily="18" charset="0"/>
              </a:rPr>
              <a:t>categories</a:t>
            </a:r>
            <a:r>
              <a:rPr lang="tr-TR" b="1" i="1" dirty="0">
                <a:solidFill>
                  <a:srgbClr val="666666"/>
                </a:solidFill>
                <a:latin typeface="Arial" panose="020B0604020202020204" pitchFamily="34" charset="0"/>
                <a:ea typeface="Times New Roman" panose="02020603050405020304" pitchFamily="18" charset="0"/>
              </a:rPr>
              <a:t>:</a:t>
            </a:r>
            <a:endParaRPr lang="tr-TR" sz="3200" dirty="0">
              <a:latin typeface="Times New Roman" panose="02020603050405020304" pitchFamily="18" charset="0"/>
              <a:ea typeface="Times New Roman" panose="02020603050405020304" pitchFamily="18" charset="0"/>
            </a:endParaRPr>
          </a:p>
          <a:p>
            <a:r>
              <a:rPr lang="tr-TR" dirty="0">
                <a:solidFill>
                  <a:srgbClr val="666666"/>
                </a:solidFill>
                <a:latin typeface="Arial" panose="020B0604020202020204" pitchFamily="34" charset="0"/>
                <a:ea typeface="Times New Roman" panose="02020603050405020304" pitchFamily="18" charset="0"/>
              </a:rPr>
              <a:t>(a)  </a:t>
            </a:r>
            <a:r>
              <a:rPr lang="tr-TR" b="1" i="1" dirty="0">
                <a:solidFill>
                  <a:srgbClr val="666666"/>
                </a:solidFill>
                <a:latin typeface="Arial" panose="020B0604020202020204" pitchFamily="34" charset="0"/>
                <a:ea typeface="Times New Roman" panose="02020603050405020304" pitchFamily="18" charset="0"/>
              </a:rPr>
              <a:t>‘</a:t>
            </a:r>
            <a:r>
              <a:rPr lang="tr-TR" b="1" i="1" dirty="0" err="1">
                <a:solidFill>
                  <a:srgbClr val="666666"/>
                </a:solidFill>
                <a:latin typeface="Arial" panose="020B0604020202020204" pitchFamily="34" charset="0"/>
                <a:ea typeface="Times New Roman" panose="02020603050405020304" pitchFamily="18" charset="0"/>
              </a:rPr>
              <a:t>high</a:t>
            </a:r>
            <a:r>
              <a:rPr lang="tr-TR" b="1" i="1" dirty="0">
                <a:solidFill>
                  <a:srgbClr val="666666"/>
                </a:solidFill>
                <a:latin typeface="Arial" panose="020B0604020202020204" pitchFamily="34" charset="0"/>
                <a:ea typeface="Times New Roman" panose="02020603050405020304" pitchFamily="18" charset="0"/>
              </a:rPr>
              <a:t> risk’ </a:t>
            </a:r>
            <a:r>
              <a:rPr lang="tr-TR" b="1" i="1" dirty="0" err="1">
                <a:solidFill>
                  <a:srgbClr val="666666"/>
                </a:solidFill>
                <a:latin typeface="Arial" panose="020B0604020202020204" pitchFamily="34" charset="0"/>
                <a:ea typeface="Times New Roman" panose="02020603050405020304" pitchFamily="18" charset="0"/>
              </a:rPr>
              <a:t>refers</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to</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countries</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or</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parts</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thereof</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for</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which</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the</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assessment</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referred</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to</a:t>
            </a:r>
            <a:r>
              <a:rPr lang="tr-TR" b="1" i="1" dirty="0">
                <a:solidFill>
                  <a:srgbClr val="666666"/>
                </a:solidFill>
                <a:latin typeface="Arial" panose="020B0604020202020204" pitchFamily="34" charset="0"/>
                <a:ea typeface="Times New Roman" panose="02020603050405020304" pitchFamily="18" charset="0"/>
              </a:rPr>
              <a:t> in </a:t>
            </a:r>
            <a:r>
              <a:rPr lang="tr-TR" b="1" i="1" dirty="0" err="1">
                <a:solidFill>
                  <a:srgbClr val="666666"/>
                </a:solidFill>
                <a:latin typeface="Arial" panose="020B0604020202020204" pitchFamily="34" charset="0"/>
                <a:ea typeface="Times New Roman" panose="02020603050405020304" pitchFamily="18" charset="0"/>
              </a:rPr>
              <a:t>paragraph</a:t>
            </a:r>
            <a:r>
              <a:rPr lang="tr-TR" b="1" i="1" dirty="0">
                <a:solidFill>
                  <a:srgbClr val="666666"/>
                </a:solidFill>
                <a:latin typeface="Arial" panose="020B0604020202020204" pitchFamily="34" charset="0"/>
                <a:ea typeface="Times New Roman" panose="02020603050405020304" pitchFamily="18" charset="0"/>
              </a:rPr>
              <a:t> 3 </a:t>
            </a:r>
            <a:r>
              <a:rPr lang="tr-TR" b="1" i="1" dirty="0" err="1">
                <a:solidFill>
                  <a:srgbClr val="666666"/>
                </a:solidFill>
                <a:latin typeface="Arial" panose="020B0604020202020204" pitchFamily="34" charset="0"/>
                <a:ea typeface="Times New Roman" panose="02020603050405020304" pitchFamily="18" charset="0"/>
              </a:rPr>
              <a:t>results</a:t>
            </a:r>
            <a:r>
              <a:rPr lang="tr-TR" b="1" i="1" dirty="0">
                <a:solidFill>
                  <a:srgbClr val="666666"/>
                </a:solidFill>
                <a:latin typeface="Arial" panose="020B0604020202020204" pitchFamily="34" charset="0"/>
                <a:ea typeface="Times New Roman" panose="02020603050405020304" pitchFamily="18" charset="0"/>
              </a:rPr>
              <a:t> in </a:t>
            </a:r>
            <a:r>
              <a:rPr lang="tr-TR" b="1" i="1" dirty="0" err="1">
                <a:solidFill>
                  <a:srgbClr val="666666"/>
                </a:solidFill>
                <a:latin typeface="Arial" panose="020B0604020202020204" pitchFamily="34" charset="0"/>
                <a:ea typeface="Times New Roman" panose="02020603050405020304" pitchFamily="18" charset="0"/>
              </a:rPr>
              <a:t>the</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identification</a:t>
            </a:r>
            <a:r>
              <a:rPr lang="tr-TR" b="1" i="1" dirty="0">
                <a:solidFill>
                  <a:srgbClr val="666666"/>
                </a:solidFill>
                <a:latin typeface="Arial" panose="020B0604020202020204" pitchFamily="34" charset="0"/>
                <a:ea typeface="Times New Roman" panose="02020603050405020304" pitchFamily="18" charset="0"/>
              </a:rPr>
              <a:t> of a </a:t>
            </a:r>
            <a:r>
              <a:rPr lang="tr-TR" b="1" i="1" dirty="0" err="1">
                <a:solidFill>
                  <a:srgbClr val="666666"/>
                </a:solidFill>
                <a:latin typeface="Arial" panose="020B0604020202020204" pitchFamily="34" charset="0"/>
                <a:ea typeface="Times New Roman" panose="02020603050405020304" pitchFamily="18" charset="0"/>
              </a:rPr>
              <a:t>high</a:t>
            </a:r>
            <a:r>
              <a:rPr lang="tr-TR" b="1" i="1" dirty="0">
                <a:solidFill>
                  <a:srgbClr val="666666"/>
                </a:solidFill>
                <a:latin typeface="Arial" panose="020B0604020202020204" pitchFamily="34" charset="0"/>
                <a:ea typeface="Times New Roman" panose="02020603050405020304" pitchFamily="18" charset="0"/>
              </a:rPr>
              <a:t> risk of </a:t>
            </a:r>
            <a:r>
              <a:rPr lang="tr-TR" b="1" i="1" dirty="0" err="1">
                <a:solidFill>
                  <a:srgbClr val="666666"/>
                </a:solidFill>
                <a:latin typeface="Arial" panose="020B0604020202020204" pitchFamily="34" charset="0"/>
                <a:ea typeface="Times New Roman" panose="02020603050405020304" pitchFamily="18" charset="0"/>
              </a:rPr>
              <a:t>producing</a:t>
            </a:r>
            <a:r>
              <a:rPr lang="tr-TR" b="1" i="1" dirty="0">
                <a:solidFill>
                  <a:srgbClr val="666666"/>
                </a:solidFill>
                <a:latin typeface="Arial" panose="020B0604020202020204" pitchFamily="34" charset="0"/>
                <a:ea typeface="Times New Roman" panose="02020603050405020304" pitchFamily="18" charset="0"/>
              </a:rPr>
              <a:t> in </a:t>
            </a:r>
            <a:r>
              <a:rPr lang="tr-TR" b="1" i="1" dirty="0" err="1">
                <a:solidFill>
                  <a:srgbClr val="666666"/>
                </a:solidFill>
                <a:latin typeface="Arial" panose="020B0604020202020204" pitchFamily="34" charset="0"/>
                <a:ea typeface="Times New Roman" panose="02020603050405020304" pitchFamily="18" charset="0"/>
              </a:rPr>
              <a:t>such</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countries</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or</a:t>
            </a:r>
            <a:r>
              <a:rPr lang="tr-TR" b="1" i="1" dirty="0">
                <a:solidFill>
                  <a:srgbClr val="666666"/>
                </a:solidFill>
                <a:latin typeface="Arial" panose="020B0604020202020204" pitchFamily="34" charset="0"/>
                <a:ea typeface="Times New Roman" panose="02020603050405020304" pitchFamily="18" charset="0"/>
              </a:rPr>
              <a:t> in </a:t>
            </a:r>
            <a:r>
              <a:rPr lang="tr-TR" b="1" i="1" dirty="0" err="1">
                <a:solidFill>
                  <a:srgbClr val="666666"/>
                </a:solidFill>
                <a:latin typeface="Arial" panose="020B0604020202020204" pitchFamily="34" charset="0"/>
                <a:ea typeface="Times New Roman" panose="02020603050405020304" pitchFamily="18" charset="0"/>
              </a:rPr>
              <a:t>parts</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thereof</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relevant</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commodities</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for</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which</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the</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relevant</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products</a:t>
            </a:r>
            <a:r>
              <a:rPr lang="tr-TR" b="1" i="1" dirty="0">
                <a:solidFill>
                  <a:srgbClr val="666666"/>
                </a:solidFill>
                <a:latin typeface="Arial" panose="020B0604020202020204" pitchFamily="34" charset="0"/>
                <a:ea typeface="Times New Roman" panose="02020603050405020304" pitchFamily="18" charset="0"/>
              </a:rPr>
              <a:t> do not </a:t>
            </a:r>
            <a:r>
              <a:rPr lang="tr-TR" b="1" i="1" dirty="0" err="1">
                <a:solidFill>
                  <a:srgbClr val="666666"/>
                </a:solidFill>
                <a:latin typeface="Arial" panose="020B0604020202020204" pitchFamily="34" charset="0"/>
                <a:ea typeface="Times New Roman" panose="02020603050405020304" pitchFamily="18" charset="0"/>
              </a:rPr>
              <a:t>comply</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with</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Article</a:t>
            </a:r>
            <a:r>
              <a:rPr lang="tr-TR" b="1" i="1" dirty="0">
                <a:solidFill>
                  <a:srgbClr val="666666"/>
                </a:solidFill>
                <a:latin typeface="Arial" panose="020B0604020202020204" pitchFamily="34" charset="0"/>
                <a:ea typeface="Times New Roman" panose="02020603050405020304" pitchFamily="18" charset="0"/>
              </a:rPr>
              <a:t> 3, </a:t>
            </a:r>
            <a:r>
              <a:rPr lang="tr-TR" b="1" i="1" dirty="0" err="1">
                <a:solidFill>
                  <a:srgbClr val="666666"/>
                </a:solidFill>
                <a:latin typeface="Arial" panose="020B0604020202020204" pitchFamily="34" charset="0"/>
                <a:ea typeface="Times New Roman" panose="02020603050405020304" pitchFamily="18" charset="0"/>
              </a:rPr>
              <a:t>point</a:t>
            </a:r>
            <a:r>
              <a:rPr lang="tr-TR" b="1" i="1" dirty="0">
                <a:solidFill>
                  <a:srgbClr val="666666"/>
                </a:solidFill>
                <a:latin typeface="Arial" panose="020B0604020202020204" pitchFamily="34" charset="0"/>
                <a:ea typeface="Times New Roman" panose="02020603050405020304" pitchFamily="18" charset="0"/>
              </a:rPr>
              <a:t> (a);</a:t>
            </a:r>
            <a:endParaRPr lang="tr-TR" sz="3200" dirty="0">
              <a:latin typeface="Times New Roman" panose="02020603050405020304" pitchFamily="18" charset="0"/>
              <a:ea typeface="Times New Roman" panose="02020603050405020304" pitchFamily="18" charset="0"/>
            </a:endParaRPr>
          </a:p>
          <a:p>
            <a:r>
              <a:rPr lang="tr-TR" dirty="0">
                <a:solidFill>
                  <a:srgbClr val="666666"/>
                </a:solidFill>
                <a:latin typeface="Arial" panose="020B0604020202020204" pitchFamily="34" charset="0"/>
                <a:ea typeface="Times New Roman" panose="02020603050405020304" pitchFamily="18" charset="0"/>
              </a:rPr>
              <a:t>(b)  </a:t>
            </a:r>
            <a:r>
              <a:rPr lang="tr-TR" b="1" i="1" dirty="0">
                <a:solidFill>
                  <a:srgbClr val="666666"/>
                </a:solidFill>
                <a:latin typeface="Arial" panose="020B0604020202020204" pitchFamily="34" charset="0"/>
                <a:ea typeface="Times New Roman" panose="02020603050405020304" pitchFamily="18" charset="0"/>
              </a:rPr>
              <a:t>‘</a:t>
            </a:r>
            <a:r>
              <a:rPr lang="tr-TR" b="1" i="1" dirty="0" err="1">
                <a:solidFill>
                  <a:srgbClr val="666666"/>
                </a:solidFill>
                <a:latin typeface="Arial" panose="020B0604020202020204" pitchFamily="34" charset="0"/>
                <a:ea typeface="Times New Roman" panose="02020603050405020304" pitchFamily="18" charset="0"/>
              </a:rPr>
              <a:t>low</a:t>
            </a:r>
            <a:r>
              <a:rPr lang="tr-TR" b="1" i="1" dirty="0">
                <a:solidFill>
                  <a:srgbClr val="666666"/>
                </a:solidFill>
                <a:latin typeface="Arial" panose="020B0604020202020204" pitchFamily="34" charset="0"/>
                <a:ea typeface="Times New Roman" panose="02020603050405020304" pitchFamily="18" charset="0"/>
              </a:rPr>
              <a:t> risk’ </a:t>
            </a:r>
            <a:r>
              <a:rPr lang="tr-TR" b="1" i="1" dirty="0" err="1">
                <a:solidFill>
                  <a:srgbClr val="666666"/>
                </a:solidFill>
                <a:latin typeface="Arial" panose="020B0604020202020204" pitchFamily="34" charset="0"/>
                <a:ea typeface="Times New Roman" panose="02020603050405020304" pitchFamily="18" charset="0"/>
              </a:rPr>
              <a:t>refers</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to</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countries</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or</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parts</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thereof</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for</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which</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the</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assessment</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referred</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to</a:t>
            </a:r>
            <a:r>
              <a:rPr lang="tr-TR" b="1" i="1" dirty="0">
                <a:solidFill>
                  <a:srgbClr val="666666"/>
                </a:solidFill>
                <a:latin typeface="Arial" panose="020B0604020202020204" pitchFamily="34" charset="0"/>
                <a:ea typeface="Times New Roman" panose="02020603050405020304" pitchFamily="18" charset="0"/>
              </a:rPr>
              <a:t> in </a:t>
            </a:r>
            <a:r>
              <a:rPr lang="tr-TR" b="1" i="1" dirty="0" err="1">
                <a:solidFill>
                  <a:srgbClr val="666666"/>
                </a:solidFill>
                <a:latin typeface="Arial" panose="020B0604020202020204" pitchFamily="34" charset="0"/>
                <a:ea typeface="Times New Roman" panose="02020603050405020304" pitchFamily="18" charset="0"/>
              </a:rPr>
              <a:t>paragraph</a:t>
            </a:r>
            <a:r>
              <a:rPr lang="tr-TR" b="1" i="1" dirty="0">
                <a:solidFill>
                  <a:srgbClr val="666666"/>
                </a:solidFill>
                <a:latin typeface="Arial" panose="020B0604020202020204" pitchFamily="34" charset="0"/>
                <a:ea typeface="Times New Roman" panose="02020603050405020304" pitchFamily="18" charset="0"/>
              </a:rPr>
              <a:t> 3 </a:t>
            </a:r>
            <a:r>
              <a:rPr lang="tr-TR" b="1" i="1" dirty="0" err="1">
                <a:solidFill>
                  <a:srgbClr val="666666"/>
                </a:solidFill>
                <a:latin typeface="Arial" panose="020B0604020202020204" pitchFamily="34" charset="0"/>
                <a:ea typeface="Times New Roman" panose="02020603050405020304" pitchFamily="18" charset="0"/>
              </a:rPr>
              <a:t>concludes</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that</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there</a:t>
            </a:r>
            <a:r>
              <a:rPr lang="tr-TR" b="1" i="1" dirty="0">
                <a:solidFill>
                  <a:srgbClr val="666666"/>
                </a:solidFill>
                <a:latin typeface="Arial" panose="020B0604020202020204" pitchFamily="34" charset="0"/>
                <a:ea typeface="Times New Roman" panose="02020603050405020304" pitchFamily="18" charset="0"/>
              </a:rPr>
              <a:t> is </a:t>
            </a:r>
            <a:r>
              <a:rPr lang="tr-TR" b="1" i="1" dirty="0" err="1">
                <a:solidFill>
                  <a:srgbClr val="666666"/>
                </a:solidFill>
                <a:latin typeface="Arial" panose="020B0604020202020204" pitchFamily="34" charset="0"/>
                <a:ea typeface="Times New Roman" panose="02020603050405020304" pitchFamily="18" charset="0"/>
              </a:rPr>
              <a:t>sufficient</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assurance</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that</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instances</a:t>
            </a:r>
            <a:r>
              <a:rPr lang="tr-TR" b="1" i="1" dirty="0">
                <a:solidFill>
                  <a:srgbClr val="666666"/>
                </a:solidFill>
                <a:latin typeface="Arial" panose="020B0604020202020204" pitchFamily="34" charset="0"/>
                <a:ea typeface="Times New Roman" panose="02020603050405020304" pitchFamily="18" charset="0"/>
              </a:rPr>
              <a:t> of </a:t>
            </a:r>
            <a:r>
              <a:rPr lang="tr-TR" b="1" i="1" dirty="0" err="1">
                <a:solidFill>
                  <a:srgbClr val="666666"/>
                </a:solidFill>
                <a:latin typeface="Arial" panose="020B0604020202020204" pitchFamily="34" charset="0"/>
                <a:ea typeface="Times New Roman" panose="02020603050405020304" pitchFamily="18" charset="0"/>
              </a:rPr>
              <a:t>producing</a:t>
            </a:r>
            <a:r>
              <a:rPr lang="tr-TR" b="1" i="1" dirty="0">
                <a:solidFill>
                  <a:srgbClr val="666666"/>
                </a:solidFill>
                <a:latin typeface="Arial" panose="020B0604020202020204" pitchFamily="34" charset="0"/>
                <a:ea typeface="Times New Roman" panose="02020603050405020304" pitchFamily="18" charset="0"/>
              </a:rPr>
              <a:t> in </a:t>
            </a:r>
            <a:r>
              <a:rPr lang="tr-TR" b="1" i="1" dirty="0" err="1">
                <a:solidFill>
                  <a:srgbClr val="666666"/>
                </a:solidFill>
                <a:latin typeface="Arial" panose="020B0604020202020204" pitchFamily="34" charset="0"/>
                <a:ea typeface="Times New Roman" panose="02020603050405020304" pitchFamily="18" charset="0"/>
              </a:rPr>
              <a:t>such</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countries</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or</a:t>
            </a:r>
            <a:r>
              <a:rPr lang="tr-TR" b="1" i="1" dirty="0">
                <a:solidFill>
                  <a:srgbClr val="666666"/>
                </a:solidFill>
                <a:latin typeface="Arial" panose="020B0604020202020204" pitchFamily="34" charset="0"/>
                <a:ea typeface="Times New Roman" panose="02020603050405020304" pitchFamily="18" charset="0"/>
              </a:rPr>
              <a:t> in </a:t>
            </a:r>
            <a:r>
              <a:rPr lang="tr-TR" b="1" i="1" dirty="0" err="1">
                <a:solidFill>
                  <a:srgbClr val="666666"/>
                </a:solidFill>
                <a:latin typeface="Arial" panose="020B0604020202020204" pitchFamily="34" charset="0"/>
                <a:ea typeface="Times New Roman" panose="02020603050405020304" pitchFamily="18" charset="0"/>
              </a:rPr>
              <a:t>parts</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thereof</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relevant</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commodities</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for</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which</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the</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relevant</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products</a:t>
            </a:r>
            <a:r>
              <a:rPr lang="tr-TR" b="1" i="1" dirty="0">
                <a:solidFill>
                  <a:srgbClr val="666666"/>
                </a:solidFill>
                <a:latin typeface="Arial" panose="020B0604020202020204" pitchFamily="34" charset="0"/>
                <a:ea typeface="Times New Roman" panose="02020603050405020304" pitchFamily="18" charset="0"/>
              </a:rPr>
              <a:t> do not </a:t>
            </a:r>
            <a:r>
              <a:rPr lang="tr-TR" b="1" i="1" dirty="0" err="1">
                <a:solidFill>
                  <a:srgbClr val="666666"/>
                </a:solidFill>
                <a:latin typeface="Arial" panose="020B0604020202020204" pitchFamily="34" charset="0"/>
                <a:ea typeface="Times New Roman" panose="02020603050405020304" pitchFamily="18" charset="0"/>
              </a:rPr>
              <a:t>comply</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with</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Article</a:t>
            </a:r>
            <a:r>
              <a:rPr lang="tr-TR" b="1" i="1" dirty="0">
                <a:solidFill>
                  <a:srgbClr val="666666"/>
                </a:solidFill>
                <a:latin typeface="Arial" panose="020B0604020202020204" pitchFamily="34" charset="0"/>
                <a:ea typeface="Times New Roman" panose="02020603050405020304" pitchFamily="18" charset="0"/>
              </a:rPr>
              <a:t> 3, </a:t>
            </a:r>
            <a:r>
              <a:rPr lang="tr-TR" b="1" i="1" dirty="0" err="1">
                <a:solidFill>
                  <a:srgbClr val="666666"/>
                </a:solidFill>
                <a:latin typeface="Arial" panose="020B0604020202020204" pitchFamily="34" charset="0"/>
                <a:ea typeface="Times New Roman" panose="02020603050405020304" pitchFamily="18" charset="0"/>
              </a:rPr>
              <a:t>point</a:t>
            </a:r>
            <a:r>
              <a:rPr lang="tr-TR" b="1" i="1" dirty="0">
                <a:solidFill>
                  <a:srgbClr val="666666"/>
                </a:solidFill>
                <a:latin typeface="Arial" panose="020B0604020202020204" pitchFamily="34" charset="0"/>
                <a:ea typeface="Times New Roman" panose="02020603050405020304" pitchFamily="18" charset="0"/>
              </a:rPr>
              <a:t> (a), </a:t>
            </a:r>
            <a:r>
              <a:rPr lang="tr-TR" b="1" i="1" dirty="0" err="1">
                <a:solidFill>
                  <a:srgbClr val="666666"/>
                </a:solidFill>
                <a:latin typeface="Arial" panose="020B0604020202020204" pitchFamily="34" charset="0"/>
                <a:ea typeface="Times New Roman" panose="02020603050405020304" pitchFamily="18" charset="0"/>
              </a:rPr>
              <a:t>are</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exceptional</a:t>
            </a:r>
            <a:r>
              <a:rPr lang="tr-TR" b="1" i="1" dirty="0">
                <a:solidFill>
                  <a:srgbClr val="666666"/>
                </a:solidFill>
                <a:latin typeface="Arial" panose="020B0604020202020204" pitchFamily="34" charset="0"/>
                <a:ea typeface="Times New Roman" panose="02020603050405020304" pitchFamily="18" charset="0"/>
              </a:rPr>
              <a:t>;</a:t>
            </a:r>
            <a:endParaRPr lang="tr-TR" sz="3200" dirty="0">
              <a:latin typeface="Times New Roman" panose="02020603050405020304" pitchFamily="18" charset="0"/>
              <a:ea typeface="Times New Roman" panose="02020603050405020304" pitchFamily="18" charset="0"/>
            </a:endParaRPr>
          </a:p>
          <a:p>
            <a:r>
              <a:rPr lang="tr-TR" dirty="0">
                <a:solidFill>
                  <a:srgbClr val="666666"/>
                </a:solidFill>
                <a:latin typeface="Arial" panose="020B0604020202020204" pitchFamily="34" charset="0"/>
                <a:ea typeface="Times New Roman" panose="02020603050405020304" pitchFamily="18" charset="0"/>
              </a:rPr>
              <a:t>(c)  </a:t>
            </a:r>
            <a:r>
              <a:rPr lang="tr-TR" b="1" i="1" dirty="0">
                <a:solidFill>
                  <a:srgbClr val="666666"/>
                </a:solidFill>
                <a:latin typeface="Arial" panose="020B0604020202020204" pitchFamily="34" charset="0"/>
                <a:ea typeface="Times New Roman" panose="02020603050405020304" pitchFamily="18" charset="0"/>
              </a:rPr>
              <a:t>‘</a:t>
            </a:r>
            <a:r>
              <a:rPr lang="tr-TR" b="1" i="1" dirty="0" err="1">
                <a:solidFill>
                  <a:srgbClr val="666666"/>
                </a:solidFill>
                <a:latin typeface="Arial" panose="020B0604020202020204" pitchFamily="34" charset="0"/>
                <a:ea typeface="Times New Roman" panose="02020603050405020304" pitchFamily="18" charset="0"/>
              </a:rPr>
              <a:t>standard</a:t>
            </a:r>
            <a:r>
              <a:rPr lang="tr-TR" b="1" i="1" dirty="0">
                <a:solidFill>
                  <a:srgbClr val="666666"/>
                </a:solidFill>
                <a:latin typeface="Arial" panose="020B0604020202020204" pitchFamily="34" charset="0"/>
                <a:ea typeface="Times New Roman" panose="02020603050405020304" pitchFamily="18" charset="0"/>
              </a:rPr>
              <a:t> risk’ </a:t>
            </a:r>
            <a:r>
              <a:rPr lang="tr-TR" b="1" i="1" dirty="0" err="1">
                <a:solidFill>
                  <a:srgbClr val="666666"/>
                </a:solidFill>
                <a:latin typeface="Arial" panose="020B0604020202020204" pitchFamily="34" charset="0"/>
                <a:ea typeface="Times New Roman" panose="02020603050405020304" pitchFamily="18" charset="0"/>
              </a:rPr>
              <a:t>refers</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to</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countries</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or</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parts</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thereof</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which</a:t>
            </a:r>
            <a:r>
              <a:rPr lang="tr-TR" b="1" i="1" dirty="0">
                <a:solidFill>
                  <a:srgbClr val="666666"/>
                </a:solidFill>
                <a:latin typeface="Arial" panose="020B0604020202020204" pitchFamily="34" charset="0"/>
                <a:ea typeface="Times New Roman" panose="02020603050405020304" pitchFamily="18" charset="0"/>
              </a:rPr>
              <a:t> do not </a:t>
            </a:r>
            <a:r>
              <a:rPr lang="tr-TR" b="1" i="1" dirty="0" err="1">
                <a:solidFill>
                  <a:srgbClr val="666666"/>
                </a:solidFill>
                <a:latin typeface="Arial" panose="020B0604020202020204" pitchFamily="34" charset="0"/>
                <a:ea typeface="Times New Roman" panose="02020603050405020304" pitchFamily="18" charset="0"/>
              </a:rPr>
              <a:t>fall</a:t>
            </a:r>
            <a:r>
              <a:rPr lang="tr-TR" b="1" i="1" dirty="0">
                <a:solidFill>
                  <a:srgbClr val="666666"/>
                </a:solidFill>
                <a:latin typeface="Arial" panose="020B0604020202020204" pitchFamily="34" charset="0"/>
                <a:ea typeface="Times New Roman" panose="02020603050405020304" pitchFamily="18" charset="0"/>
              </a:rPr>
              <a:t> in </a:t>
            </a:r>
            <a:r>
              <a:rPr lang="tr-TR" b="1" i="1" dirty="0" err="1">
                <a:solidFill>
                  <a:srgbClr val="666666"/>
                </a:solidFill>
                <a:latin typeface="Arial" panose="020B0604020202020204" pitchFamily="34" charset="0"/>
                <a:ea typeface="Times New Roman" panose="02020603050405020304" pitchFamily="18" charset="0"/>
              </a:rPr>
              <a:t>either</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the</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category</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high</a:t>
            </a:r>
            <a:r>
              <a:rPr lang="tr-TR" b="1" i="1" dirty="0">
                <a:solidFill>
                  <a:srgbClr val="666666"/>
                </a:solidFill>
                <a:latin typeface="Arial" panose="020B0604020202020204" pitchFamily="34" charset="0"/>
                <a:ea typeface="Times New Roman" panose="02020603050405020304" pitchFamily="18" charset="0"/>
              </a:rPr>
              <a:t> risk’ </a:t>
            </a:r>
            <a:r>
              <a:rPr lang="tr-TR" b="1" i="1" dirty="0" err="1">
                <a:solidFill>
                  <a:srgbClr val="666666"/>
                </a:solidFill>
                <a:latin typeface="Arial" panose="020B0604020202020204" pitchFamily="34" charset="0"/>
                <a:ea typeface="Times New Roman" panose="02020603050405020304" pitchFamily="18" charset="0"/>
              </a:rPr>
              <a:t>or</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the</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category</a:t>
            </a:r>
            <a:r>
              <a:rPr lang="tr-TR" b="1" i="1" dirty="0">
                <a:solidFill>
                  <a:srgbClr val="666666"/>
                </a:solidFill>
                <a:latin typeface="Arial" panose="020B0604020202020204" pitchFamily="34" charset="0"/>
                <a:ea typeface="Times New Roman" panose="02020603050405020304" pitchFamily="18" charset="0"/>
              </a:rPr>
              <a:t> ‘</a:t>
            </a:r>
            <a:r>
              <a:rPr lang="tr-TR" b="1" i="1" dirty="0" err="1">
                <a:solidFill>
                  <a:srgbClr val="666666"/>
                </a:solidFill>
                <a:latin typeface="Arial" panose="020B0604020202020204" pitchFamily="34" charset="0"/>
                <a:ea typeface="Times New Roman" panose="02020603050405020304" pitchFamily="18" charset="0"/>
              </a:rPr>
              <a:t>low</a:t>
            </a:r>
            <a:r>
              <a:rPr lang="tr-TR" b="1" i="1" dirty="0">
                <a:solidFill>
                  <a:srgbClr val="666666"/>
                </a:solidFill>
                <a:latin typeface="Arial" panose="020B0604020202020204" pitchFamily="34" charset="0"/>
                <a:ea typeface="Times New Roman" panose="02020603050405020304" pitchFamily="18" charset="0"/>
              </a:rPr>
              <a:t> risk’.</a:t>
            </a:r>
            <a:endParaRPr lang="tr-TR"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35955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03366" y="352697"/>
            <a:ext cx="7406640" cy="4062651"/>
          </a:xfrm>
          <a:prstGeom prst="rect">
            <a:avLst/>
          </a:prstGeom>
        </p:spPr>
        <p:txBody>
          <a:bodyPr wrap="square">
            <a:spAutoFit/>
          </a:bodyPr>
          <a:lstStyle/>
          <a:p>
            <a:r>
              <a:rPr lang="tr-TR" dirty="0" smtClean="0">
                <a:solidFill>
                  <a:srgbClr val="666666"/>
                </a:solidFill>
                <a:latin typeface="Arial" panose="020B0604020202020204" pitchFamily="34" charset="0"/>
                <a:ea typeface="Times New Roman" panose="02020603050405020304" pitchFamily="18" charset="0"/>
              </a:rPr>
              <a:t>Kanunun yürürlüğü  Madde   38’de  ifade edilmektedir.  </a:t>
            </a:r>
          </a:p>
          <a:p>
            <a:endParaRPr lang="tr-TR" dirty="0">
              <a:solidFill>
                <a:srgbClr val="666666"/>
              </a:solidFill>
              <a:latin typeface="Arial" panose="020B0604020202020204" pitchFamily="34" charset="0"/>
              <a:ea typeface="Times New Roman" panose="02020603050405020304" pitchFamily="18" charset="0"/>
            </a:endParaRPr>
          </a:p>
          <a:p>
            <a:r>
              <a:rPr lang="tr-TR" dirty="0" err="1" smtClean="0">
                <a:solidFill>
                  <a:srgbClr val="666666"/>
                </a:solidFill>
                <a:latin typeface="Arial" panose="020B0604020202020204" pitchFamily="34" charset="0"/>
                <a:ea typeface="Times New Roman" panose="02020603050405020304" pitchFamily="18" charset="0"/>
              </a:rPr>
              <a:t>Article</a:t>
            </a:r>
            <a:r>
              <a:rPr lang="tr-TR" dirty="0" smtClean="0">
                <a:solidFill>
                  <a:srgbClr val="666666"/>
                </a:solidFill>
                <a:latin typeface="Arial" panose="020B0604020202020204" pitchFamily="34" charset="0"/>
                <a:ea typeface="Times New Roman" panose="02020603050405020304" pitchFamily="18" charset="0"/>
              </a:rPr>
              <a:t> </a:t>
            </a:r>
            <a:r>
              <a:rPr lang="tr-TR" dirty="0">
                <a:solidFill>
                  <a:srgbClr val="666666"/>
                </a:solidFill>
                <a:latin typeface="Arial" panose="020B0604020202020204" pitchFamily="34" charset="0"/>
                <a:ea typeface="Times New Roman" panose="02020603050405020304" pitchFamily="18" charset="0"/>
              </a:rPr>
              <a:t>38</a:t>
            </a:r>
            <a:endParaRPr lang="tr-TR" sz="3200" dirty="0">
              <a:latin typeface="Times New Roman" panose="02020603050405020304" pitchFamily="18" charset="0"/>
              <a:ea typeface="Times New Roman" panose="02020603050405020304" pitchFamily="18" charset="0"/>
            </a:endParaRPr>
          </a:p>
          <a:p>
            <a:r>
              <a:rPr lang="tr-TR" dirty="0" err="1">
                <a:solidFill>
                  <a:srgbClr val="666666"/>
                </a:solidFill>
                <a:latin typeface="Arial" panose="020B0604020202020204" pitchFamily="34" charset="0"/>
                <a:ea typeface="Times New Roman" panose="02020603050405020304" pitchFamily="18" charset="0"/>
              </a:rPr>
              <a:t>Entry</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into</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force</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and</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date</a:t>
            </a:r>
            <a:r>
              <a:rPr lang="tr-TR" dirty="0">
                <a:solidFill>
                  <a:srgbClr val="666666"/>
                </a:solidFill>
                <a:latin typeface="Arial" panose="020B0604020202020204" pitchFamily="34" charset="0"/>
                <a:ea typeface="Times New Roman" panose="02020603050405020304" pitchFamily="18" charset="0"/>
              </a:rPr>
              <a:t> of </a:t>
            </a:r>
            <a:r>
              <a:rPr lang="tr-TR" dirty="0" err="1">
                <a:solidFill>
                  <a:srgbClr val="666666"/>
                </a:solidFill>
                <a:latin typeface="Arial" panose="020B0604020202020204" pitchFamily="34" charset="0"/>
                <a:ea typeface="Times New Roman" panose="02020603050405020304" pitchFamily="18" charset="0"/>
              </a:rPr>
              <a:t>application</a:t>
            </a:r>
            <a:endParaRPr lang="tr-TR" sz="3200" dirty="0">
              <a:latin typeface="Times New Roman" panose="02020603050405020304" pitchFamily="18" charset="0"/>
              <a:ea typeface="Times New Roman" panose="02020603050405020304" pitchFamily="18" charset="0"/>
            </a:endParaRPr>
          </a:p>
          <a:p>
            <a:r>
              <a:rPr lang="tr-TR" dirty="0">
                <a:solidFill>
                  <a:srgbClr val="666666"/>
                </a:solidFill>
                <a:latin typeface="Arial" panose="020B0604020202020204" pitchFamily="34" charset="0"/>
                <a:ea typeface="Times New Roman" panose="02020603050405020304" pitchFamily="18" charset="0"/>
              </a:rPr>
              <a:t>1.  </a:t>
            </a:r>
            <a:r>
              <a:rPr lang="tr-TR" dirty="0" err="1">
                <a:solidFill>
                  <a:srgbClr val="666666"/>
                </a:solidFill>
                <a:latin typeface="Arial" panose="020B0604020202020204" pitchFamily="34" charset="0"/>
                <a:ea typeface="Times New Roman" panose="02020603050405020304" pitchFamily="18" charset="0"/>
              </a:rPr>
              <a:t>This</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Regulation</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shall</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enter</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into</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force</a:t>
            </a:r>
            <a:r>
              <a:rPr lang="tr-TR" dirty="0">
                <a:solidFill>
                  <a:srgbClr val="666666"/>
                </a:solidFill>
                <a:latin typeface="Arial" panose="020B0604020202020204" pitchFamily="34" charset="0"/>
                <a:ea typeface="Times New Roman" panose="02020603050405020304" pitchFamily="18" charset="0"/>
              </a:rPr>
              <a:t> on </a:t>
            </a:r>
            <a:r>
              <a:rPr lang="tr-TR" dirty="0" err="1">
                <a:solidFill>
                  <a:srgbClr val="666666"/>
                </a:solidFill>
                <a:latin typeface="Arial" panose="020B0604020202020204" pitchFamily="34" charset="0"/>
                <a:ea typeface="Times New Roman" panose="02020603050405020304" pitchFamily="18" charset="0"/>
              </a:rPr>
              <a:t>the</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twentieth</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day</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following</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that</a:t>
            </a:r>
            <a:r>
              <a:rPr lang="tr-TR" dirty="0">
                <a:solidFill>
                  <a:srgbClr val="666666"/>
                </a:solidFill>
                <a:latin typeface="Arial" panose="020B0604020202020204" pitchFamily="34" charset="0"/>
                <a:ea typeface="Times New Roman" panose="02020603050405020304" pitchFamily="18" charset="0"/>
              </a:rPr>
              <a:t> of </a:t>
            </a:r>
            <a:r>
              <a:rPr lang="tr-TR" dirty="0" err="1">
                <a:solidFill>
                  <a:srgbClr val="666666"/>
                </a:solidFill>
                <a:latin typeface="Arial" panose="020B0604020202020204" pitchFamily="34" charset="0"/>
                <a:ea typeface="Times New Roman" panose="02020603050405020304" pitchFamily="18" charset="0"/>
              </a:rPr>
              <a:t>its</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publication</a:t>
            </a:r>
            <a:r>
              <a:rPr lang="tr-TR" dirty="0">
                <a:solidFill>
                  <a:srgbClr val="666666"/>
                </a:solidFill>
                <a:latin typeface="Arial" panose="020B0604020202020204" pitchFamily="34" charset="0"/>
                <a:ea typeface="Times New Roman" panose="02020603050405020304" pitchFamily="18" charset="0"/>
              </a:rPr>
              <a:t> in </a:t>
            </a:r>
            <a:r>
              <a:rPr lang="tr-TR" dirty="0" err="1">
                <a:solidFill>
                  <a:srgbClr val="666666"/>
                </a:solidFill>
                <a:latin typeface="Arial" panose="020B0604020202020204" pitchFamily="34" charset="0"/>
                <a:ea typeface="Times New Roman" panose="02020603050405020304" pitchFamily="18" charset="0"/>
              </a:rPr>
              <a:t>the</a:t>
            </a:r>
            <a:r>
              <a:rPr lang="tr-TR" dirty="0">
                <a:solidFill>
                  <a:srgbClr val="666666"/>
                </a:solidFill>
                <a:latin typeface="Arial" panose="020B0604020202020204" pitchFamily="34" charset="0"/>
                <a:ea typeface="Times New Roman" panose="02020603050405020304" pitchFamily="18" charset="0"/>
              </a:rPr>
              <a:t> </a:t>
            </a:r>
            <a:r>
              <a:rPr lang="tr-TR" i="1" dirty="0" err="1">
                <a:solidFill>
                  <a:srgbClr val="666666"/>
                </a:solidFill>
                <a:latin typeface="Arial" panose="020B0604020202020204" pitchFamily="34" charset="0"/>
                <a:ea typeface="Times New Roman" panose="02020603050405020304" pitchFamily="18" charset="0"/>
              </a:rPr>
              <a:t>Official</a:t>
            </a:r>
            <a:r>
              <a:rPr lang="tr-TR" i="1" dirty="0">
                <a:solidFill>
                  <a:srgbClr val="666666"/>
                </a:solidFill>
                <a:latin typeface="Arial" panose="020B0604020202020204" pitchFamily="34" charset="0"/>
                <a:ea typeface="Times New Roman" panose="02020603050405020304" pitchFamily="18" charset="0"/>
              </a:rPr>
              <a:t> </a:t>
            </a:r>
            <a:r>
              <a:rPr lang="tr-TR" i="1" dirty="0" err="1">
                <a:solidFill>
                  <a:srgbClr val="666666"/>
                </a:solidFill>
                <a:latin typeface="Arial" panose="020B0604020202020204" pitchFamily="34" charset="0"/>
                <a:ea typeface="Times New Roman" panose="02020603050405020304" pitchFamily="18" charset="0"/>
              </a:rPr>
              <a:t>Journal</a:t>
            </a:r>
            <a:r>
              <a:rPr lang="tr-TR" i="1" dirty="0">
                <a:solidFill>
                  <a:srgbClr val="666666"/>
                </a:solidFill>
                <a:latin typeface="Arial" panose="020B0604020202020204" pitchFamily="34" charset="0"/>
                <a:ea typeface="Times New Roman" panose="02020603050405020304" pitchFamily="18" charset="0"/>
              </a:rPr>
              <a:t> of </a:t>
            </a:r>
            <a:r>
              <a:rPr lang="tr-TR" i="1" dirty="0" err="1">
                <a:solidFill>
                  <a:srgbClr val="666666"/>
                </a:solidFill>
                <a:latin typeface="Arial" panose="020B0604020202020204" pitchFamily="34" charset="0"/>
                <a:ea typeface="Times New Roman" panose="02020603050405020304" pitchFamily="18" charset="0"/>
              </a:rPr>
              <a:t>the</a:t>
            </a:r>
            <a:r>
              <a:rPr lang="tr-TR" i="1" dirty="0">
                <a:solidFill>
                  <a:srgbClr val="666666"/>
                </a:solidFill>
                <a:latin typeface="Arial" panose="020B0604020202020204" pitchFamily="34" charset="0"/>
                <a:ea typeface="Times New Roman" panose="02020603050405020304" pitchFamily="18" charset="0"/>
              </a:rPr>
              <a:t> </a:t>
            </a:r>
            <a:r>
              <a:rPr lang="tr-TR" i="1" dirty="0" err="1">
                <a:solidFill>
                  <a:srgbClr val="666666"/>
                </a:solidFill>
                <a:latin typeface="Arial" panose="020B0604020202020204" pitchFamily="34" charset="0"/>
                <a:ea typeface="Times New Roman" panose="02020603050405020304" pitchFamily="18" charset="0"/>
              </a:rPr>
              <a:t>European</a:t>
            </a:r>
            <a:r>
              <a:rPr lang="tr-TR" i="1" dirty="0">
                <a:solidFill>
                  <a:srgbClr val="666666"/>
                </a:solidFill>
                <a:latin typeface="Arial" panose="020B0604020202020204" pitchFamily="34" charset="0"/>
                <a:ea typeface="Times New Roman" panose="02020603050405020304" pitchFamily="18" charset="0"/>
              </a:rPr>
              <a:t> </a:t>
            </a:r>
            <a:r>
              <a:rPr lang="tr-TR" i="1" dirty="0" err="1">
                <a:solidFill>
                  <a:srgbClr val="666666"/>
                </a:solidFill>
                <a:latin typeface="Arial" panose="020B0604020202020204" pitchFamily="34" charset="0"/>
                <a:ea typeface="Times New Roman" panose="02020603050405020304" pitchFamily="18" charset="0"/>
              </a:rPr>
              <a:t>Union</a:t>
            </a:r>
            <a:r>
              <a:rPr lang="tr-TR" dirty="0">
                <a:solidFill>
                  <a:srgbClr val="666666"/>
                </a:solidFill>
                <a:latin typeface="Arial" panose="020B0604020202020204" pitchFamily="34" charset="0"/>
                <a:ea typeface="Times New Roman" panose="02020603050405020304" pitchFamily="18" charset="0"/>
              </a:rPr>
              <a:t>.</a:t>
            </a:r>
            <a:endParaRPr lang="tr-TR" sz="3200" dirty="0">
              <a:latin typeface="Times New Roman" panose="02020603050405020304" pitchFamily="18" charset="0"/>
              <a:ea typeface="Times New Roman" panose="02020603050405020304" pitchFamily="18" charset="0"/>
            </a:endParaRPr>
          </a:p>
          <a:p>
            <a:r>
              <a:rPr lang="tr-TR" dirty="0">
                <a:solidFill>
                  <a:srgbClr val="666666"/>
                </a:solidFill>
                <a:latin typeface="Arial" panose="020B0604020202020204" pitchFamily="34" charset="0"/>
                <a:ea typeface="Times New Roman" panose="02020603050405020304" pitchFamily="18" charset="0"/>
              </a:rPr>
              <a:t>2.  </a:t>
            </a:r>
            <a:r>
              <a:rPr lang="tr-TR" dirty="0" err="1">
                <a:solidFill>
                  <a:srgbClr val="666666"/>
                </a:solidFill>
                <a:latin typeface="Arial" panose="020B0604020202020204" pitchFamily="34" charset="0"/>
                <a:ea typeface="Times New Roman" panose="02020603050405020304" pitchFamily="18" charset="0"/>
              </a:rPr>
              <a:t>Subject</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to</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paragraph</a:t>
            </a:r>
            <a:r>
              <a:rPr lang="tr-TR" dirty="0">
                <a:solidFill>
                  <a:srgbClr val="666666"/>
                </a:solidFill>
                <a:latin typeface="Arial" panose="020B0604020202020204" pitchFamily="34" charset="0"/>
                <a:ea typeface="Times New Roman" panose="02020603050405020304" pitchFamily="18" charset="0"/>
              </a:rPr>
              <a:t> 3 of </a:t>
            </a:r>
            <a:r>
              <a:rPr lang="tr-TR" dirty="0" err="1">
                <a:solidFill>
                  <a:srgbClr val="666666"/>
                </a:solidFill>
                <a:latin typeface="Arial" panose="020B0604020202020204" pitchFamily="34" charset="0"/>
                <a:ea typeface="Times New Roman" panose="02020603050405020304" pitchFamily="18" charset="0"/>
              </a:rPr>
              <a:t>this</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Article</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Articles</a:t>
            </a:r>
            <a:r>
              <a:rPr lang="tr-TR" dirty="0">
                <a:solidFill>
                  <a:srgbClr val="666666"/>
                </a:solidFill>
                <a:latin typeface="Arial" panose="020B0604020202020204" pitchFamily="34" charset="0"/>
                <a:ea typeface="Times New Roman" panose="02020603050405020304" pitchFamily="18" charset="0"/>
              </a:rPr>
              <a:t> 3 </a:t>
            </a:r>
            <a:r>
              <a:rPr lang="tr-TR" dirty="0" err="1">
                <a:solidFill>
                  <a:srgbClr val="666666"/>
                </a:solidFill>
                <a:latin typeface="Arial" panose="020B0604020202020204" pitchFamily="34" charset="0"/>
                <a:ea typeface="Times New Roman" panose="02020603050405020304" pitchFamily="18" charset="0"/>
              </a:rPr>
              <a:t>to</a:t>
            </a:r>
            <a:r>
              <a:rPr lang="tr-TR" dirty="0">
                <a:solidFill>
                  <a:srgbClr val="666666"/>
                </a:solidFill>
                <a:latin typeface="Arial" panose="020B0604020202020204" pitchFamily="34" charset="0"/>
                <a:ea typeface="Times New Roman" panose="02020603050405020304" pitchFamily="18" charset="0"/>
              </a:rPr>
              <a:t> 13, 16 </a:t>
            </a:r>
            <a:r>
              <a:rPr lang="tr-TR" dirty="0" err="1">
                <a:solidFill>
                  <a:srgbClr val="666666"/>
                </a:solidFill>
                <a:latin typeface="Arial" panose="020B0604020202020204" pitchFamily="34" charset="0"/>
                <a:ea typeface="Times New Roman" panose="02020603050405020304" pitchFamily="18" charset="0"/>
              </a:rPr>
              <a:t>to</a:t>
            </a:r>
            <a:r>
              <a:rPr lang="tr-TR" dirty="0">
                <a:solidFill>
                  <a:srgbClr val="666666"/>
                </a:solidFill>
                <a:latin typeface="Arial" panose="020B0604020202020204" pitchFamily="34" charset="0"/>
                <a:ea typeface="Times New Roman" panose="02020603050405020304" pitchFamily="18" charset="0"/>
              </a:rPr>
              <a:t> 24, 26, 31 </a:t>
            </a:r>
            <a:r>
              <a:rPr lang="tr-TR" dirty="0" err="1">
                <a:solidFill>
                  <a:srgbClr val="666666"/>
                </a:solidFill>
                <a:latin typeface="Arial" panose="020B0604020202020204" pitchFamily="34" charset="0"/>
                <a:ea typeface="Times New Roman" panose="02020603050405020304" pitchFamily="18" charset="0"/>
              </a:rPr>
              <a:t>and</a:t>
            </a:r>
            <a:r>
              <a:rPr lang="tr-TR" dirty="0">
                <a:solidFill>
                  <a:srgbClr val="666666"/>
                </a:solidFill>
                <a:latin typeface="Arial" panose="020B0604020202020204" pitchFamily="34" charset="0"/>
                <a:ea typeface="Times New Roman" panose="02020603050405020304" pitchFamily="18" charset="0"/>
              </a:rPr>
              <a:t> 32 </a:t>
            </a:r>
            <a:r>
              <a:rPr lang="tr-TR" dirty="0" err="1">
                <a:solidFill>
                  <a:srgbClr val="666666"/>
                </a:solidFill>
                <a:latin typeface="Arial" panose="020B0604020202020204" pitchFamily="34" charset="0"/>
                <a:ea typeface="Times New Roman" panose="02020603050405020304" pitchFamily="18" charset="0"/>
              </a:rPr>
              <a:t>shall</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apply</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from</a:t>
            </a:r>
            <a:r>
              <a:rPr lang="tr-TR" dirty="0">
                <a:solidFill>
                  <a:srgbClr val="666666"/>
                </a:solidFill>
                <a:latin typeface="Arial" panose="020B0604020202020204" pitchFamily="34" charset="0"/>
                <a:ea typeface="Times New Roman" panose="02020603050405020304" pitchFamily="18" charset="0"/>
              </a:rPr>
              <a:t> … [</a:t>
            </a:r>
            <a:r>
              <a:rPr lang="tr-TR" b="1" i="1" dirty="0">
                <a:solidFill>
                  <a:srgbClr val="666666"/>
                </a:solidFill>
                <a:latin typeface="Arial" panose="020B0604020202020204" pitchFamily="34" charset="0"/>
                <a:ea typeface="Times New Roman" panose="02020603050405020304" pitchFamily="18" charset="0"/>
              </a:rPr>
              <a:t>18</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months</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after</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the</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entry</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into</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force</a:t>
            </a:r>
            <a:r>
              <a:rPr lang="tr-TR" dirty="0">
                <a:solidFill>
                  <a:srgbClr val="666666"/>
                </a:solidFill>
                <a:latin typeface="Arial" panose="020B0604020202020204" pitchFamily="34" charset="0"/>
                <a:ea typeface="Times New Roman" panose="02020603050405020304" pitchFamily="18" charset="0"/>
              </a:rPr>
              <a:t> of </a:t>
            </a:r>
            <a:r>
              <a:rPr lang="tr-TR" dirty="0" err="1">
                <a:solidFill>
                  <a:srgbClr val="666666"/>
                </a:solidFill>
                <a:latin typeface="Arial" panose="020B0604020202020204" pitchFamily="34" charset="0"/>
                <a:ea typeface="Times New Roman" panose="02020603050405020304" pitchFamily="18" charset="0"/>
              </a:rPr>
              <a:t>this</a:t>
            </a:r>
            <a:r>
              <a:rPr lang="tr-TR" dirty="0">
                <a:solidFill>
                  <a:srgbClr val="666666"/>
                </a:solidFill>
                <a:latin typeface="Arial" panose="020B0604020202020204" pitchFamily="34" charset="0"/>
                <a:ea typeface="Times New Roman" panose="02020603050405020304" pitchFamily="18" charset="0"/>
              </a:rPr>
              <a:t> </a:t>
            </a:r>
            <a:r>
              <a:rPr lang="tr-TR" dirty="0" err="1">
                <a:solidFill>
                  <a:srgbClr val="666666"/>
                </a:solidFill>
                <a:latin typeface="Arial" panose="020B0604020202020204" pitchFamily="34" charset="0"/>
                <a:ea typeface="Times New Roman" panose="02020603050405020304" pitchFamily="18" charset="0"/>
              </a:rPr>
              <a:t>Regulation</a:t>
            </a:r>
            <a:r>
              <a:rPr lang="tr-TR" dirty="0" smtClean="0">
                <a:solidFill>
                  <a:srgbClr val="666666"/>
                </a:solidFill>
                <a:latin typeface="Arial" panose="020B0604020202020204" pitchFamily="34" charset="0"/>
                <a:ea typeface="Times New Roman" panose="02020603050405020304" pitchFamily="18" charset="0"/>
              </a:rPr>
              <a:t>].</a:t>
            </a:r>
          </a:p>
          <a:p>
            <a:endParaRPr lang="tr-TR" sz="3200" dirty="0">
              <a:solidFill>
                <a:srgbClr val="666666"/>
              </a:solidFill>
              <a:effectLst/>
              <a:latin typeface="Arial" panose="020B0604020202020204" pitchFamily="34" charset="0"/>
              <a:ea typeface="Times New Roman" panose="02020603050405020304" pitchFamily="18" charset="0"/>
            </a:endParaRPr>
          </a:p>
          <a:p>
            <a:r>
              <a:rPr lang="tr-TR" sz="3200" dirty="0" smtClean="0">
                <a:solidFill>
                  <a:srgbClr val="666666"/>
                </a:solidFill>
                <a:latin typeface="Arial" panose="020B0604020202020204" pitchFamily="34" charset="0"/>
                <a:ea typeface="Times New Roman" panose="02020603050405020304" pitchFamily="18" charset="0"/>
              </a:rPr>
              <a:t>Kısaca   uyum  için  18 ay   süre   vardır. </a:t>
            </a:r>
          </a:p>
          <a:p>
            <a:endParaRPr lang="tr-TR"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00465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0223" y="130628"/>
            <a:ext cx="8752113" cy="6609805"/>
          </a:xfrm>
        </p:spPr>
        <p:txBody>
          <a:bodyPr>
            <a:normAutofit fontScale="90000"/>
          </a:bodyPr>
          <a:lstStyle/>
          <a:p>
            <a:r>
              <a:rPr lang="tr-TR" sz="2800" dirty="0" smtClean="0"/>
              <a:t/>
            </a:r>
            <a:br>
              <a:rPr lang="tr-TR" sz="2800" dirty="0" smtClean="0"/>
            </a:br>
            <a:r>
              <a:rPr lang="tr-TR" sz="2800" dirty="0"/>
              <a:t/>
            </a:r>
            <a:br>
              <a:rPr lang="tr-TR" sz="2800" dirty="0"/>
            </a:br>
            <a:r>
              <a:rPr lang="tr-TR" sz="2800" dirty="0" smtClean="0"/>
              <a:t/>
            </a:r>
            <a:br>
              <a:rPr lang="tr-TR" sz="2800" dirty="0" smtClean="0"/>
            </a:br>
            <a:r>
              <a:rPr lang="tr-TR" sz="2800" dirty="0" smtClean="0"/>
              <a:t>Öneriler  </a:t>
            </a:r>
            <a:br>
              <a:rPr lang="tr-TR" sz="2800" dirty="0" smtClean="0"/>
            </a:br>
            <a:r>
              <a:rPr lang="tr-TR" sz="2800" dirty="0" smtClean="0"/>
              <a:t>1)Ürünlerin coğrafik   </a:t>
            </a:r>
            <a:r>
              <a:rPr lang="tr-TR" sz="2800" dirty="0" err="1" smtClean="0"/>
              <a:t>lokasyonlarının</a:t>
            </a:r>
            <a:r>
              <a:rPr lang="tr-TR" sz="2800" dirty="0" smtClean="0"/>
              <a:t>  ortaya  konulmasında  </a:t>
            </a:r>
            <a:r>
              <a:rPr lang="tr-TR" sz="2800" b="1" i="1" dirty="0" smtClean="0"/>
              <a:t>(</a:t>
            </a:r>
            <a:r>
              <a:rPr lang="tr-TR" sz="2800" b="1" i="1" dirty="0" err="1" smtClean="0"/>
              <a:t>Traceability</a:t>
            </a:r>
            <a:r>
              <a:rPr lang="tr-TR" sz="2800" b="1" i="1" dirty="0" smtClean="0"/>
              <a:t>)    </a:t>
            </a:r>
            <a:r>
              <a:rPr lang="tr-TR" sz="2800" dirty="0" smtClean="0"/>
              <a:t>gerekli  çalışmalar hammaddeden başlayarak   </a:t>
            </a:r>
            <a:r>
              <a:rPr lang="tr-TR" sz="2800" b="1" i="1" dirty="0" smtClean="0"/>
              <a:t>(</a:t>
            </a:r>
            <a:r>
              <a:rPr lang="tr-TR" sz="2800" b="1" i="1" dirty="0" err="1" smtClean="0"/>
              <a:t>barkodlama</a:t>
            </a:r>
            <a:r>
              <a:rPr lang="tr-TR" sz="2800" b="1" i="1" dirty="0" smtClean="0"/>
              <a:t>)  </a:t>
            </a:r>
            <a:r>
              <a:rPr lang="tr-TR" sz="2800" dirty="0" smtClean="0"/>
              <a:t>hız kazanmalıdır.  </a:t>
            </a:r>
            <a:br>
              <a:rPr lang="tr-TR" sz="2800" dirty="0" smtClean="0"/>
            </a:br>
            <a:r>
              <a:rPr lang="tr-TR" sz="2800" dirty="0" smtClean="0"/>
              <a:t/>
            </a:r>
            <a:br>
              <a:rPr lang="tr-TR" sz="2800" dirty="0" smtClean="0"/>
            </a:br>
            <a:r>
              <a:rPr lang="tr-TR" sz="2800" dirty="0" smtClean="0"/>
              <a:t>2)İhracat  ve ithalat  yapan   şirketler   «</a:t>
            </a:r>
            <a:r>
              <a:rPr lang="tr-TR" sz="2800" dirty="0" err="1" smtClean="0"/>
              <a:t>Due</a:t>
            </a:r>
            <a:r>
              <a:rPr lang="tr-TR" sz="2800" dirty="0" smtClean="0"/>
              <a:t>  </a:t>
            </a:r>
            <a:r>
              <a:rPr lang="tr-TR" sz="2800" dirty="0" err="1" smtClean="0"/>
              <a:t>diligence</a:t>
            </a:r>
            <a:r>
              <a:rPr lang="tr-TR" sz="2800" dirty="0" smtClean="0"/>
              <a:t>»  sistemi  oluşturma  süreçlerini  başlatmalıdır.  </a:t>
            </a:r>
            <a:br>
              <a:rPr lang="tr-TR" sz="2800" dirty="0" smtClean="0"/>
            </a:br>
            <a:r>
              <a:rPr lang="tr-TR" sz="2800" dirty="0" smtClean="0"/>
              <a:t/>
            </a:r>
            <a:br>
              <a:rPr lang="tr-TR" sz="2800" dirty="0" smtClean="0"/>
            </a:br>
            <a:r>
              <a:rPr lang="tr-TR" sz="2800" dirty="0" smtClean="0"/>
              <a:t>3) Türkiye  Odun  Üretiminde  risk   değerlendirmesi revize  edilmeli,  şirket   bazlı  risk   değerlendirmeleri  ve   söz  konusu  riskleri   hafifletme  süreçleri ortaya  konulmalıdır.</a:t>
            </a:r>
            <a:br>
              <a:rPr lang="tr-TR" sz="2800" dirty="0" smtClean="0"/>
            </a:br>
            <a:r>
              <a:rPr lang="tr-TR" sz="2800" dirty="0" smtClean="0"/>
              <a:t/>
            </a:r>
            <a:br>
              <a:rPr lang="tr-TR" sz="2800" dirty="0" smtClean="0"/>
            </a:br>
            <a:r>
              <a:rPr lang="tr-TR" sz="2800" dirty="0" smtClean="0"/>
              <a:t>4)Doğal orman  alanlarında  endüstriyel plantasyonların  gelecekte  söz  konusu   olması   durumunda  bunun ticarette  sıkıntıya  neden  olacağı  unutulmamalıdır.  Maden   izinlerinin gerekçelendirilmesi iyi  yapılmalıdır. </a:t>
            </a:r>
            <a:br>
              <a:rPr lang="tr-TR" sz="2800" dirty="0" smtClean="0"/>
            </a:br>
            <a:r>
              <a:rPr lang="tr-TR" sz="2800" dirty="0" smtClean="0"/>
              <a:t/>
            </a:r>
            <a:br>
              <a:rPr lang="tr-TR" sz="2800" dirty="0" smtClean="0"/>
            </a:br>
            <a:r>
              <a:rPr lang="tr-TR" sz="2800" dirty="0" smtClean="0"/>
              <a:t>5)Benchmarking   sistemi  (Kıyaslama  sistemi)   oluşturularak  Türkiye’nin  odun   üretimde  risk  kategorisi değerlendirilmelidir.   </a:t>
            </a:r>
            <a:br>
              <a:rPr lang="tr-TR" sz="2800" dirty="0" smtClean="0"/>
            </a:br>
            <a:endParaRPr lang="tr-TR" sz="2800" dirty="0"/>
          </a:p>
        </p:txBody>
      </p:sp>
    </p:spTree>
    <p:extLst>
      <p:ext uri="{BB962C8B-B14F-4D97-AF65-F5344CB8AC3E}">
        <p14:creationId xmlns:p14="http://schemas.microsoft.com/office/powerpoint/2010/main" val="226474756"/>
      </p:ext>
    </p:extLst>
  </p:cSld>
  <p:clrMapOvr>
    <a:masterClrMapping/>
  </p:clrMapOvr>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159</TotalTime>
  <Words>237</Words>
  <Application>Microsoft Office PowerPoint</Application>
  <PresentationFormat>Ekran Gösterisi (4:3)</PresentationFormat>
  <Paragraphs>44</Paragraphs>
  <Slides>13</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13</vt:i4>
      </vt:variant>
    </vt:vector>
  </HeadingPairs>
  <TitlesOfParts>
    <vt:vector size="18" baseType="lpstr">
      <vt:lpstr>Arial</vt:lpstr>
      <vt:lpstr>Calibri</vt:lpstr>
      <vt:lpstr>Calibri Light</vt:lpstr>
      <vt:lpstr>Times New Roman</vt:lpstr>
      <vt:lpstr>Office Teması</vt:lpstr>
      <vt:lpstr> Yeşil Mutabakat: AB üretimi ve tüketiminden kaynaklanan küresel ormansızlaşma ve orman bozulmasıyla mücadele yasası  Green Deal: EU agrees law to fight global deforestation and forest degradation driven by EU production and consumption</vt:lpstr>
      <vt:lpstr>PowerPoint Sunusu</vt:lpstr>
      <vt:lpstr>Kanun  19  Nisan  2023   tarihinde    «European Parliament legislative resolution of 19 April 2023 on the proposal for a regulation of the European Parliament and of the Council on making available on the Union market as well as export from the Union of certain commodities and products associated with deforestation and forest degradation and repealing Regulation (EU) No 995/2010 (COM(2021)0706 – C9-0430/2021 – 2021/0366(COD)) »    başlığı  ile   kabul  edildi.  </vt:lpstr>
      <vt:lpstr>Kanun  AB’ne  odun ürünleri   ihracatında  ve   ithalatında  neler    getirmektedir? </vt:lpstr>
      <vt:lpstr>      Kanuna  göre  odun ve  odun   ürünleri  ihracat veya   ithalat  yapacak   firmalarının ürün  ile   ilgili  «Due diligence sistemi=Durum  Tespit  Sistemi» ne   sahip olması gerekmektedir.  Bu sistemin en  önemli   aşaması ise     risk  değerlendirmesi  yapılmasıdır.  Bu konuda  aşağıdaki   dokümanının   sıkıntılı    durumlar   oluşturması   söz  konusu  olacaktır.  Bu   dokümanın     en  kısa   sürede    paydaşlarla  ve   karar  vericilerle   birlikte   revize   edilmesi gerekmektedir.  Çünkü  raporda  Türkiye’de  yerli  halkın   varlığından  söz  edilmektedir.  Bu   doküman  revize  edilmeden  aşağıdaki kanun  maddelerine  uyum     yönünden  sıkıntılı    durumlarla   karşılaşılacaktır.   FSC-CNRA-TR FSC Centralized National Risk Assessment for Turkey . Controlled Wood Risk Assessment (CW) V(1-0) </vt:lpstr>
      <vt:lpstr>Bölüm  1   2.  Maddede   Orman   bozulmasından     neyin kastedildiği  ifade  edilmektedir.    Chapter    1  Article    2: (7)  ‘forest degradation’ means structural changes to forest cover, taking the form of the conversion of: (a)  primary forests or naturally regenerating forests into plantation forests or into other wooded land; or (b)  primary forests into planted forests;  Ülkemizde  endüstriyel  plantasyon   çalışmaları     mevcut durumda  eski   dikim  sahalarında     devam etmektedir.  Ancak programların    yükseltilmesi  durumunda  potansiyel  sahalar  olarak  doğal  orman alanlarının seçilmesi    durumunda  bu  işlem    31  Aralık  2020  tarihinden  sonra  yapılmış olacağından    ticarette    sorunlarla    karşılaşılacaktır.   </vt:lpstr>
      <vt:lpstr>Bölüm 1   Madde    4  altında   AB  ülkeleri  ihracat   ve    ithalat  bağı oluşturacak   firmaların  uyması  gereken   zorunluluklar     ifade    edilmektedir.  Burada    öncellikle   firmaların   bir “Due   diligence    sistemlerinin”  olması  gerekmektedir.     Article 4 Obligations of operators 1.  Operators shall exercise due diligence in accordance with Article 8 prior to placing relevant ▌products on the market or exporting them in order to prove that the relevant products comply with Article  3   </vt:lpstr>
      <vt:lpstr>Due   diligence    sistemlerinin   nasıl  olması  gerektiği   Madde   8   altında  ifade  edilmektedir.  İhracata  ve    ithalata   konu   ürünlerin   tamamından  bu  istenmektedir.  Sistemin  neyi   zorunlu    olarak  içermesi     gerektiği    2. Alt  madde  altında  tarif  edilmektedir.  9.  Maddeye   göre   bilgi  toplanması,  10.  Maddeye  göre  risk  değerlendirme,  11.  Maddeye   göre   riskleri  azaltma    tedbirlerinin   ortaya  konulması  gerekmektedir.   </vt:lpstr>
      <vt:lpstr>PowerPoint Sunusu</vt:lpstr>
      <vt:lpstr>PowerPoint Sunusu</vt:lpstr>
      <vt:lpstr>PowerPoint Sunusu</vt:lpstr>
      <vt:lpstr>PowerPoint Sunusu</vt:lpstr>
      <vt:lpstr>   Öneriler   1)Ürünlerin coğrafik   lokasyonlarının  ortaya  konulmasında  (Traceability)    gerekli  çalışmalar hammaddeden başlayarak   (barkodlama)  hız kazanmalıdır.    2)İhracat  ve ithalat  yapan   şirketler   «Due  diligence»  sistemi  oluşturma  süreçlerini  başlatmalıdır.    3) Türkiye  Odun  Üretiminde  risk   değerlendirmesi revize  edilmeli,  şirket   bazlı  risk   değerlendirmeleri  ve   söz  konusu  riskleri   hafifletme  süreçleri ortaya  konulmalıdır.  4)Doğal orman  alanlarında  endüstriyel plantasyonların  gelecekte  söz  konusu   olması   durumunda  bunun ticarette  sıkıntıya  neden  olacağı  unutulmamalıdır.  Maden   izinlerinin gerekçelendirilmesi iyi  yapılmalıdır.   5)Benchmarking   sistemi  (Kıyaslama  sistemi)   oluşturularak  Türkiye’nin  odun   üretimde  risk  kategorisi değerlendirilmelidir.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Ahmet Sivacioglu.External</dc:creator>
  <cp:lastModifiedBy>İsmail Belen</cp:lastModifiedBy>
  <cp:revision>9</cp:revision>
  <dcterms:created xsi:type="dcterms:W3CDTF">2023-04-19T11:00:28Z</dcterms:created>
  <dcterms:modified xsi:type="dcterms:W3CDTF">2023-04-26T18:01:42Z</dcterms:modified>
</cp:coreProperties>
</file>