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9" r:id="rId10"/>
    <p:sldId id="263" r:id="rId11"/>
    <p:sldId id="270" r:id="rId12"/>
    <p:sldId id="264" r:id="rId13"/>
    <p:sldId id="265" r:id="rId14"/>
    <p:sldId id="271" r:id="rId15"/>
    <p:sldId id="266" r:id="rId16"/>
    <p:sldId id="267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82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tmp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1305046"/>
            <a:ext cx="7315200" cy="10972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4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UNFF Approaches to Integrated Fire Management</a:t>
            </a:r>
            <a:endParaRPr lang="en-US" sz="3294" dirty="0"/>
          </a:p>
        </p:txBody>
      </p:sp>
      <p:sp>
        <p:nvSpPr>
          <p:cNvPr id="4" name="Text 1"/>
          <p:cNvSpPr/>
          <p:nvPr/>
        </p:nvSpPr>
        <p:spPr>
          <a:xfrm>
            <a:off x="3836194" y="3421577"/>
            <a:ext cx="1471613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İsmail Belen</a:t>
            </a:r>
            <a:endParaRPr lang="en-US" sz="1602" dirty="0"/>
          </a:p>
        </p:txBody>
      </p:sp>
      <p:sp>
        <p:nvSpPr>
          <p:cNvPr id="5" name="Text 2"/>
          <p:cNvSpPr/>
          <p:nvPr/>
        </p:nvSpPr>
        <p:spPr>
          <a:xfrm>
            <a:off x="2196703" y="3771621"/>
            <a:ext cx="4750594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5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Chair of the 20th Session, United Nations Forum on Forests (UNFF)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2377446" y="4159169"/>
            <a:ext cx="4389109" cy="400050"/>
          </a:xfrm>
          <a:prstGeom prst="rect">
            <a:avLst/>
          </a:prstGeom>
          <a:noFill/>
          <a:ln/>
        </p:spPr>
        <p:txBody>
          <a:bodyPr wrap="square" lIns="0" tIns="127508" rIns="0" bIns="0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Aerial Fire Fighting Series: Global Conference and Exhibition
Rome, Italy | March 26, 2026</a:t>
            </a:r>
            <a:endParaRPr lang="en-US" sz="8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9002" y="1618478"/>
            <a:ext cx="5105995" cy="46289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Introduction &amp; Appreciation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978694" y="3557001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TANGENT LINK</a:t>
            </a:r>
            <a:endParaRPr lang="en-US" sz="987" dirty="0"/>
          </a:p>
        </p:txBody>
      </p:sp>
      <p:sp>
        <p:nvSpPr>
          <p:cNvPr id="5" name="Text 2"/>
          <p:cNvSpPr/>
          <p:nvPr/>
        </p:nvSpPr>
        <p:spPr>
          <a:xfrm>
            <a:off x="978694" y="3801675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Sincere appreciation for organizing the 28th edition of the Aerial Fire Fighting Conference.</a:t>
            </a:r>
            <a:endParaRPr lang="en-US" sz="834" dirty="0"/>
          </a:p>
        </p:txBody>
      </p:sp>
      <p:sp>
        <p:nvSpPr>
          <p:cNvPr id="6" name="Text 3"/>
          <p:cNvSpPr/>
          <p:nvPr/>
        </p:nvSpPr>
        <p:spPr>
          <a:xfrm>
            <a:off x="3550444" y="3557001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ITALIAN PATRONAGE</a:t>
            </a:r>
            <a:endParaRPr lang="en-US" sz="987" dirty="0"/>
          </a:p>
        </p:txBody>
      </p:sp>
      <p:sp>
        <p:nvSpPr>
          <p:cNvPr id="7" name="Text 4"/>
          <p:cNvSpPr/>
          <p:nvPr/>
        </p:nvSpPr>
        <p:spPr>
          <a:xfrm>
            <a:off x="3550444" y="3801675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 the patronage of the Italian National Fire Service and the Global Fire Monitoring Centre.</a:t>
            </a:r>
            <a:endParaRPr lang="en-US" sz="834" dirty="0"/>
          </a:p>
        </p:txBody>
      </p:sp>
      <p:sp>
        <p:nvSpPr>
          <p:cNvPr id="8" name="Text 5"/>
          <p:cNvSpPr/>
          <p:nvPr/>
        </p:nvSpPr>
        <p:spPr>
          <a:xfrm>
            <a:off x="6122194" y="3557001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PARTNERSHIPS</a:t>
            </a:r>
            <a:endParaRPr lang="en-US" sz="987" dirty="0"/>
          </a:p>
        </p:txBody>
      </p:sp>
      <p:sp>
        <p:nvSpPr>
          <p:cNvPr id="9" name="Text 6"/>
          <p:cNvSpPr/>
          <p:nvPr/>
        </p:nvSpPr>
        <p:spPr>
          <a:xfrm>
            <a:off x="6122194" y="3801675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Essential for strengthening international cooperation against the challenge of wildfires.</a:t>
            </a:r>
            <a:endParaRPr lang="en-US" sz="83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444907"/>
            <a:ext cx="77152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What is the United Nations Forum on Forests (UNFF)?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978694" y="3672725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ESTABLISHMENT</a:t>
            </a:r>
            <a:endParaRPr lang="en-US" sz="987" dirty="0"/>
          </a:p>
        </p:txBody>
      </p:sp>
      <p:sp>
        <p:nvSpPr>
          <p:cNvPr id="5" name="Text 2"/>
          <p:cNvSpPr/>
          <p:nvPr/>
        </p:nvSpPr>
        <p:spPr>
          <a:xfrm>
            <a:off x="978694" y="3917398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Established in 2000. The only universal intergovernmental policy platform on forests in the UN.</a:t>
            </a:r>
            <a:endParaRPr lang="en-US" sz="834" dirty="0"/>
          </a:p>
        </p:txBody>
      </p:sp>
      <p:sp>
        <p:nvSpPr>
          <p:cNvPr id="6" name="Text 3"/>
          <p:cNvSpPr/>
          <p:nvPr/>
        </p:nvSpPr>
        <p:spPr>
          <a:xfrm>
            <a:off x="3550444" y="3672725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MISSION</a:t>
            </a:r>
            <a:endParaRPr lang="en-US" sz="987" dirty="0"/>
          </a:p>
        </p:txBody>
      </p:sp>
      <p:sp>
        <p:nvSpPr>
          <p:cNvPr id="7" name="Text 4"/>
          <p:cNvSpPr/>
          <p:nvPr/>
        </p:nvSpPr>
        <p:spPr>
          <a:xfrm>
            <a:off x="3550444" y="3917398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Promoting the management, conservation, and sustainable development of all types of forests.</a:t>
            </a:r>
            <a:endParaRPr lang="en-US" sz="834" dirty="0"/>
          </a:p>
        </p:txBody>
      </p:sp>
      <p:sp>
        <p:nvSpPr>
          <p:cNvPr id="8" name="Text 5"/>
          <p:cNvSpPr/>
          <p:nvPr/>
        </p:nvSpPr>
        <p:spPr>
          <a:xfrm>
            <a:off x="6122194" y="3672725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HUB</a:t>
            </a:r>
            <a:endParaRPr lang="en-US" sz="987" dirty="0"/>
          </a:p>
        </p:txBody>
      </p:sp>
      <p:sp>
        <p:nvSpPr>
          <p:cNvPr id="9" name="Text 6"/>
          <p:cNvSpPr/>
          <p:nvPr/>
        </p:nvSpPr>
        <p:spPr>
          <a:xfrm>
            <a:off x="6122194" y="3917398"/>
            <a:ext cx="2200275" cy="521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noProof="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Serves as the central </a:t>
            </a:r>
            <a:r>
              <a:rPr lang="en-US" sz="834" b="1" noProof="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policy platform </a:t>
            </a:r>
            <a:r>
              <a:rPr lang="en-US" sz="834" noProof="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dedicated to international forest policy and cooperation.</a:t>
            </a:r>
            <a:endParaRPr lang="en-US" sz="834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F772A08-01A0-B543-9EDD-237F27E9B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95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444907"/>
            <a:ext cx="77152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Strategic Framework: UN Strategic Plan for Forests 2017–2030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978694" y="3672725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GOALS</a:t>
            </a:r>
            <a:endParaRPr lang="en-US" sz="987" dirty="0"/>
          </a:p>
        </p:txBody>
      </p:sp>
      <p:sp>
        <p:nvSpPr>
          <p:cNvPr id="5" name="Text 2"/>
          <p:cNvSpPr/>
          <p:nvPr/>
        </p:nvSpPr>
        <p:spPr>
          <a:xfrm>
            <a:off x="978694" y="3917398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Six Global Forest Goals guide international policy and cooperation towards sustainable management.</a:t>
            </a:r>
            <a:endParaRPr lang="en-US" sz="834" dirty="0"/>
          </a:p>
        </p:txBody>
      </p:sp>
      <p:sp>
        <p:nvSpPr>
          <p:cNvPr id="6" name="Text 3"/>
          <p:cNvSpPr/>
          <p:nvPr/>
        </p:nvSpPr>
        <p:spPr>
          <a:xfrm>
            <a:off x="3550444" y="3672725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2030 AGENDA</a:t>
            </a:r>
            <a:endParaRPr lang="en-US" sz="987" dirty="0"/>
          </a:p>
        </p:txBody>
      </p:sp>
      <p:sp>
        <p:nvSpPr>
          <p:cNvPr id="7" name="Text 4"/>
          <p:cNvSpPr/>
          <p:nvPr/>
        </p:nvSpPr>
        <p:spPr>
          <a:xfrm>
            <a:off x="3550444" y="3917398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Directly contributes to the 2030 Agenda for Sustainable Development and global biodiversity goals.</a:t>
            </a:r>
            <a:endParaRPr lang="en-US" sz="834" dirty="0"/>
          </a:p>
        </p:txBody>
      </p:sp>
      <p:sp>
        <p:nvSpPr>
          <p:cNvPr id="8" name="Text 5"/>
          <p:cNvSpPr/>
          <p:nvPr/>
        </p:nvSpPr>
        <p:spPr>
          <a:xfrm>
            <a:off x="6122194" y="3672725"/>
            <a:ext cx="2200275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VISION</a:t>
            </a:r>
            <a:endParaRPr lang="en-US" sz="987" dirty="0"/>
          </a:p>
        </p:txBody>
      </p:sp>
      <p:sp>
        <p:nvSpPr>
          <p:cNvPr id="9" name="Text 6"/>
          <p:cNvSpPr/>
          <p:nvPr/>
        </p:nvSpPr>
        <p:spPr>
          <a:xfrm>
            <a:off x="6122194" y="3917398"/>
            <a:ext cx="2200275" cy="54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4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world where all forests contribute to economic, environmental, and social well-being.</a:t>
            </a:r>
            <a:endParaRPr lang="en-US" sz="8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475826"/>
            <a:ext cx="77152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A Pressing Global Challenge: Increasing Wildfires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978694" y="3734563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DRIVING FACTORS</a:t>
            </a:r>
            <a:endParaRPr lang="en-US" sz="885" dirty="0"/>
          </a:p>
        </p:txBody>
      </p:sp>
      <p:sp>
        <p:nvSpPr>
          <p:cNvPr id="5" name="Text 2"/>
          <p:cNvSpPr/>
          <p:nvPr/>
        </p:nvSpPr>
        <p:spPr>
          <a:xfrm>
            <a:off x="978694" y="3963163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Climate change, land degradation, and biodiversity loss are increasing fire frequency and intensity worldwide.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3550444" y="3734563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ECOSYSTEM IMPACT</a:t>
            </a:r>
            <a:endParaRPr lang="en-US" sz="885" dirty="0"/>
          </a:p>
        </p:txBody>
      </p:sp>
      <p:sp>
        <p:nvSpPr>
          <p:cNvPr id="7" name="Text 4"/>
          <p:cNvSpPr/>
          <p:nvPr/>
        </p:nvSpPr>
        <p:spPr>
          <a:xfrm>
            <a:off x="3550444" y="3963163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Unsustainable land-use practices are making landscapes more vulnerable to extreme wildfire events.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6122194" y="3734563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POLICY SHIFT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6122194" y="3963163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Wildfire management has evolved from a technical issue to a central global policy and ecological priority.</a:t>
            </a:r>
            <a:endParaRPr lang="en-US" sz="7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415551"/>
            <a:ext cx="77152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Global Policy Shift: Key Milestones (2023-2024)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978694" y="3614012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INDIA CLI (2023)</a:t>
            </a:r>
            <a:endParaRPr lang="en-US" sz="885" dirty="0"/>
          </a:p>
        </p:txBody>
      </p:sp>
      <p:sp>
        <p:nvSpPr>
          <p:cNvPr id="5" name="Text 2"/>
          <p:cNvSpPr/>
          <p:nvPr/>
        </p:nvSpPr>
        <p:spPr>
          <a:xfrm>
            <a:off x="978694" y="3842612"/>
            <a:ext cx="2200275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Country-Led Initiative on forest fires, certification, and sustainable management to exchange global experiences.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3550444" y="3614012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PORTO CONFERENCE (2023)</a:t>
            </a:r>
            <a:endParaRPr lang="en-US" sz="885" dirty="0"/>
          </a:p>
        </p:txBody>
      </p:sp>
      <p:sp>
        <p:nvSpPr>
          <p:cNvPr id="7" name="Text 4"/>
          <p:cNvSpPr/>
          <p:nvPr/>
        </p:nvSpPr>
        <p:spPr>
          <a:xfrm>
            <a:off x="3550444" y="3842612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8th International Wildland Fire Conference: Adoption of Integrated Fire Management (IFM) as a key approach.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6122194" y="3614012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UNFF RECOGNITION (2024)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6122194" y="3842612"/>
            <a:ext cx="2200275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Forum formally recognized the importance of strengthening international cooperation on IFM approaches.</a:t>
            </a:r>
            <a:endParaRPr lang="en-US" sz="7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475826"/>
            <a:ext cx="77152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Global Cooperation &amp; G7 Process (2024-2025)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978694" y="3734563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ROME G7 EVENT</a:t>
            </a:r>
            <a:endParaRPr lang="en-US" sz="885" dirty="0"/>
          </a:p>
        </p:txBody>
      </p:sp>
      <p:sp>
        <p:nvSpPr>
          <p:cNvPr id="5" name="Text 2"/>
          <p:cNvSpPr/>
          <p:nvPr/>
        </p:nvSpPr>
        <p:spPr>
          <a:xfrm>
            <a:off x="978694" y="3963163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October 2024: "Forests for the World" event brought wildfire management to the G7 agenda.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3550444" y="3734563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KANANASKIS CHARTER</a:t>
            </a:r>
            <a:endParaRPr lang="en-US" sz="885" dirty="0"/>
          </a:p>
        </p:txBody>
      </p:sp>
      <p:sp>
        <p:nvSpPr>
          <p:cNvPr id="7" name="Text 4"/>
          <p:cNvSpPr/>
          <p:nvPr/>
        </p:nvSpPr>
        <p:spPr>
          <a:xfrm>
            <a:off x="3550444" y="3963163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Canada 2025: First high-level political commitment to strengthen global capacity against extreme wildfires.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6122194" y="3734563"/>
            <a:ext cx="1383392" cy="1449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tr-TR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FAO </a:t>
            </a: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FIRE HUB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6122194" y="3963163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game-changing platform for knowledge sharing, early warning, and capacity building worldwide.</a:t>
            </a:r>
            <a:endParaRPr lang="en-US" sz="7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1D6EDB6-61FD-F65C-14C7-FC9FE748F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4" y="106852"/>
            <a:ext cx="3860762" cy="1961568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418D4A9-1C1F-8281-ADF9-2E36EDA40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889" y="182080"/>
            <a:ext cx="2820106" cy="2113199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216E068-6DAD-AA92-502D-BC7F9754D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934" y="182080"/>
            <a:ext cx="2779328" cy="496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63351" y="1439103"/>
            <a:ext cx="5817298" cy="4366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Türkiye’s </a:t>
            </a:r>
            <a:r>
              <a:rPr lang="tr-TR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Role</a:t>
            </a: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: The Istanbul Report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1714500" y="2044871"/>
            <a:ext cx="57150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69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Country-Led Initiative (CLI) held in Istanbul (Oct 2025) established a new roadmap for Integrated Fire Management.</a:t>
            </a:r>
            <a:endParaRPr lang="en-US" sz="1269" dirty="0"/>
          </a:p>
        </p:txBody>
      </p:sp>
      <p:sp>
        <p:nvSpPr>
          <p:cNvPr id="5" name="Text 2"/>
          <p:cNvSpPr/>
          <p:nvPr/>
        </p:nvSpPr>
        <p:spPr>
          <a:xfrm>
            <a:off x="978694" y="375903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HOLISTIC FRAMEWORK</a:t>
            </a:r>
            <a:endParaRPr lang="en-US" sz="885" dirty="0"/>
          </a:p>
        </p:txBody>
      </p:sp>
      <p:sp>
        <p:nvSpPr>
          <p:cNvPr id="6" name="Text 3"/>
          <p:cNvSpPr/>
          <p:nvPr/>
        </p:nvSpPr>
        <p:spPr>
          <a:xfrm>
            <a:off x="978694" y="398763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Integrated strategies combining prevention, preparedness, response, and recovery.</a:t>
            </a:r>
            <a:endParaRPr lang="en-US" sz="780" dirty="0"/>
          </a:p>
        </p:txBody>
      </p:sp>
      <p:sp>
        <p:nvSpPr>
          <p:cNvPr id="7" name="Text 4"/>
          <p:cNvSpPr/>
          <p:nvPr/>
        </p:nvSpPr>
        <p:spPr>
          <a:xfrm>
            <a:off x="3550444" y="375903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 BUILDING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3550444" y="398763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Strengthening knowledge sharing, technology transfer, and early warning systems globally.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6122194" y="375903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DIALOGUE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6122194" y="398763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Concrete policy recommendations within the framework of UNFF and international processes.</a:t>
            </a:r>
            <a:endParaRPr lang="en-US" sz="7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0970952-6573-490E-2EEB-E5AFAEE2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6" y="288107"/>
            <a:ext cx="3650566" cy="219660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FC3A7B1-260A-60D8-5507-39395F1E9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699" y="288107"/>
            <a:ext cx="4652526" cy="268130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846D59C-C013-2BC0-2816-26111752E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58794"/>
            <a:ext cx="3587262" cy="259148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88826F6-BE06-EB55-45EA-879EB88314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3699" y="3132125"/>
            <a:ext cx="4536830" cy="217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62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3488" y="1649397"/>
            <a:ext cx="7617023" cy="46289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Global Action: COP30 &amp; UNEA Resolutions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978694" y="3618840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COP30 BELÉM (2025)</a:t>
            </a:r>
            <a:endParaRPr lang="en-US" sz="885" dirty="0"/>
          </a:p>
        </p:txBody>
      </p:sp>
      <p:sp>
        <p:nvSpPr>
          <p:cNvPr id="5" name="Text 2"/>
          <p:cNvSpPr/>
          <p:nvPr/>
        </p:nvSpPr>
        <p:spPr>
          <a:xfrm>
            <a:off x="978694" y="3847440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Launch of a major "Call to Action" to combat deforestation and wildfires, valuing standing forests.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3550444" y="3618840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UNEA RESOLUTION</a:t>
            </a:r>
            <a:endParaRPr lang="en-US" sz="885" dirty="0"/>
          </a:p>
        </p:txBody>
      </p:sp>
      <p:sp>
        <p:nvSpPr>
          <p:cNvPr id="7" name="Text 4"/>
          <p:cNvSpPr/>
          <p:nvPr/>
        </p:nvSpPr>
        <p:spPr>
          <a:xfrm>
            <a:off x="3550444" y="3847440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Landmark resolution (Dec 2025) on strengthening global wildfire management and IFM approaches.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6122194" y="3618840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INSTITUTIONAL SYNERGY</a:t>
            </a:r>
            <a:endParaRPr lang="en-US" sz="885" dirty="0"/>
          </a:p>
        </p:txBody>
      </p:sp>
      <p:sp>
        <p:nvSpPr>
          <p:cNvPr id="9" name="Text 6"/>
          <p:cNvSpPr/>
          <p:nvPr/>
        </p:nvSpPr>
        <p:spPr>
          <a:xfrm>
            <a:off x="6122194" y="3847440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Official recognition of contributions from UNFF, FAO, UNEP, and the Global Fire Management Hub.</a:t>
            </a:r>
            <a:endParaRPr lang="en-US" sz="7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68091" y="1439103"/>
            <a:ext cx="5407819" cy="46289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Future Vision: 2026 Objectives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1714500" y="2044871"/>
            <a:ext cx="57150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69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Accelerating the implementation of global forest commitments through strategic international milestones.</a:t>
            </a:r>
            <a:endParaRPr lang="en-US" sz="1269" dirty="0"/>
          </a:p>
        </p:txBody>
      </p:sp>
      <p:sp>
        <p:nvSpPr>
          <p:cNvPr id="5" name="Text 2"/>
          <p:cNvSpPr/>
          <p:nvPr/>
        </p:nvSpPr>
        <p:spPr>
          <a:xfrm>
            <a:off x="978694" y="375903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UNFF21 (MAY 2026)</a:t>
            </a:r>
            <a:endParaRPr lang="en-US" sz="885" dirty="0"/>
          </a:p>
        </p:txBody>
      </p:sp>
      <p:sp>
        <p:nvSpPr>
          <p:cNvPr id="6" name="Text 3"/>
          <p:cNvSpPr/>
          <p:nvPr/>
        </p:nvSpPr>
        <p:spPr>
          <a:xfrm>
            <a:off x="978694" y="398763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New York: Strengthening policy guidance and accelerating global forest commitments.</a:t>
            </a:r>
            <a:endParaRPr lang="en-US" sz="780" dirty="0"/>
          </a:p>
        </p:txBody>
      </p:sp>
      <p:sp>
        <p:nvSpPr>
          <p:cNvPr id="7" name="Text 4"/>
          <p:cNvSpPr/>
          <p:nvPr/>
        </p:nvSpPr>
        <p:spPr>
          <a:xfrm>
            <a:off x="3550444" y="375903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COP31 (NOV 2026)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3550444" y="398763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Antalya, Türkiye: Hosting the UN Climate Change Conference in a fire-sensitive region.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6122194" y="375903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CAPACITY BUILDING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6122194" y="398763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International Forestry Training Center in Antalya playing a key role in global wildfire management training.</a:t>
            </a:r>
            <a:endParaRPr lang="en-US" sz="7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4F90C6B-1675-DB43-F2D9-CE3BC246D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48"/>
            <a:ext cx="9144000" cy="500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93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265532"/>
            <a:ext cx="77152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Integrated Approach: Balancing Technology &amp; Ecology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1357313" y="2334192"/>
            <a:ext cx="6429375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69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Wildfire management must bridge technological innovation with a deep ecological understanding of entire ecosystems.</a:t>
            </a:r>
            <a:endParaRPr lang="en-US" sz="1269" dirty="0"/>
          </a:p>
        </p:txBody>
      </p:sp>
      <p:sp>
        <p:nvSpPr>
          <p:cNvPr id="5" name="Text 2"/>
          <p:cNvSpPr/>
          <p:nvPr/>
        </p:nvSpPr>
        <p:spPr>
          <a:xfrm>
            <a:off x="978694" y="3874759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ECOLOGICAL PERSPECTIVE</a:t>
            </a:r>
            <a:endParaRPr lang="en-US" sz="885" dirty="0"/>
          </a:p>
        </p:txBody>
      </p:sp>
      <p:sp>
        <p:nvSpPr>
          <p:cNvPr id="6" name="Text 3"/>
          <p:cNvSpPr/>
          <p:nvPr/>
        </p:nvSpPr>
        <p:spPr>
          <a:xfrm>
            <a:off x="978694" y="4103359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Moving beyond technical solutions to account for biodiversity, wildlife, and natural habitats.</a:t>
            </a:r>
            <a:endParaRPr lang="en-US" sz="780" dirty="0"/>
          </a:p>
        </p:txBody>
      </p:sp>
      <p:sp>
        <p:nvSpPr>
          <p:cNvPr id="7" name="Text 4"/>
          <p:cNvSpPr/>
          <p:nvPr/>
        </p:nvSpPr>
        <p:spPr>
          <a:xfrm>
            <a:off x="3550444" y="3874759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HERITAGE PROTECTION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3550444" y="4103359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Integrating the preservation of cultural and archaeological heritage into fire management strategies.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6122194" y="3874759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OPERATIONAL AWARENESS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6122194" y="4103359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Ensuring pilots and ground teams integrate ecosystem awareness into their daily operational work.</a:t>
            </a:r>
            <a:endParaRPr lang="en-US" sz="7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375" y="1181147"/>
            <a:ext cx="771525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9D0208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Conclusion: Acting Together for a Resilient Future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1357313" y="2249807"/>
            <a:ext cx="6429375" cy="642938"/>
          </a:xfrm>
          <a:prstGeom prst="rect">
            <a:avLst/>
          </a:prstGeom>
          <a:noFill/>
          <a:ln/>
        </p:spPr>
        <p:txBody>
          <a:bodyPr wrap="square" lIns="0" tIns="17005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486" i="1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"In the face of increasing wildfire risks, we cannot act in isolation—we must act together."</a:t>
            </a:r>
            <a:endParaRPr lang="en-US" sz="1486" dirty="0"/>
          </a:p>
        </p:txBody>
      </p:sp>
      <p:sp>
        <p:nvSpPr>
          <p:cNvPr id="5" name="Text 2"/>
          <p:cNvSpPr/>
          <p:nvPr/>
        </p:nvSpPr>
        <p:spPr>
          <a:xfrm>
            <a:off x="978694" y="393101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GLOBAL SOLIDARITY</a:t>
            </a:r>
            <a:endParaRPr lang="en-US" sz="885" dirty="0"/>
          </a:p>
        </p:txBody>
      </p:sp>
      <p:sp>
        <p:nvSpPr>
          <p:cNvPr id="6" name="Text 3"/>
          <p:cNvSpPr/>
          <p:nvPr/>
        </p:nvSpPr>
        <p:spPr>
          <a:xfrm>
            <a:off x="978694" y="415961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Wildfires are a global risk requiring coordinated policy frameworks and effective international cooperation.</a:t>
            </a:r>
            <a:endParaRPr lang="en-US" sz="780" dirty="0"/>
          </a:p>
        </p:txBody>
      </p:sp>
      <p:sp>
        <p:nvSpPr>
          <p:cNvPr id="7" name="Text 4"/>
          <p:cNvSpPr/>
          <p:nvPr/>
        </p:nvSpPr>
        <p:spPr>
          <a:xfrm>
            <a:off x="3550444" y="393101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PRIVATE SECTOR ROLE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3550444" y="415961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 engagement of the private sector with UN, FAO, and UNFF initiatives is essential for global outcomes.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6122194" y="3931016"/>
            <a:ext cx="22002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9D020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SUSTAINABLE LEGACY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6122194" y="4159616"/>
            <a:ext cx="220027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37061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Building resilient landscapes to ensure a safer and more sustainable world for present and future generations.</a:t>
            </a:r>
            <a:endParaRPr lang="en-US" sz="7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785</Words>
  <Application>Microsoft Office PowerPoint</Application>
  <PresentationFormat>Ekran Gösterisi (16:9)</PresentationFormat>
  <Paragraphs>97</Paragraphs>
  <Slides>16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Arial</vt:lpstr>
      <vt:lpstr>Montserrat</vt:lpstr>
      <vt:lpstr>Playfair Display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İsmail Belen</cp:lastModifiedBy>
  <cp:revision>2</cp:revision>
  <dcterms:created xsi:type="dcterms:W3CDTF">2026-03-19T08:13:07Z</dcterms:created>
  <dcterms:modified xsi:type="dcterms:W3CDTF">2026-03-19T08:43:49Z</dcterms:modified>
</cp:coreProperties>
</file>