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</p:sldMasterIdLst>
  <p:notesMasterIdLst>
    <p:notesMasterId r:id="rId1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en-US"/>
    </a:defPPr>
    <a:lvl1pPr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E6E19-0F91-40FE-8600-C95342CE50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buNone/>
              <a:defRPr sz="60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797983-759E-4AF0-9E99-AC88ACFBB2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989F27-A794-4F51-9B20-AEE9C88F449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3A1C593-65D0-4073-BCC9-577B9352EA97}" type="datetimeFigureOut">
              <a:t>1 Ağu 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C6D9D7-FD8C-404E-BE7F-231C0CA117A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7DA135-7A2B-44E6-BCDE-E5FC7EF9685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B618960-8005-486C-9A75-10CB2AAC16F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55526-0FB5-4254-B5DA-D59C42E93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8E7D2D-319D-4E9F-A85B-A766D8D8CE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t>Click to edit Master text styles</a:t>
            </a:r>
          </a:p>
          <a:p>
            <a:pPr>
              <a:buNone/>
            </a:pPr>
            <a:r>
              <a:t>Second level</a:t>
            </a:r>
          </a:p>
          <a:p>
            <a:pPr>
              <a:buNone/>
            </a:pPr>
            <a:r>
              <a:t>Third level</a:t>
            </a:r>
          </a:p>
          <a:p>
            <a:pPr>
              <a:buNone/>
            </a:pPr>
            <a:r>
              <a:t>Fourth level</a:t>
            </a:r>
          </a:p>
          <a:p>
            <a:pPr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6A28B0-B967-46FE-BF48-0283FAC33F8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3A1C593-65D0-4073-BCC9-577B9352EA97}" type="datetimeFigureOut">
              <a:t>1 Ağu 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EC719E-72F7-449A-9414-5B92B76CECD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974741-4CA1-421C-A0BD-8BE034A7E16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B618960-8005-486C-9A75-10CB2AAC16F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AF710-E4DC-497B-978F-AAE98CD7D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buNone/>
              <a:defRPr sz="60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8C0E18-C302-4C35-AC3B-F10AB018A9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2E049A-4238-44BD-B8B1-63EFB216B372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3A1C593-65D0-4073-BCC9-577B9352EA97}" type="datetimeFigureOut">
              <a:t>1 Ağu 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DECA47-F365-4A3E-B4E2-6CD75AA3660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CF31BF-E0CC-43E4-9AB4-BF4D173E161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B618960-8005-486C-9A75-10CB2AAC16F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B1085-40B8-4D03-9601-6CC9AFE74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D4D1DB-FEE9-4C96-82EE-97E6225F01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>
              <a:buNone/>
            </a:pPr>
            <a:r>
              <a:t>Click to edit Master text styles</a:t>
            </a:r>
          </a:p>
          <a:p>
            <a:pPr>
              <a:buNone/>
            </a:pPr>
            <a:r>
              <a:t>Second level</a:t>
            </a:r>
          </a:p>
          <a:p>
            <a:pPr>
              <a:buNone/>
            </a:pPr>
            <a:r>
              <a:t>Third level</a:t>
            </a:r>
          </a:p>
          <a:p>
            <a:pPr>
              <a:buNone/>
            </a:pPr>
            <a:r>
              <a:t>Fourth level</a:t>
            </a:r>
          </a:p>
          <a:p>
            <a:pPr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971822-E527-405B-B885-B42A72A921EF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>
              <a:buNone/>
            </a:pPr>
            <a:r>
              <a:t>Click to edit Master text styles</a:t>
            </a:r>
          </a:p>
          <a:p>
            <a:pPr>
              <a:buNone/>
            </a:pPr>
            <a:r>
              <a:t>Second level</a:t>
            </a:r>
          </a:p>
          <a:p>
            <a:pPr>
              <a:buNone/>
            </a:pPr>
            <a:r>
              <a:t>Third level</a:t>
            </a:r>
          </a:p>
          <a:p>
            <a:pPr>
              <a:buNone/>
            </a:pPr>
            <a:r>
              <a:t>Fourth level</a:t>
            </a:r>
          </a:p>
          <a:p>
            <a:pPr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423417-A1ED-42CC-8F1A-65C7209918DC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3A1C593-65D0-4073-BCC9-577B9352EA97}" type="datetimeFigureOut">
              <a:t>1 Ağu 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7ABCFE-E7CE-4311-9927-07BB981D796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AB4345-5578-4A46-9C69-692C393F97C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B618960-8005-486C-9A75-10CB2AAC16F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AEA45-F57A-44A0-AED4-0B22A8F2E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86F225-A43D-41DA-B739-3A49299FFC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2CBBB9-67A1-46BA-9DF3-093545A98AED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>
              <a:buNone/>
            </a:pPr>
            <a:r>
              <a:t>Click to edit Master text styles</a:t>
            </a:r>
          </a:p>
          <a:p>
            <a:pPr>
              <a:buNone/>
            </a:pPr>
            <a:r>
              <a:t>Second level</a:t>
            </a:r>
          </a:p>
          <a:p>
            <a:pPr>
              <a:buNone/>
            </a:pPr>
            <a:r>
              <a:t>Third level</a:t>
            </a:r>
          </a:p>
          <a:p>
            <a:pPr>
              <a:buNone/>
            </a:pPr>
            <a:r>
              <a:t>Fourth level</a:t>
            </a:r>
          </a:p>
          <a:p>
            <a:pPr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88D424-1EA7-4319-A0E0-78FDD6166608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9D2C89-EE1F-40E4-9E30-3C7A42118513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>
              <a:buNone/>
            </a:pPr>
            <a:r>
              <a:t>Click to edit Master text styles</a:t>
            </a:r>
          </a:p>
          <a:p>
            <a:pPr>
              <a:buNone/>
            </a:pPr>
            <a:r>
              <a:t>Second level</a:t>
            </a:r>
          </a:p>
          <a:p>
            <a:pPr>
              <a:buNone/>
            </a:pPr>
            <a:r>
              <a:t>Third level</a:t>
            </a:r>
          </a:p>
          <a:p>
            <a:pPr>
              <a:buNone/>
            </a:pPr>
            <a:r>
              <a:t>Fourth level</a:t>
            </a:r>
          </a:p>
          <a:p>
            <a:pPr>
              <a:buNone/>
            </a:pPr>
            <a:r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0B7EB7-2F2F-48DE-B92B-BEE5515A4698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3A1C593-65D0-4073-BCC9-577B9352EA97}" type="datetimeFigureOut">
              <a:t>1 Ağu 2026</a:t>
            </a:fld>
            <a:endParaRPr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18D996-7FA5-4633-95C8-32A96DA62B4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3E6F94-50DA-42F9-BCE7-DFCBF9AF7C1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B618960-8005-486C-9A75-10CB2AAC16F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5CBCE-2900-4BF6-9A85-48FD0432A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46A1CA-5171-4D6B-8530-6FB17C747452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3A1C593-65D0-4073-BCC9-577B9352EA97}" type="datetimeFigureOut">
              <a:t>1 Ağu 2026</a:t>
            </a:fld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F1A3B7-5835-4460-BDCA-B54ABE43696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EB7F53-67EC-4B4C-BF07-4F406AB9110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B618960-8005-486C-9A75-10CB2AAC16F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A1404C-BBC6-4DE5-A4C3-65A2C24F89B0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3A1C593-65D0-4073-BCC9-577B9352EA97}" type="datetimeFigureOut">
              <a:t>1 Ağu 2026</a:t>
            </a:fld>
            <a:endParaRPr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FAFE86-F281-4BAC-A24F-3A0D86474F0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B837E1-7081-4458-A7BC-A7DB73F4478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B618960-8005-486C-9A75-10CB2AAC16F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71753-2F4F-488B-9D0C-A5106BD19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6D72D7-659E-4E77-BA10-995FB6EEA8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>
              <a:buNone/>
            </a:pPr>
            <a:r>
              <a:t>Click to edit Master text styles</a:t>
            </a:r>
          </a:p>
          <a:p>
            <a:pPr>
              <a:buNone/>
            </a:pPr>
            <a:r>
              <a:t>Second level</a:t>
            </a:r>
          </a:p>
          <a:p>
            <a:pPr>
              <a:buNone/>
            </a:pPr>
            <a:r>
              <a:t>Third level</a:t>
            </a:r>
          </a:p>
          <a:p>
            <a:pPr>
              <a:buNone/>
            </a:pPr>
            <a:r>
              <a:t>Fourth level</a:t>
            </a:r>
          </a:p>
          <a:p>
            <a:pPr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E13149-7616-439F-B6B6-95F880C859EC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374CD2-368C-4EE4-8E49-0DF54E691415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3A1C593-65D0-4073-BCC9-577B9352EA97}" type="datetimeFigureOut">
              <a:t>1 Ağu 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F98B7E-7500-45D1-97BF-0AC4D3F5646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F711B-28DA-4848-8324-192E477D38D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B618960-8005-486C-9A75-10CB2AAC16F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85E8D-46ED-408F-8E44-18F67BAEB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28A62A-13ED-4A17-84E5-5732AAF967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DFFB88-A1B6-4FB6-B6DF-2F6175473AD0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EAF0A8-096D-4112-9F06-D8DD6064FA6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3A1C593-65D0-4073-BCC9-577B9352EA97}" type="datetimeFigureOut">
              <a:t>1 Ağu 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5F286B-3152-4F51-BF5E-36E47810081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CD0998-B42C-4B9E-A94A-B982A2B7376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B618960-8005-486C-9A75-10CB2AAC16F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EB0A7-1A14-43BF-B46D-7B1399203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012076-AB27-45E8-9914-2E8C7C4F18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>
              <a:buNone/>
            </a:pPr>
            <a:r>
              <a:t>Click to edit Master text styles</a:t>
            </a:r>
          </a:p>
          <a:p>
            <a:pPr>
              <a:buNone/>
            </a:pPr>
            <a:r>
              <a:t>Second level</a:t>
            </a:r>
          </a:p>
          <a:p>
            <a:pPr>
              <a:buNone/>
            </a:pPr>
            <a:r>
              <a:t>Third level</a:t>
            </a:r>
          </a:p>
          <a:p>
            <a:pPr>
              <a:buNone/>
            </a:pPr>
            <a:r>
              <a:t>Fourth level</a:t>
            </a:r>
          </a:p>
          <a:p>
            <a:pPr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39BC11-E5AD-4301-924C-170786BAB02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3A1C593-65D0-4073-BCC9-577B9352EA97}" type="datetimeFigureOut">
              <a:t>1 Ağu 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2BC9FA-840A-42C7-AF6F-7E3A27099A2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21EA0E-CDFA-4B9D-8376-F1CBBA97222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B618960-8005-486C-9A75-10CB2AAC16F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E741E5-53DE-47CB-A3BE-EF1206E2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C6992C-90DA-485B-A959-6806809FE5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>
              <a:buNone/>
            </a:pPr>
            <a:r>
              <a:t>Click to edit Master text styles</a:t>
            </a:r>
          </a:p>
          <a:p>
            <a:pPr>
              <a:buNone/>
            </a:pPr>
            <a:r>
              <a:t>Second level</a:t>
            </a:r>
          </a:p>
          <a:p>
            <a:pPr>
              <a:buNone/>
            </a:pPr>
            <a:r>
              <a:t>Third level</a:t>
            </a:r>
          </a:p>
          <a:p>
            <a:pPr>
              <a:buNone/>
            </a:pPr>
            <a:r>
              <a:t>Fourth level</a:t>
            </a:r>
          </a:p>
          <a:p>
            <a:pPr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343D07-E8A8-439D-BFF3-15D0EA81FB1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3A1C593-65D0-4073-BCC9-577B9352EA97}" type="datetimeFigureOut">
              <a:t>1 Ağu 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B4008A-EEAC-4667-AB00-A7D121CE0FF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6699ED-F9CD-45D5-85DF-562D0D41580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B618960-8005-486C-9A75-10CB2AAC16F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342900" indent="-342900" algn="l">
        <a:buChar char="•"/>
        <a:defRPr sz="3200">
          <a:solidFill>
            <a:schemeClr val="tx1"/>
          </a:solidFill>
          <a:latin typeface="+mn-lt"/>
          <a:ea typeface="+mn-lt"/>
          <a:cs typeface="+mn-lt"/>
        </a:defRPr>
      </a:lvl1pPr>
      <a:lvl2pPr marL="742950" indent="-285750" algn="l">
        <a:buChar char="–"/>
        <a:defRPr sz="28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buChar char="–"/>
        <a:defRPr sz="20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buChar char="»"/>
        <a:defRPr sz="20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BFB278-9453-4328-BDDF-B96EE7443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C01726-AE50-4942-A1B8-790BB973BF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>
              <a:buNone/>
            </a:pPr>
            <a:r>
              <a:t>Click to edit Master text styles</a:t>
            </a:r>
          </a:p>
          <a:p>
            <a:pPr>
              <a:buNone/>
            </a:pPr>
            <a:r>
              <a:t>Second level</a:t>
            </a:r>
          </a:p>
          <a:p>
            <a:pPr>
              <a:buNone/>
            </a:pPr>
            <a:r>
              <a:t>Third level</a:t>
            </a:r>
          </a:p>
          <a:p>
            <a:pPr>
              <a:buNone/>
            </a:pPr>
            <a:r>
              <a:t>Fourth level</a:t>
            </a:r>
          </a:p>
          <a:p>
            <a:pPr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735330-0C37-4EE3-BDA9-669B38231541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t>1 Ağu 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1889EE-22CF-4E56-8AB4-DDBC48EDCEFE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551041-FC93-461A-A4F3-4A1F8A3AD701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l">
        <a:lnSpc>
          <a:spcPct val="90000"/>
        </a:lnSpc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>
            <a:extLst>
              <a:ext uri="{FF2B5EF4-FFF2-40B4-BE49-F238E27FC236}">
                <a16:creationId xmlns:a16="http://schemas.microsoft.com/office/drawing/2014/main" id="{58E04530-E84D-4CB0-98B7-3C340A00DA86}"/>
              </a:ext>
            </a:extLst>
          </p:cNvPr>
          <p:cNvSpPr>
            <a:spLocks noGrp="1"/>
          </p:cNvSpPr>
          <p:nvPr/>
        </p:nvSpPr>
        <p:spPr>
          <a:xfrm>
            <a:off x="169815" y="76589"/>
            <a:ext cx="11521441" cy="370230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uz-Latn-UZ" sz="3600" b="1" noProof="0" dirty="0">
                <a:solidFill>
                  <a:srgbClr val="15382F"/>
                </a:solidFill>
                <a:latin typeface="Aptos"/>
                <a:ea typeface="Aptos"/>
                <a:cs typeface="Aptos"/>
              </a:rPr>
              <a:t>O‘zbekistonda zamonaviy o‘rmon</a:t>
            </a:r>
          </a:p>
          <a:p>
            <a:pPr marL="0" indent="0" algn="ctr">
              <a:buNone/>
            </a:pPr>
            <a:r>
              <a:rPr lang="uz-Latn-UZ" sz="3600" b="1" noProof="0" dirty="0">
                <a:solidFill>
                  <a:srgbClr val="15382F"/>
                </a:solidFill>
                <a:latin typeface="Aptos"/>
                <a:ea typeface="Aptos"/>
                <a:cs typeface="Aptos"/>
              </a:rPr>
              <a:t>ko‘chatxonalari tizimi</a:t>
            </a:r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7D523D42-1FE0-4CA3-855E-833F15DD3567}"/>
              </a:ext>
            </a:extLst>
          </p:cNvPr>
          <p:cNvSpPr>
            <a:spLocks noGrp="1"/>
          </p:cNvSpPr>
          <p:nvPr/>
        </p:nvSpPr>
        <p:spPr>
          <a:xfrm>
            <a:off x="4545873" y="4184392"/>
            <a:ext cx="2835574" cy="102527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0" tIns="0" rIns="0" bIns="0" anchor="ctr"/>
          <a:lstStyle/>
          <a:p>
            <a:pPr algn="ctr">
              <a:buNone/>
            </a:pPr>
            <a:r>
              <a:rPr lang="uz-Latn-UZ" sz="1400" b="1" noProof="0" dirty="0">
                <a:solidFill>
                  <a:srgbClr val="15382F"/>
                </a:solidFill>
                <a:latin typeface="Aptos"/>
                <a:ea typeface="Aptos"/>
                <a:cs typeface="Aptos"/>
              </a:rPr>
              <a:t>2026-yil 1-avgust</a:t>
            </a:r>
          </a:p>
          <a:p>
            <a:pPr algn="ctr">
              <a:buNone/>
            </a:pPr>
            <a:endParaRPr lang="uz-Latn-UZ" sz="1400" b="1" noProof="0" dirty="0">
              <a:solidFill>
                <a:srgbClr val="15382F"/>
              </a:solidFill>
              <a:latin typeface="Aptos"/>
              <a:ea typeface="Aptos"/>
              <a:cs typeface="Aptos"/>
            </a:endParaRPr>
          </a:p>
          <a:p>
            <a:pPr algn="ctr">
              <a:buNone/>
            </a:pPr>
            <a:r>
              <a:rPr lang="uz-Latn-UZ" sz="1400" b="1" noProof="0" dirty="0">
                <a:solidFill>
                  <a:srgbClr val="15382F"/>
                </a:solidFill>
                <a:latin typeface="Aptos"/>
                <a:ea typeface="Aptos"/>
                <a:cs typeface="Aptos"/>
              </a:rPr>
              <a:t>İsmail BELEN</a:t>
            </a:r>
          </a:p>
          <a:p>
            <a:pPr algn="ctr">
              <a:buNone/>
            </a:pPr>
            <a:endParaRPr lang="uz-Latn-UZ" sz="1400" b="1" noProof="0" dirty="0">
              <a:solidFill>
                <a:srgbClr val="15382F"/>
              </a:solidFill>
              <a:latin typeface="Aptos"/>
              <a:ea typeface="Aptos"/>
              <a:cs typeface="Aptos"/>
            </a:endParaRPr>
          </a:p>
          <a:p>
            <a:pPr marL="0" indent="0" algn="ctr">
              <a:buNone/>
            </a:pPr>
            <a:endParaRPr lang="uz-Latn-UZ" sz="1400" b="1" noProof="0" dirty="0">
              <a:solidFill>
                <a:srgbClr val="15382F"/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877532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3846676-8F2A-AD62-B29D-B13629BE9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94508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uz-Latn-UZ" sz="2800" noProof="0" dirty="0"/>
              <a:t>Taqdimotning maqsadi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215B41E-90DA-5E4E-83E1-F338E3D10B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9723"/>
            <a:ext cx="10515600" cy="4351338"/>
          </a:xfrm>
        </p:spPr>
        <p:txBody>
          <a:bodyPr>
            <a:normAutofit fontScale="99735"/>
          </a:bodyPr>
          <a:lstStyle/>
          <a:p>
            <a:r>
              <a:rPr lang="uz-Latn-UZ" sz="2000" noProof="0" dirty="0"/>
              <a:t>Mazkur taqdimot O‘zbekistonda barqaror o‘rmon landshaftlarini tiklash loyihasini amalga oshirish guruhi hamda xalqaro konsultant janob Ismail Belen o‘rtasida tuzilgan LRP/IC/08-son shartnoma doirasida bajarilgan ishlar va rejalashtirilgan faoliyat yuzasidan rahbariyatga atroflicha ma’lumot taqdim etadi.</a:t>
            </a:r>
          </a:p>
          <a:p>
            <a:r>
              <a:rPr lang="uz-Latn-UZ" sz="2000" noProof="0" dirty="0"/>
              <a:t>Shartnoma O‘zbekistondagi to‘qqizta o‘rmon ko‘chatxonasini texnik baholash, texnik-iqtisodiy asoslash, batafsil loyihalash, modernizatsiya qilish va amalga oshirishga tayyorlash ishlarini qamrab oladi.</a:t>
            </a:r>
          </a:p>
          <a:p>
            <a:r>
              <a:rPr lang="uz-Latn-UZ" sz="2000" b="1" noProof="0" dirty="0"/>
              <a:t>Asosiy maqsadlar</a:t>
            </a:r>
          </a:p>
          <a:p>
            <a:pPr lvl="1"/>
            <a:r>
              <a:rPr lang="uz-Latn-UZ" sz="1600" noProof="0" dirty="0"/>
              <a:t>Shartnoma doirasida bajarilgan faoliyat va tayyorlangan texnik natijalarni taqdim etish</a:t>
            </a:r>
          </a:p>
          <a:p>
            <a:pPr lvl="1"/>
            <a:r>
              <a:rPr lang="uz-Latn-UZ" sz="1600" noProof="0" dirty="0"/>
              <a:t>To‘qqizta o‘rmon ko‘chatxonasi bo‘yicha joriy holat va erishilgan natijalar haqida axborot berish</a:t>
            </a:r>
          </a:p>
          <a:p>
            <a:pPr lvl="1"/>
            <a:r>
              <a:rPr lang="uz-Latn-UZ" sz="1600" noProof="0" dirty="0"/>
              <a:t>Manfaatdor tomonlar bilan maslahatlashuvlardan keyingi institutsional kelishuvlar va jarayonlarni yoritish</a:t>
            </a:r>
          </a:p>
          <a:p>
            <a:pPr lvl="1"/>
            <a:r>
              <a:rPr lang="uz-Latn-UZ" sz="1600" noProof="0" dirty="0"/>
              <a:t>Amalga oshirish uchun zarur bo‘lgan qolgan shartnomaviy ishlar, boshqaruv qarorlari va keyingi qadamlarni belgilash</a:t>
            </a:r>
          </a:p>
          <a:p>
            <a:endParaRPr lang="uz-Latn-UZ" sz="2000" noProof="0" dirty="0"/>
          </a:p>
        </p:txBody>
      </p:sp>
    </p:spTree>
    <p:extLst>
      <p:ext uri="{BB962C8B-B14F-4D97-AF65-F5344CB8AC3E}">
        <p14:creationId xmlns:p14="http://schemas.microsoft.com/office/powerpoint/2010/main" val="1647375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9F23F10-C5B1-96E2-2C77-AB2D7CC0A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17226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uz-Latn-UZ" sz="1800" b="1" noProof="0" dirty="0"/>
              <a:t>Bugungi kunga qadar bajarilgan ishlar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B868D1B-10EC-443D-D9FA-5C1DC8E187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 fontScale="72422" lnSpcReduction="20000"/>
          </a:bodyPr>
          <a:lstStyle/>
          <a:p>
            <a:r>
              <a:rPr lang="uz-Latn-UZ" noProof="0" dirty="0"/>
              <a:t>Barcha to‘qqizta o‘rmon ko‘chatxonasi bo‘yicha dala tadqiqotlari va texnik-iqtisodiy asoslash ishlari yakunlandi.</a:t>
            </a:r>
          </a:p>
          <a:p>
            <a:r>
              <a:rPr lang="uz-Latn-UZ" noProof="0" dirty="0"/>
              <a:t>O‘rmon agentligi to‘qqizta ko‘chatxona tasarrufidagi rahbar tashkilotlarni 2026-yil 9-iyul kuni GREEN Universityda o‘tkazilgan muvofiqlashtirish va manfaatdor tomonlar bilan maslahatlashuv yig‘ilishiga taklif etdi.</a:t>
            </a:r>
          </a:p>
          <a:p>
            <a:r>
              <a:rPr lang="uz-Latn-UZ" noProof="0" dirty="0"/>
              <a:t>Yig‘ilishdan so‘ng barcha to‘qqizta o‘rmon xo‘jaligidan yozma takliflar, texnik talablar, tasdiqlar va roziliklar olindi.</a:t>
            </a:r>
          </a:p>
          <a:p>
            <a:r>
              <a:rPr lang="uz-Latn-UZ" noProof="0" dirty="0"/>
              <a:t>Birinchi bosqichdagi fikr-mulohazalar asosida 6-bosqich hujjatlari qayta ko‘rib chiqilib, 2026-yil 13-iyulda taqdim etildi.</a:t>
            </a:r>
          </a:p>
          <a:p>
            <a:r>
              <a:rPr lang="uz-Latn-UZ" noProof="0" dirty="0"/>
              <a:t>Qayta ko‘rib chiqilgan hujjatlar ikkinchi bosqich ko‘rib chiqish uchun to‘qqizta o‘rmon xo‘jaligiga yuborildi hamda ularning yakuniy tasdiqlari va roziliklari olindi.</a:t>
            </a:r>
          </a:p>
          <a:p>
            <a:r>
              <a:rPr lang="uz-Latn-UZ" noProof="0" dirty="0"/>
              <a:t>Mazkur kelishuvlarga muvofiq, xalqaro konsultant Ismail Belen tomonidan “To‘qqizta o‘rmon ko‘chatxonasi uchun ikkinchi marta qayta ko‘rib chiqilgan 6-bosqich — texnik spetsifikatsiyalar, ish hajmlari qaydnomalari va xarajatlar smetasi to‘plami” 2026-yil 17-iyulda taqdim etildi.</a:t>
            </a:r>
          </a:p>
          <a:p>
            <a:r>
              <a:rPr lang="uz-Latn-UZ" noProof="0" dirty="0"/>
              <a:t>O‘rmon agentligi ikkinchi marta qayta ko‘rib chiqilgan 6-bosqich to‘plamini rasman qabul qildi va 2026-yil 23-iyuldagi 01/32-4110-son rasmiy xati bilan PIUga yubordi.</a:t>
            </a:r>
          </a:p>
          <a:p>
            <a:endParaRPr lang="uz-Latn-UZ" noProof="0" dirty="0"/>
          </a:p>
        </p:txBody>
      </p:sp>
    </p:spTree>
    <p:extLst>
      <p:ext uri="{BB962C8B-B14F-4D97-AF65-F5344CB8AC3E}">
        <p14:creationId xmlns:p14="http://schemas.microsoft.com/office/powerpoint/2010/main" val="32302138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16" y="136713"/>
            <a:ext cx="5410449" cy="6590740"/>
          </a:xfrm>
          <a:prstGeom prst="rect">
            <a:avLst/>
          </a:prstGeom>
        </p:spPr>
      </p:pic>
      <p:pic>
        <p:nvPicPr>
          <p:cNvPr id="6" name="Resi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9188" y="306919"/>
            <a:ext cx="3197290" cy="2397967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6367" y="298004"/>
            <a:ext cx="3079015" cy="2309262"/>
          </a:xfrm>
          <a:prstGeom prst="rect">
            <a:avLst/>
          </a:prstGeom>
        </p:spPr>
      </p:pic>
      <p:pic>
        <p:nvPicPr>
          <p:cNvPr id="8" name="Resim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5000" y="2768557"/>
            <a:ext cx="4808375" cy="3668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395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820" y="0"/>
            <a:ext cx="5293064" cy="6825266"/>
          </a:xfrm>
          <a:prstGeom prst="rect">
            <a:avLst/>
          </a:prstGeom>
        </p:spPr>
      </p:pic>
      <p:pic>
        <p:nvPicPr>
          <p:cNvPr id="4" name="Resi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6707" y="121336"/>
            <a:ext cx="4961050" cy="673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910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813" y="-7476"/>
            <a:ext cx="4854361" cy="6774767"/>
          </a:xfrm>
          <a:prstGeom prst="rect">
            <a:avLst/>
          </a:prstGeom>
        </p:spPr>
      </p:pic>
      <p:pic>
        <p:nvPicPr>
          <p:cNvPr id="4" name="Resi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2975" y="152298"/>
            <a:ext cx="4915326" cy="684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018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503" y="472184"/>
            <a:ext cx="10546994" cy="5913632"/>
          </a:xfrm>
          <a:prstGeom prst="rect">
            <a:avLst/>
          </a:prstGeom>
        </p:spPr>
      </p:pic>
      <p:pic>
        <p:nvPicPr>
          <p:cNvPr id="6" name="Resim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478" y="0"/>
            <a:ext cx="12185522" cy="6858000"/>
          </a:xfrm>
          <a:prstGeom prst="rect">
            <a:avLst/>
          </a:prstGeom>
        </p:spPr>
      </p:pic>
      <p:sp>
        <p:nvSpPr>
          <p:cNvPr id="3" name="localized-footer-cover">
            <a:extLst>
              <a:ext uri="{FF2B5EF4-FFF2-40B4-BE49-F238E27FC236}">
                <a16:creationId xmlns:a16="http://schemas.microsoft.com/office/drawing/2014/main" id="{5988BA97-0CBC-4E98-BB85-CCD95FEE76DD}"/>
              </a:ext>
            </a:extLst>
          </p:cNvPr>
          <p:cNvSpPr>
            <a:spLocks noGrp="1"/>
          </p:cNvSpPr>
          <p:nvPr/>
        </p:nvSpPr>
        <p:spPr>
          <a:xfrm>
            <a:off x="3143250" y="6553200"/>
            <a:ext cx="5905500" cy="238125"/>
          </a:xfrm>
          <a:prstGeom prst="rect">
            <a:avLst/>
          </a:prstGeom>
          <a:solidFill>
            <a:srgbClr val="EEF5EF"/>
          </a:solidFill>
          <a:ln w="0">
            <a:solidFill>
              <a:srgbClr val="EEF5EF"/>
            </a:solidFill>
            <a:prstDash val="solid"/>
          </a:ln>
        </p:spPr>
        <p:txBody>
          <a:bodyPr/>
          <a:lstStyle/>
          <a:p>
            <a:endParaRPr lang="uz-Latn-UZ" noProof="0" dirty="0"/>
          </a:p>
        </p:txBody>
      </p:sp>
      <p:sp>
        <p:nvSpPr>
          <p:cNvPr id="4" name="localized-footer">
            <a:extLst>
              <a:ext uri="{FF2B5EF4-FFF2-40B4-BE49-F238E27FC236}">
                <a16:creationId xmlns:a16="http://schemas.microsoft.com/office/drawing/2014/main" id="{F50166D4-57BB-46AF-A17A-4D55AC27429E}"/>
              </a:ext>
            </a:extLst>
          </p:cNvPr>
          <p:cNvSpPr>
            <a:spLocks noGrp="1"/>
          </p:cNvSpPr>
          <p:nvPr/>
        </p:nvSpPr>
        <p:spPr>
          <a:xfrm>
            <a:off x="2857500" y="6534150"/>
            <a:ext cx="6477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825" i="1">
                <a:solidFill>
                  <a:srgbClr val="25352B"/>
                </a:solidFill>
              </a:defRPr>
            </a:pPr>
            <a:r>
              <a:rPr lang="uz-Latn-UZ" sz="825" i="1" noProof="0" dirty="0">
                <a:solidFill>
                  <a:srgbClr val="25352B"/>
                </a:solidFill>
              </a:rPr>
              <a:t>Moliyalashtirish, xarid tartib-taomillari va zarur institutsional kelishuvlarga bog‘liq</a:t>
            </a:r>
          </a:p>
        </p:txBody>
      </p:sp>
    </p:spTree>
    <p:extLst>
      <p:ext uri="{BB962C8B-B14F-4D97-AF65-F5344CB8AC3E}">
        <p14:creationId xmlns:p14="http://schemas.microsoft.com/office/powerpoint/2010/main" val="40541772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7C65CB5-AE27-9C5A-3B15-58E85C133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5887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z-Latn-UZ" sz="1000" b="1" noProof="0" dirty="0"/>
              <a:t>KEYINGI QADAMLAR — 1. KO‘CHATXONALARNI QURISH</a:t>
            </a:r>
            <a:br>
              <a:rPr lang="uz-Latn-UZ" sz="1000" noProof="0" dirty="0"/>
            </a:br>
            <a:endParaRPr lang="uz-Latn-UZ" sz="1000" noProof="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5C9E05A-66D1-4417-936D-2CD1E52024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2629" y="1253330"/>
            <a:ext cx="10515600" cy="5063493"/>
          </a:xfrm>
        </p:spPr>
        <p:txBody>
          <a:bodyPr>
            <a:noAutofit/>
          </a:bodyPr>
          <a:lstStyle/>
          <a:p>
            <a:r>
              <a:rPr lang="uz-Latn-UZ" sz="1600" b="1" noProof="0" dirty="0"/>
              <a:t>Yakuniy loyiha va tender hujjatlari</a:t>
            </a:r>
            <a:br>
              <a:rPr lang="uz-Latn-UZ" noProof="0" dirty="0"/>
            </a:br>
            <a:r>
              <a:rPr lang="uz-Latn-UZ" sz="1600" noProof="0" dirty="0"/>
              <a:t>• “Yashilloyiha” loyiha instituti barcha to‘qqizta ko‘chatxona bo‘yicha milliy loyiha-smeta hujjatlari, texnik spetsifikatsiyalar, ish hajmlari qaydnomalari, xarajatlar smetasi va tender hujjatlarini yakunlaydi.</a:t>
            </a:r>
            <a:br>
              <a:rPr lang="uz-Latn-UZ" noProof="0" dirty="0"/>
            </a:br>
            <a:r>
              <a:rPr lang="uz-Latn-UZ" sz="1600" noProof="0" dirty="0"/>
              <a:t>• O‘rmon agentligi va PIU xarid jarayonidan oldin texnik ish hajmini ko‘rib chiqadi va tasdiqlaydi.</a:t>
            </a:r>
          </a:p>
          <a:p>
            <a:r>
              <a:rPr lang="uz-Latn-UZ" sz="1600" b="1" noProof="0" dirty="0"/>
              <a:t>Moliyalashtirish va xaridlarni rejalashtirish</a:t>
            </a:r>
            <a:br>
              <a:rPr lang="uz-Latn-UZ" noProof="0" dirty="0"/>
            </a:br>
            <a:r>
              <a:rPr lang="uz-Latn-UZ" sz="1600" noProof="0" dirty="0"/>
              <a:t>• PIU O‘rmon agentligi nomidan Jahon banki bilan moliyalashtirish masalalarini yakuniy kelishadi hamda Loyihaning xaridlar rejasini yangilaydi.</a:t>
            </a:r>
            <a:br>
              <a:rPr lang="uz-Latn-UZ" noProof="0" dirty="0"/>
            </a:br>
            <a:r>
              <a:rPr lang="uz-Latn-UZ" sz="1600" noProof="0" dirty="0"/>
              <a:t>• Barcha xarid operatsiyalari PIU tomonidan Jahon bankining STEP tizimi orqali boshqariladi.</a:t>
            </a:r>
          </a:p>
          <a:p>
            <a:r>
              <a:rPr lang="uz-Latn-UZ" sz="1600" b="1" noProof="0" dirty="0"/>
              <a:t>Tender o‘tkazish va shartnoma tuzish</a:t>
            </a:r>
            <a:br>
              <a:rPr lang="uz-Latn-UZ" noProof="0" dirty="0"/>
            </a:br>
            <a:r>
              <a:rPr lang="uz-Latn-UZ" sz="1600" noProof="0" dirty="0"/>
              <a:t>• O‘rmon agentligi Loyihani amalga oshiruvchi tashkilot va Buyurtmachi sifatida faoliyat yuritadi.</a:t>
            </a:r>
            <a:br>
              <a:rPr lang="uz-Latn-UZ" noProof="0" dirty="0"/>
            </a:br>
            <a:r>
              <a:rPr lang="uz-Latn-UZ" sz="1600" noProof="0" dirty="0"/>
              <a:t>• PIUning xaridlar guruhi O‘rmon agentligi nomidan tenderni o‘tkazadi, takliflarni ochish va texnik baholashni muvofiqlashtiradi, baholash hisobotini tayyorlaydi hamda zarur hollarda Jahon bankining e’tirozsizlik roziligini oladi.</a:t>
            </a:r>
            <a:br>
              <a:rPr lang="uz-Latn-UZ" noProof="0" dirty="0"/>
            </a:br>
            <a:r>
              <a:rPr lang="uz-Latn-UZ" sz="1600" noProof="0" dirty="0"/>
              <a:t>• Baholash natijalari tasdiqlangach, qurilish shartnomalari vakolatli loyiha tartib-taomillariga muvofiq tuziladi.</a:t>
            </a:r>
          </a:p>
          <a:p>
            <a:r>
              <a:rPr lang="uz-Latn-UZ" sz="1600" b="1" noProof="0" dirty="0"/>
              <a:t>Qurilish, nazorat va topshirish</a:t>
            </a:r>
            <a:br>
              <a:rPr lang="uz-Latn-UZ" noProof="0" dirty="0"/>
            </a:br>
            <a:r>
              <a:rPr lang="uz-Latn-UZ" sz="1600" noProof="0" dirty="0"/>
              <a:t>• Tanlangan pudratchilar ko‘chatxonalarni tasdiqlangan loyihalar, shartnomalar hamda ekologik va ijtimoiy talablarga muvofiq quradi.</a:t>
            </a:r>
            <a:br>
              <a:rPr lang="uz-Latn-UZ" noProof="0" dirty="0"/>
            </a:br>
            <a:r>
              <a:rPr lang="uz-Latn-UZ" sz="1600" noProof="0" dirty="0"/>
              <a:t>• PIU shartnomalar, to‘lovlar, himoya choralari, monitoring va hisobot jarayonlarini boshqaradi.</a:t>
            </a:r>
            <a:br>
              <a:rPr lang="uz-Latn-UZ" noProof="0" dirty="0"/>
            </a:br>
            <a:r>
              <a:rPr lang="uz-Latn-UZ" sz="1600" noProof="0" dirty="0"/>
              <a:t>• Qurilishi yakunlangan ko‘chatxonalar tekshiriladi, belgilangan tartibda qabul qilinadi va foydalanish uchun tegishli o‘rmon xo‘jaliklariga topshiriladi.</a:t>
            </a:r>
          </a:p>
        </p:txBody>
      </p:sp>
    </p:spTree>
    <p:extLst>
      <p:ext uri="{BB962C8B-B14F-4D97-AF65-F5344CB8AC3E}">
        <p14:creationId xmlns:p14="http://schemas.microsoft.com/office/powerpoint/2010/main" val="12939933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7C65CB5-AE27-9C5A-3B15-58E85C133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919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uz-Latn-UZ" sz="1800" b="1" noProof="0" dirty="0"/>
              <a:t>KEYINGI QADAMLAR — 2. AMALIYOT VA SALOHIYATNI RIVOJLANTIRISH</a:t>
            </a:r>
            <a:br>
              <a:rPr lang="uz-Latn-UZ" noProof="0" dirty="0"/>
            </a:br>
            <a:endParaRPr lang="uz-Latn-UZ" noProof="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5C9E05A-66D1-4417-936D-2CD1E52024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5706"/>
            <a:ext cx="10515600" cy="4351338"/>
          </a:xfrm>
        </p:spPr>
        <p:txBody>
          <a:bodyPr>
            <a:noAutofit/>
          </a:bodyPr>
          <a:lstStyle/>
          <a:p>
            <a:r>
              <a:rPr lang="uz-Latn-UZ" sz="1400" b="1" noProof="0" dirty="0"/>
              <a:t>Siyosat va institutsional rivojlanish</a:t>
            </a:r>
            <a:br>
              <a:rPr lang="uz-Latn-UZ" sz="1400" noProof="0" dirty="0"/>
            </a:br>
            <a:r>
              <a:rPr lang="uz-Latn-UZ" sz="1400" noProof="0" dirty="0"/>
              <a:t>• O‘rmon agentligi ko‘chatxonalar, urug‘chilik, ekish materiallari, o‘rmon barpo etish va xususiy sektor bo‘yicha zarur me’yoriy hujjatlarni tayyorlashga rahbarlik qiladi.</a:t>
            </a:r>
            <a:br>
              <a:rPr lang="uz-Latn-UZ" sz="1400" noProof="0" dirty="0"/>
            </a:br>
            <a:r>
              <a:rPr lang="uz-Latn-UZ" sz="1400" noProof="0" dirty="0"/>
              <a:t>• PIU qo‘shimcha topshiriqni belgilangan tartibda rasmiylashtiradi va xalqaro konsultant janob Ismail Belenga yozma ko‘rsatma yuboradi.</a:t>
            </a:r>
          </a:p>
          <a:p>
            <a:r>
              <a:rPr lang="uz-Latn-UZ" sz="1400" b="1" noProof="0" dirty="0"/>
              <a:t>Inson resurslari va institutsional salohiyat</a:t>
            </a:r>
            <a:br>
              <a:rPr lang="uz-Latn-UZ" sz="1400" noProof="0" dirty="0"/>
            </a:br>
            <a:r>
              <a:rPr lang="uz-Latn-UZ" sz="1400" noProof="0" dirty="0"/>
              <a:t>• Ko‘chatxona rahbarlari, texnik xodimlar, o‘rmon xo‘jaliklari, mahalliy hamjamiyatlar va xususiy ishlab chiqaruvchilar uchun o‘quv dasturlari ishlab chiqiladi.</a:t>
            </a:r>
            <a:br>
              <a:rPr lang="uz-Latn-UZ" sz="1400" noProof="0" dirty="0"/>
            </a:br>
            <a:r>
              <a:rPr lang="uz-Latn-UZ" sz="1400" noProof="0" dirty="0"/>
              <a:t>• Tasdiqlangan ish rejalari va budjetlar doirasida texnik treninglar, trenerlarni tayyorlash, ish joyida o‘qitish, o‘quv tashriflari, xalqaro amaliy tayyorgarlik va operatsion boshqaruvni qo‘llab-quvvatlash ko‘zda tutiladi.</a:t>
            </a:r>
          </a:p>
          <a:p>
            <a:r>
              <a:rPr lang="uz-Latn-UZ" sz="1400" b="1" noProof="0" dirty="0"/>
              <a:t>Ko‘chatga talab va bozorni rejalashtirish</a:t>
            </a:r>
            <a:br>
              <a:rPr lang="uz-Latn-UZ" sz="1400" noProof="0" dirty="0"/>
            </a:br>
            <a:r>
              <a:rPr lang="uz-Latn-UZ" sz="1400" noProof="0" dirty="0"/>
              <a:t>• O‘rmon barpo etish, reabilitatsiya, agroo‘rmonchilik, himoya va tijorat ekinlari uchun maydonlar aniqlanib, yillik ekish dasturlari ishlab chiqiladi.</a:t>
            </a:r>
            <a:br>
              <a:rPr lang="uz-Latn-UZ" sz="1400" noProof="0" dirty="0"/>
            </a:br>
            <a:r>
              <a:rPr lang="uz-Latn-UZ" sz="1400" noProof="0" dirty="0"/>
              <a:t>• Ko‘chatlarni keng ko‘lamda yetishtirish boshlanishidan oldin talab, bozor imkoniyatlari, xususiy sektor ishtiroki va ehtimoliy eksport talablari baholanadi.</a:t>
            </a:r>
          </a:p>
          <a:p>
            <a:r>
              <a:rPr lang="uz-Latn-UZ" sz="1400" b="1" noProof="0" dirty="0"/>
              <a:t>Urug‘ va ko‘paytirish materiallarini rejalashtirish</a:t>
            </a:r>
            <a:br>
              <a:rPr lang="uz-Latn-UZ" sz="1400" noProof="0" dirty="0"/>
            </a:br>
            <a:r>
              <a:rPr lang="uz-Latn-UZ" sz="1400" noProof="0" dirty="0"/>
              <a:t>• Urug‘ manbalari, kelib chiqish hududlari, urug‘ plantatsiyalari, istiqbolli daraxtlar, payvand materiallari, ona plantatsiyalar va urug‘ bankiga bo‘lgan ehtiyoj aniqlanib, ro‘yxatga olinadi.</a:t>
            </a:r>
            <a:br>
              <a:rPr lang="uz-Latn-UZ" sz="1400" noProof="0" dirty="0"/>
            </a:br>
            <a:r>
              <a:rPr lang="uz-Latn-UZ" sz="1400" noProof="0" dirty="0"/>
              <a:t>• Turlar, miqdorlar va ishlab chiqarish jadvallari ekologik maydon tasnifi hamda tasdiqlangan ekish dasturlari bilan muvofiqlashtiriladi.</a:t>
            </a:r>
          </a:p>
          <a:p>
            <a:r>
              <a:rPr lang="uz-Latn-UZ" sz="1400" b="1" noProof="0" dirty="0"/>
              <a:t>QURILISH VA SALOHIYATNI RIVOJLANTIRISH ISHLARI PARALLEL OLIB BORILISHI LOZIM.</a:t>
            </a:r>
          </a:p>
          <a:p>
            <a:endParaRPr lang="uz-Latn-UZ" sz="1400" b="1" noProof="0" dirty="0"/>
          </a:p>
        </p:txBody>
      </p:sp>
    </p:spTree>
    <p:extLst>
      <p:ext uri="{BB962C8B-B14F-4D97-AF65-F5344CB8AC3E}">
        <p14:creationId xmlns:p14="http://schemas.microsoft.com/office/powerpoint/2010/main" val="6069693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9394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901</Words>
  <Application>Microsoft Office PowerPoint</Application>
  <DocSecurity>0</DocSecurity>
  <PresentationFormat>Geniş ekran</PresentationFormat>
  <Paragraphs>33</Paragraphs>
  <Slides>10</Slides>
  <Notes>10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2</vt:i4>
      </vt:variant>
      <vt:variant>
        <vt:lpstr>Slayt Başlıkları</vt:lpstr>
      </vt:variant>
      <vt:variant>
        <vt:i4>10</vt:i4>
      </vt:variant>
    </vt:vector>
  </HeadingPairs>
  <TitlesOfParts>
    <vt:vector size="15" baseType="lpstr">
      <vt:lpstr>Aptos</vt:lpstr>
      <vt:lpstr>Calibri</vt:lpstr>
      <vt:lpstr>Calibri Light</vt:lpstr>
      <vt:lpstr>Office Theme</vt:lpstr>
      <vt:lpstr>1_Office Theme</vt:lpstr>
      <vt:lpstr>PowerPoint Sunusu</vt:lpstr>
      <vt:lpstr>Taqdimotning maqsadi</vt:lpstr>
      <vt:lpstr>Bugungi kunga qadar bajarilgan ishlar</vt:lpstr>
      <vt:lpstr>PowerPoint Sunusu</vt:lpstr>
      <vt:lpstr>PowerPoint Sunusu</vt:lpstr>
      <vt:lpstr>PowerPoint Sunusu</vt:lpstr>
      <vt:lpstr>PowerPoint Sunusu</vt:lpstr>
      <vt:lpstr>KEYINGI QADAMLAR — 1. KO‘CHATXONALARNI QURISH </vt:lpstr>
      <vt:lpstr>KEYINGI QADAMLAR — 2. AMALIYOT VA SALOHIYATNI RIVOJLANTIRISH 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İsmail Belen</cp:lastModifiedBy>
  <cp:revision>1</cp:revision>
  <dcterms:created xsi:type="dcterms:W3CDTF">2026-08-01T06:36:52Z</dcterms:created>
  <dcterms:modified xsi:type="dcterms:W3CDTF">2026-08-01T06:52:15Z</dcterms:modified>
</cp:coreProperties>
</file>